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1" r:id="rId2"/>
  </p:sldMasterIdLst>
  <p:notesMasterIdLst>
    <p:notesMasterId r:id="rId24"/>
  </p:notesMasterIdLst>
  <p:handoutMasterIdLst>
    <p:handoutMasterId r:id="rId25"/>
  </p:handoutMasterIdLst>
  <p:sldIdLst>
    <p:sldId id="256" r:id="rId3"/>
    <p:sldId id="371" r:id="rId4"/>
    <p:sldId id="472" r:id="rId5"/>
    <p:sldId id="473" r:id="rId6"/>
    <p:sldId id="475" r:id="rId7"/>
    <p:sldId id="490" r:id="rId8"/>
    <p:sldId id="372" r:id="rId9"/>
    <p:sldId id="436" r:id="rId10"/>
    <p:sldId id="378" r:id="rId11"/>
    <p:sldId id="438" r:id="rId12"/>
    <p:sldId id="437" r:id="rId13"/>
    <p:sldId id="489" r:id="rId14"/>
    <p:sldId id="488" r:id="rId15"/>
    <p:sldId id="479" r:id="rId16"/>
    <p:sldId id="480" r:id="rId17"/>
    <p:sldId id="483" r:id="rId18"/>
    <p:sldId id="389" r:id="rId19"/>
    <p:sldId id="439" r:id="rId20"/>
    <p:sldId id="485" r:id="rId21"/>
    <p:sldId id="487" r:id="rId22"/>
    <p:sldId id="491" r:id="rId23"/>
  </p:sldIdLst>
  <p:sldSz cx="9144000" cy="6858000" type="screen4x3"/>
  <p:notesSz cx="666273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BB"/>
    <a:srgbClr val="008C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92" autoAdjust="0"/>
  </p:normalViewPr>
  <p:slideViewPr>
    <p:cSldViewPr>
      <p:cViewPr>
        <p:scale>
          <a:sx n="100" d="100"/>
          <a:sy n="100" d="100"/>
        </p:scale>
        <p:origin x="-1104" y="4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346"/>
    </p:cViewPr>
  </p:sorterViewPr>
  <p:notesViewPr>
    <p:cSldViewPr>
      <p:cViewPr varScale="1">
        <p:scale>
          <a:sx n="50" d="100"/>
          <a:sy n="50" d="100"/>
        </p:scale>
        <p:origin x="-2904" y="-90"/>
      </p:cViewPr>
      <p:guideLst>
        <p:guide orient="horz" pos="3127"/>
        <p:guide pos="209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7186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4010" y="0"/>
            <a:ext cx="2887186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8C5D11-FD05-4DE6-B37C-2DFDACA71B52}" type="datetimeFigureOut">
              <a:rPr lang="fr-BE" smtClean="0"/>
              <a:t>21/09/2015</a:t>
            </a:fld>
            <a:endParaRPr lang="fr-B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7186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B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4010" y="9428583"/>
            <a:ext cx="2887186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FC663-FAAA-41AC-AD5B-F86EED9E2B9D}" type="slidenum">
              <a:rPr lang="fr-BE" smtClean="0"/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543163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7186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4010" y="0"/>
            <a:ext cx="2887186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940151-7FFD-43DE-898A-D9CAABEA57DC}" type="datetimeFigureOut">
              <a:rPr lang="en-US" smtClean="0"/>
              <a:t>9/21/2015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0900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274" y="4715153"/>
            <a:ext cx="533019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887186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4010" y="9428583"/>
            <a:ext cx="2887186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52109A-CD10-4B52-A551-F07EC376FA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061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2109A-CD10-4B52-A551-F07EC376FA6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960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15200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702F0-1D1A-4FF0-A939-D91727471464}" type="datetime1">
              <a:rPr lang="en-US" smtClean="0"/>
              <a:t>9/21/2015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1882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8E61E-6C95-45D7-91C1-82862A10BEB5}" type="datetime1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805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BD5C4-F06B-47B0-B3A7-0C76D748DB3D}" type="datetime1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850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D9E7B-91AA-4523-BE46-0A41971EA2E1}" type="datetime1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5323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417383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367648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696422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277949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044613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169887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4993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803" y="1556792"/>
            <a:ext cx="8229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6678000"/>
            <a:ext cx="9144000" cy="180000"/>
          </a:xfrm>
          <a:prstGeom prst="rect">
            <a:avLst/>
          </a:prstGeom>
          <a:solidFill>
            <a:srgbClr val="0080BB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567" y="6237312"/>
            <a:ext cx="402588" cy="402588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8748464" y="6370368"/>
            <a:ext cx="3890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8755405-6244-4D43-8215-E61FC2DFB5CA}" type="slidenum">
              <a:rPr lang="en-US" sz="1100" smtClean="0"/>
              <a:pPr algn="r"/>
              <a:t>‹#›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252364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949223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145906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9843459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35807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261" y="270892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r-B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7A6DB-A3A4-4612-A062-6EEE2188A4CD}" type="datetime1">
              <a:rPr lang="en-US" smtClean="0"/>
              <a:t>9/21/2015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6678000"/>
            <a:ext cx="9144000" cy="180000"/>
          </a:xfrm>
          <a:prstGeom prst="rect">
            <a:avLst/>
          </a:prstGeom>
          <a:solidFill>
            <a:srgbClr val="0080BB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567" y="6237312"/>
            <a:ext cx="402588" cy="402588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8748464" y="6370368"/>
            <a:ext cx="38903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A8755405-6244-4D43-8215-E61FC2DFB5CA}" type="slidenum">
              <a:rPr lang="en-US" sz="1100" smtClean="0"/>
              <a:pPr algn="r"/>
              <a:t>‹#›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761368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30D750-F4D4-4587-9DC9-BAF49F6A8EB8}" type="datetime1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F8A78-BB14-46B5-8F05-00F523E1CA5C}" type="datetime1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9901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8E38C-CD66-4A05-A63D-B17A61989C70}" type="datetime1">
              <a:rPr lang="en-US" smtClean="0"/>
              <a:t>9/21/2015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215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A900-AC81-434A-9B73-BA611D93933A}" type="datetime1">
              <a:rPr lang="en-US" smtClean="0"/>
              <a:t>9/21/2015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8498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F52B2-F159-419E-8D2C-60A878A2AFE5}" type="datetime1">
              <a:rPr lang="en-US" smtClean="0"/>
              <a:t>9/21/2015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828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29FA7-B183-4258-8D59-DAA846867D8A}" type="datetime1">
              <a:rPr lang="en-US" smtClean="0"/>
              <a:t>9/21/2015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506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7A6DB-A3A4-4612-A062-6EEE2188A4CD}" type="datetime1">
              <a:rPr lang="en-US" smtClean="0"/>
              <a:t>9/21/2015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48264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518D1-4E81-498A-A28F-C232D8B454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384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B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B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41B0D-9067-4A8A-9267-28183F2C8AFA}" type="datetimeFigureOut">
              <a:rPr lang="nl-BE" smtClean="0"/>
              <a:t>21/09/2015</a:t>
            </a:fld>
            <a:endParaRPr lang="nl-B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07486-2345-434A-AC47-3CEE27BA4517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55468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fr-BE" dirty="0" err="1"/>
              <a:t>Datawarehouse</a:t>
            </a:r>
            <a:r>
              <a:rPr lang="fr-BE" dirty="0"/>
              <a:t> </a:t>
            </a:r>
            <a:r>
              <a:rPr lang="fr-BE" dirty="0" err="1"/>
              <a:t>arbeidsmarkt</a:t>
            </a:r>
            <a:r>
              <a:rPr lang="fr-BE" dirty="0"/>
              <a:t> en sociale </a:t>
            </a:r>
            <a:r>
              <a:rPr lang="fr-BE" dirty="0" err="1"/>
              <a:t>bescherming</a:t>
            </a:r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427538" y="4797152"/>
            <a:ext cx="42164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fr-FR" sz="2400" dirty="0" err="1"/>
              <a:t>Gebruikersgroep</a:t>
            </a:r>
            <a:r>
              <a:rPr lang="fr-FR" sz="2400" dirty="0"/>
              <a:t> </a:t>
            </a:r>
            <a:r>
              <a:rPr lang="fr-FR" sz="2400" dirty="0" smtClean="0"/>
              <a:t>25-9-2015</a:t>
            </a:r>
            <a:endParaRPr lang="fr-FR" sz="2400" dirty="0"/>
          </a:p>
          <a:p>
            <a:pPr eaLnBrk="0" hangingPunct="0"/>
            <a:r>
              <a:rPr lang="fr-FR" sz="2400" dirty="0"/>
              <a:t>Stand van </a:t>
            </a:r>
            <a:r>
              <a:rPr lang="fr-FR" sz="2400" dirty="0" err="1"/>
              <a:t>zaken</a:t>
            </a: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159996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Nieuwe </a:t>
            </a:r>
            <a:r>
              <a:rPr lang="nl-BE" dirty="0" err="1" smtClean="0"/>
              <a:t>webtoepassingen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BE" dirty="0" err="1"/>
              <a:t>nieuwe</a:t>
            </a:r>
            <a:r>
              <a:rPr lang="fr-BE" dirty="0"/>
              <a:t> </a:t>
            </a:r>
            <a:r>
              <a:rPr lang="fr-BE" dirty="0" err="1"/>
              <a:t>webtoepassing</a:t>
            </a:r>
            <a:r>
              <a:rPr lang="fr-BE" dirty="0"/>
              <a:t> rond </a:t>
            </a:r>
            <a:r>
              <a:rPr lang="fr-BE" dirty="0" err="1"/>
              <a:t>gezinssamenstelling</a:t>
            </a:r>
            <a:endParaRPr lang="fr-BE" dirty="0"/>
          </a:p>
          <a:p>
            <a:pPr marL="457200" lvl="1" indent="0">
              <a:buNone/>
            </a:pPr>
            <a:r>
              <a:rPr lang="fr-BE" sz="2900" dirty="0"/>
              <a:t>=&gt; </a:t>
            </a:r>
            <a:r>
              <a:rPr lang="fr-BE" sz="2900" dirty="0" err="1"/>
              <a:t>toelichting</a:t>
            </a:r>
            <a:r>
              <a:rPr lang="fr-BE" sz="2900" dirty="0"/>
              <a:t> Thomas Hausmann</a:t>
            </a:r>
          </a:p>
          <a:p>
            <a:endParaRPr lang="fr-BE" dirty="0" smtClean="0"/>
          </a:p>
          <a:p>
            <a:r>
              <a:rPr lang="fr-BE" dirty="0" err="1" smtClean="0"/>
              <a:t>Nieuwe</a:t>
            </a:r>
            <a:r>
              <a:rPr lang="fr-BE" dirty="0" smtClean="0"/>
              <a:t> </a:t>
            </a:r>
            <a:r>
              <a:rPr lang="fr-BE" dirty="0" err="1"/>
              <a:t>webtoepassing</a:t>
            </a:r>
            <a:r>
              <a:rPr lang="fr-BE" dirty="0"/>
              <a:t> rond socio-</a:t>
            </a:r>
            <a:r>
              <a:rPr lang="fr-BE" dirty="0" err="1"/>
              <a:t>economische</a:t>
            </a:r>
            <a:r>
              <a:rPr lang="fr-BE" dirty="0"/>
              <a:t> </a:t>
            </a:r>
            <a:r>
              <a:rPr lang="fr-BE" dirty="0" err="1"/>
              <a:t>mobiliteit</a:t>
            </a:r>
            <a:r>
              <a:rPr lang="fr-BE" dirty="0"/>
              <a:t> op </a:t>
            </a:r>
            <a:r>
              <a:rPr lang="fr-BE" dirty="0" err="1"/>
              <a:t>korte</a:t>
            </a:r>
            <a:r>
              <a:rPr lang="fr-BE" dirty="0"/>
              <a:t> </a:t>
            </a:r>
            <a:r>
              <a:rPr lang="fr-BE" dirty="0" err="1"/>
              <a:t>termijn</a:t>
            </a:r>
            <a:endParaRPr lang="fr-BE" dirty="0"/>
          </a:p>
          <a:p>
            <a:endParaRPr lang="fr-BE" sz="2500" dirty="0"/>
          </a:p>
          <a:p>
            <a:pPr lvl="1">
              <a:lnSpc>
                <a:spcPct val="80000"/>
              </a:lnSpc>
            </a:pPr>
            <a:r>
              <a:rPr lang="fr-BE" dirty="0" smtClean="0"/>
              <a:t>Niet </a:t>
            </a:r>
            <a:r>
              <a:rPr lang="fr-BE" dirty="0" err="1" smtClean="0"/>
              <a:t>voorzien</a:t>
            </a:r>
            <a:r>
              <a:rPr lang="fr-BE" dirty="0" smtClean="0"/>
              <a:t> </a:t>
            </a:r>
            <a:r>
              <a:rPr lang="fr-BE" dirty="0" err="1" smtClean="0"/>
              <a:t>voor</a:t>
            </a:r>
            <a:r>
              <a:rPr lang="fr-BE" dirty="0" smtClean="0"/>
              <a:t> dit </a:t>
            </a:r>
            <a:r>
              <a:rPr lang="fr-BE" dirty="0" err="1" smtClean="0"/>
              <a:t>jaar</a:t>
            </a:r>
            <a:r>
              <a:rPr lang="fr-BE" dirty="0" smtClean="0"/>
              <a:t>, </a:t>
            </a:r>
            <a:r>
              <a:rPr lang="fr-BE" dirty="0" err="1" smtClean="0"/>
              <a:t>mogelijk</a:t>
            </a:r>
            <a:r>
              <a:rPr lang="fr-BE" dirty="0" smtClean="0"/>
              <a:t> </a:t>
            </a:r>
            <a:r>
              <a:rPr lang="fr-BE" dirty="0" err="1" smtClean="0"/>
              <a:t>volgend</a:t>
            </a:r>
            <a:r>
              <a:rPr lang="fr-BE" dirty="0" smtClean="0"/>
              <a:t> </a:t>
            </a:r>
            <a:r>
              <a:rPr lang="fr-BE" dirty="0" err="1" smtClean="0"/>
              <a:t>jaar</a:t>
            </a:r>
            <a:r>
              <a:rPr lang="fr-BE" dirty="0" smtClean="0"/>
              <a:t>,  </a:t>
            </a:r>
            <a:r>
              <a:rPr lang="fr-BE" dirty="0" err="1"/>
              <a:t>afhankelijk</a:t>
            </a:r>
            <a:r>
              <a:rPr lang="fr-BE" dirty="0"/>
              <a:t> van budget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094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err="1" smtClean="0"/>
              <a:t>Correcties</a:t>
            </a:r>
            <a:r>
              <a:rPr lang="fr-BE" dirty="0" smtClean="0"/>
              <a:t> </a:t>
            </a:r>
            <a:r>
              <a:rPr lang="fr-BE" dirty="0" err="1" smtClean="0"/>
              <a:t>webtoepassingen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fr-BE" sz="12800" dirty="0" err="1" smtClean="0"/>
              <a:t>Tweede</a:t>
            </a:r>
            <a:r>
              <a:rPr lang="fr-BE" sz="12800" dirty="0" smtClean="0"/>
              <a:t> </a:t>
            </a:r>
            <a:r>
              <a:rPr lang="fr-BE" sz="12800" dirty="0" err="1"/>
              <a:t>nationaliteitscode</a:t>
            </a:r>
            <a:r>
              <a:rPr lang="fr-BE" sz="12800" dirty="0"/>
              <a:t> </a:t>
            </a:r>
            <a:r>
              <a:rPr lang="fr-BE" sz="12800" dirty="0" err="1"/>
              <a:t>voor</a:t>
            </a:r>
            <a:r>
              <a:rPr lang="fr-BE" sz="12800" dirty="0"/>
              <a:t> </a:t>
            </a:r>
            <a:r>
              <a:rPr lang="fr-BE" sz="12800" dirty="0" err="1"/>
              <a:t>Polen</a:t>
            </a:r>
            <a:r>
              <a:rPr lang="fr-BE" sz="12800" dirty="0"/>
              <a:t> : </a:t>
            </a:r>
          </a:p>
          <a:p>
            <a:pPr lvl="1"/>
            <a:endParaRPr lang="fr-BE" sz="9600" dirty="0" smtClean="0"/>
          </a:p>
          <a:p>
            <a:pPr lvl="1"/>
            <a:r>
              <a:rPr lang="fr-BE" sz="9600" dirty="0" smtClean="0"/>
              <a:t>Globale </a:t>
            </a:r>
            <a:r>
              <a:rPr lang="fr-BE" sz="9600" dirty="0" err="1" smtClean="0"/>
              <a:t>cijfers</a:t>
            </a:r>
            <a:r>
              <a:rPr lang="fr-BE" sz="9600" dirty="0"/>
              <a:t> </a:t>
            </a:r>
            <a:r>
              <a:rPr lang="fr-BE" sz="9600" dirty="0" err="1"/>
              <a:t>jaren</a:t>
            </a:r>
            <a:r>
              <a:rPr lang="fr-BE" sz="9600" dirty="0"/>
              <a:t> </a:t>
            </a:r>
            <a:r>
              <a:rPr lang="fr-BE" sz="9600" dirty="0" smtClean="0"/>
              <a:t>(2003-2007 </a:t>
            </a:r>
            <a:r>
              <a:rPr lang="fr-BE" sz="9600" dirty="0"/>
              <a:t>en 2011-2012 </a:t>
            </a:r>
            <a:r>
              <a:rPr lang="fr-BE" sz="9600" dirty="0" smtClean="0"/>
              <a:t>) : </a:t>
            </a:r>
          </a:p>
          <a:p>
            <a:pPr lvl="3"/>
            <a:r>
              <a:rPr lang="fr-BE" sz="8800" dirty="0" err="1" smtClean="0"/>
              <a:t>verschuiving</a:t>
            </a:r>
            <a:r>
              <a:rPr lang="fr-BE" sz="8800" dirty="0" smtClean="0"/>
              <a:t> van «</a:t>
            </a:r>
            <a:r>
              <a:rPr lang="fr-BE" sz="8800" dirty="0" err="1" smtClean="0"/>
              <a:t>Andere</a:t>
            </a:r>
            <a:r>
              <a:rPr lang="fr-BE" sz="8800" dirty="0" smtClean="0"/>
              <a:t> </a:t>
            </a:r>
            <a:r>
              <a:rPr lang="fr-BE" sz="8800" dirty="0" err="1" smtClean="0"/>
              <a:t>Europese</a:t>
            </a:r>
            <a:r>
              <a:rPr lang="fr-BE" sz="8800" dirty="0" smtClean="0"/>
              <a:t> </a:t>
            </a:r>
            <a:r>
              <a:rPr lang="fr-BE" sz="8800" dirty="0" err="1" smtClean="0"/>
              <a:t>landen</a:t>
            </a:r>
            <a:r>
              <a:rPr lang="fr-BE" sz="8800" dirty="0" smtClean="0"/>
              <a:t> (</a:t>
            </a:r>
            <a:r>
              <a:rPr lang="fr-BE" sz="8800" dirty="0" err="1" smtClean="0"/>
              <a:t>zonder</a:t>
            </a:r>
            <a:r>
              <a:rPr lang="fr-BE" sz="8800" dirty="0" smtClean="0"/>
              <a:t> </a:t>
            </a:r>
            <a:r>
              <a:rPr lang="fr-BE" sz="8800" dirty="0" err="1" smtClean="0"/>
              <a:t>Turkije</a:t>
            </a:r>
            <a:r>
              <a:rPr lang="fr-BE" sz="8800" dirty="0" smtClean="0"/>
              <a:t> ) » </a:t>
            </a:r>
            <a:r>
              <a:rPr lang="fr-BE" sz="8800" dirty="0" err="1" smtClean="0"/>
              <a:t>naar</a:t>
            </a:r>
            <a:r>
              <a:rPr lang="fr-BE" sz="8800" dirty="0" smtClean="0"/>
              <a:t> « </a:t>
            </a:r>
            <a:r>
              <a:rPr lang="fr-BE" sz="8800" dirty="0" err="1" smtClean="0"/>
              <a:t>Oost</a:t>
            </a:r>
            <a:r>
              <a:rPr lang="fr-BE" sz="8800" dirty="0" smtClean="0"/>
              <a:t>-EU » =&gt; impact op de </a:t>
            </a:r>
            <a:r>
              <a:rPr lang="fr-BE" sz="8800" dirty="0" err="1" smtClean="0"/>
              <a:t>variabele</a:t>
            </a:r>
            <a:r>
              <a:rPr lang="fr-BE" sz="8800" dirty="0" smtClean="0"/>
              <a:t> « </a:t>
            </a:r>
            <a:r>
              <a:rPr lang="fr-BE" sz="8800" dirty="0" err="1" smtClean="0"/>
              <a:t>nationaliteit</a:t>
            </a:r>
            <a:r>
              <a:rPr lang="fr-BE" sz="8800" dirty="0" smtClean="0"/>
              <a:t> » </a:t>
            </a:r>
          </a:p>
          <a:p>
            <a:pPr lvl="3"/>
            <a:r>
              <a:rPr lang="fr-BE" sz="8800" dirty="0"/>
              <a:t>Quasi </a:t>
            </a:r>
            <a:r>
              <a:rPr lang="fr-BE" sz="8800" dirty="0" err="1"/>
              <a:t>geen</a:t>
            </a:r>
            <a:r>
              <a:rPr lang="fr-BE" sz="8800" dirty="0"/>
              <a:t> impact op </a:t>
            </a:r>
            <a:r>
              <a:rPr lang="fr-BE" sz="8800" dirty="0" smtClean="0"/>
              <a:t>de </a:t>
            </a:r>
            <a:r>
              <a:rPr lang="fr-BE" sz="8800" dirty="0" err="1" smtClean="0"/>
              <a:t>variabelen</a:t>
            </a:r>
            <a:r>
              <a:rPr lang="fr-BE" sz="8800" dirty="0" smtClean="0"/>
              <a:t>  « </a:t>
            </a:r>
            <a:r>
              <a:rPr lang="fr-BE" sz="8800" dirty="0" err="1" smtClean="0"/>
              <a:t>eerste</a:t>
            </a:r>
            <a:r>
              <a:rPr lang="fr-BE" sz="8800" dirty="0" smtClean="0"/>
              <a:t> </a:t>
            </a:r>
            <a:r>
              <a:rPr lang="fr-BE" sz="8800" dirty="0" err="1" smtClean="0"/>
              <a:t>nationaliteit</a:t>
            </a:r>
            <a:r>
              <a:rPr lang="fr-BE" sz="8800" dirty="0" smtClean="0"/>
              <a:t> », « </a:t>
            </a:r>
            <a:r>
              <a:rPr lang="fr-BE" sz="8800" dirty="0" err="1" smtClean="0"/>
              <a:t>eerste</a:t>
            </a:r>
            <a:r>
              <a:rPr lang="fr-BE" sz="8800" dirty="0" smtClean="0"/>
              <a:t> </a:t>
            </a:r>
            <a:r>
              <a:rPr lang="fr-BE" sz="8800" dirty="0" err="1" smtClean="0"/>
              <a:t>nationaliteit</a:t>
            </a:r>
            <a:r>
              <a:rPr lang="fr-BE" sz="8800" dirty="0" smtClean="0"/>
              <a:t> </a:t>
            </a:r>
            <a:r>
              <a:rPr lang="fr-BE" sz="8800" dirty="0" err="1" smtClean="0"/>
              <a:t>vader</a:t>
            </a:r>
            <a:r>
              <a:rPr lang="fr-BE" sz="8800" dirty="0" smtClean="0"/>
              <a:t> » en « </a:t>
            </a:r>
            <a:r>
              <a:rPr lang="fr-BE" sz="8800" dirty="0" err="1" smtClean="0"/>
              <a:t>eerste</a:t>
            </a:r>
            <a:r>
              <a:rPr lang="fr-BE" sz="8800" dirty="0" smtClean="0"/>
              <a:t> </a:t>
            </a:r>
            <a:r>
              <a:rPr lang="fr-BE" sz="8800" dirty="0" err="1" smtClean="0"/>
              <a:t>nationaliteit</a:t>
            </a:r>
            <a:r>
              <a:rPr lang="fr-BE" sz="8800" dirty="0" smtClean="0"/>
              <a:t> </a:t>
            </a:r>
            <a:r>
              <a:rPr lang="fr-BE" sz="8800" dirty="0" err="1" smtClean="0"/>
              <a:t>moeder</a:t>
            </a:r>
            <a:r>
              <a:rPr lang="fr-BE" sz="8800" dirty="0" smtClean="0"/>
              <a:t> » (</a:t>
            </a:r>
            <a:r>
              <a:rPr lang="fr-BE" sz="8800" dirty="0" err="1" smtClean="0"/>
              <a:t>enkele</a:t>
            </a:r>
            <a:r>
              <a:rPr lang="fr-BE" sz="8800" dirty="0" smtClean="0"/>
              <a:t> </a:t>
            </a:r>
            <a:r>
              <a:rPr lang="fr-BE" sz="8800" dirty="0" err="1" smtClean="0"/>
              <a:t>eenheden</a:t>
            </a:r>
            <a:r>
              <a:rPr lang="fr-BE" sz="8800" dirty="0" smtClean="0"/>
              <a:t>)</a:t>
            </a:r>
          </a:p>
          <a:p>
            <a:pPr lvl="1"/>
            <a:r>
              <a:rPr lang="fr-BE" sz="9600" dirty="0" err="1"/>
              <a:t>Lokale</a:t>
            </a:r>
            <a:r>
              <a:rPr lang="fr-BE" sz="9600" dirty="0"/>
              <a:t> </a:t>
            </a:r>
            <a:r>
              <a:rPr lang="fr-BE" sz="9600" dirty="0" err="1"/>
              <a:t>cijfers</a:t>
            </a:r>
            <a:r>
              <a:rPr lang="fr-BE" sz="9600" dirty="0"/>
              <a:t> (</a:t>
            </a:r>
            <a:r>
              <a:rPr lang="fr-BE" sz="9600" dirty="0" err="1"/>
              <a:t>jaren</a:t>
            </a:r>
            <a:r>
              <a:rPr lang="fr-BE" sz="9600" dirty="0"/>
              <a:t> 2005-2012) : </a:t>
            </a:r>
            <a:r>
              <a:rPr lang="fr-BE" sz="9600" dirty="0" err="1"/>
              <a:t>verschuiving</a:t>
            </a:r>
            <a:r>
              <a:rPr lang="fr-BE" sz="9600" dirty="0"/>
              <a:t> van « EU » </a:t>
            </a:r>
            <a:r>
              <a:rPr lang="fr-BE" sz="9600" dirty="0" err="1"/>
              <a:t>naar</a:t>
            </a:r>
            <a:r>
              <a:rPr lang="fr-BE" sz="9600" dirty="0"/>
              <a:t> « niet-EU </a:t>
            </a:r>
            <a:r>
              <a:rPr lang="fr-BE" sz="9600" dirty="0" smtClean="0"/>
              <a:t>»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/>
          </a:p>
          <a:p>
            <a:endParaRPr lang="fr-BE" sz="12800" dirty="0" smtClean="0"/>
          </a:p>
          <a:p>
            <a:pPr marL="0" lvl="1" indent="0">
              <a:buNone/>
            </a:pPr>
            <a:endParaRPr lang="fr-BE" sz="4500" dirty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endParaRPr lang="fr-BE" sz="6300" dirty="0" smtClean="0"/>
          </a:p>
          <a:p>
            <a:pPr lvl="1">
              <a:lnSpc>
                <a:spcPct val="90000"/>
              </a:lnSpc>
            </a:pPr>
            <a:endParaRPr lang="fr-BE" sz="10000" dirty="0" smtClean="0"/>
          </a:p>
          <a:p>
            <a:pPr>
              <a:lnSpc>
                <a:spcPct val="90000"/>
              </a:lnSpc>
            </a:pPr>
            <a:endParaRPr lang="fr-BE" dirty="0"/>
          </a:p>
          <a:p>
            <a:pPr marL="457200" lvl="1" indent="0">
              <a:lnSpc>
                <a:spcPct val="90000"/>
              </a:lnSpc>
              <a:buNone/>
            </a:pPr>
            <a:r>
              <a:rPr lang="fr-BE" dirty="0"/>
              <a:t>	</a:t>
            </a:r>
            <a:endParaRPr lang="fr-BE" dirty="0" smtClean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698686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err="1" smtClean="0"/>
              <a:t>Correcties</a:t>
            </a:r>
            <a:r>
              <a:rPr lang="fr-BE" dirty="0" smtClean="0"/>
              <a:t> </a:t>
            </a:r>
            <a:r>
              <a:rPr lang="fr-BE" dirty="0" err="1" smtClean="0"/>
              <a:t>webtoepassingen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fr-BE" sz="12800" dirty="0" err="1" smtClean="0"/>
              <a:t>Kleine</a:t>
            </a:r>
            <a:r>
              <a:rPr lang="fr-BE" sz="12800" dirty="0" smtClean="0"/>
              <a:t> </a:t>
            </a:r>
            <a:r>
              <a:rPr lang="fr-BE" sz="12800" dirty="0" err="1"/>
              <a:t>aanpassing</a:t>
            </a:r>
            <a:r>
              <a:rPr lang="fr-BE" sz="12800" dirty="0"/>
              <a:t> </a:t>
            </a:r>
            <a:r>
              <a:rPr lang="fr-BE" sz="12800" dirty="0" err="1"/>
              <a:t>aan</a:t>
            </a:r>
            <a:r>
              <a:rPr lang="fr-BE" sz="12800" dirty="0"/>
              <a:t> de </a:t>
            </a:r>
            <a:r>
              <a:rPr lang="fr-BE" sz="12800" dirty="0" err="1"/>
              <a:t>nomenclatuur</a:t>
            </a:r>
            <a:r>
              <a:rPr lang="fr-BE" sz="12800" dirty="0"/>
              <a:t> (</a:t>
            </a:r>
            <a:r>
              <a:rPr lang="fr-BE" sz="12800" dirty="0" err="1"/>
              <a:t>variabele</a:t>
            </a:r>
            <a:r>
              <a:rPr lang="fr-BE" sz="12800" dirty="0"/>
              <a:t> </a:t>
            </a:r>
            <a:r>
              <a:rPr lang="fr-BE" sz="12800" dirty="0" err="1"/>
              <a:t>R_Exclus</a:t>
            </a:r>
            <a:r>
              <a:rPr lang="fr-BE" sz="12800" dirty="0"/>
              <a:t> in RSZPPO</a:t>
            </a:r>
            <a:r>
              <a:rPr lang="fr-BE" sz="12800" dirty="0" smtClean="0"/>
              <a:t>) </a:t>
            </a:r>
            <a:r>
              <a:rPr lang="fr-BE" sz="12800" dirty="0" err="1" smtClean="0"/>
              <a:t>voor</a:t>
            </a:r>
            <a:r>
              <a:rPr lang="fr-BE" sz="12800" dirty="0" smtClean="0"/>
              <a:t> 2013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/>
          </a:p>
          <a:p>
            <a:pPr lvl="1"/>
            <a:r>
              <a:rPr lang="fr-BE" sz="9600" dirty="0" err="1"/>
              <a:t>Kleine</a:t>
            </a:r>
            <a:r>
              <a:rPr lang="fr-BE" sz="9600" dirty="0"/>
              <a:t> </a:t>
            </a:r>
            <a:r>
              <a:rPr lang="fr-BE" sz="9600" dirty="0" err="1"/>
              <a:t>schommeling</a:t>
            </a:r>
            <a:r>
              <a:rPr lang="fr-BE" sz="9600" dirty="0"/>
              <a:t> in de </a:t>
            </a:r>
            <a:r>
              <a:rPr lang="fr-BE" sz="9600" dirty="0" err="1"/>
              <a:t>verdeling</a:t>
            </a:r>
            <a:endParaRPr lang="fr-BE" sz="9600" dirty="0"/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/>
          </a:p>
          <a:p>
            <a:endParaRPr lang="fr-BE" sz="12800" dirty="0" smtClean="0"/>
          </a:p>
          <a:p>
            <a:pPr marL="0" lvl="1" indent="0">
              <a:buNone/>
            </a:pPr>
            <a:endParaRPr lang="fr-BE" sz="4500" dirty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endParaRPr lang="fr-BE" sz="6300" dirty="0" smtClean="0"/>
          </a:p>
          <a:p>
            <a:pPr lvl="1">
              <a:lnSpc>
                <a:spcPct val="90000"/>
              </a:lnSpc>
            </a:pPr>
            <a:endParaRPr lang="fr-BE" sz="10000" dirty="0" smtClean="0"/>
          </a:p>
          <a:p>
            <a:pPr>
              <a:lnSpc>
                <a:spcPct val="90000"/>
              </a:lnSpc>
            </a:pPr>
            <a:endParaRPr lang="fr-BE" dirty="0"/>
          </a:p>
          <a:p>
            <a:pPr marL="457200" lvl="1" indent="0">
              <a:lnSpc>
                <a:spcPct val="90000"/>
              </a:lnSpc>
              <a:buNone/>
            </a:pPr>
            <a:r>
              <a:rPr lang="fr-BE" dirty="0"/>
              <a:t>	</a:t>
            </a:r>
            <a:endParaRPr lang="fr-BE" dirty="0" smtClean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23108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err="1" smtClean="0"/>
              <a:t>Webtoepassingen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fr-BE" sz="12800" dirty="0" err="1"/>
              <a:t>Gedeeltelijke</a:t>
            </a:r>
            <a:r>
              <a:rPr lang="fr-BE" sz="12800" dirty="0"/>
              <a:t> </a:t>
            </a:r>
            <a:r>
              <a:rPr lang="fr-BE" sz="12800" dirty="0" err="1"/>
              <a:t>actualisering</a:t>
            </a:r>
            <a:r>
              <a:rPr lang="fr-BE" sz="12800" dirty="0"/>
              <a:t> </a:t>
            </a:r>
            <a:r>
              <a:rPr lang="fr-BE" sz="12800" dirty="0" err="1"/>
              <a:t>naar</a:t>
            </a:r>
            <a:r>
              <a:rPr lang="fr-BE" sz="12800" dirty="0"/>
              <a:t> 2014 : </a:t>
            </a:r>
            <a:r>
              <a:rPr lang="fr-BE" sz="12800" dirty="0" err="1" smtClean="0"/>
              <a:t>voorzien</a:t>
            </a:r>
            <a:r>
              <a:rPr lang="fr-BE" sz="12800" dirty="0" smtClean="0"/>
              <a:t> </a:t>
            </a:r>
            <a:r>
              <a:rPr lang="fr-BE" sz="12800" dirty="0" err="1" smtClean="0"/>
              <a:t>januari</a:t>
            </a:r>
            <a:r>
              <a:rPr lang="fr-BE" sz="12800" dirty="0" smtClean="0"/>
              <a:t> </a:t>
            </a:r>
            <a:r>
              <a:rPr lang="fr-BE" sz="12800" dirty="0" err="1" smtClean="0"/>
              <a:t>volgend</a:t>
            </a:r>
            <a:r>
              <a:rPr lang="fr-BE" sz="12800" dirty="0" smtClean="0"/>
              <a:t> </a:t>
            </a:r>
            <a:r>
              <a:rPr lang="fr-BE" sz="12800" dirty="0" err="1"/>
              <a:t>jaar</a:t>
            </a:r>
            <a:endParaRPr lang="fr-BE" sz="12800" dirty="0"/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fr-BE" sz="12800" dirty="0" err="1" smtClean="0"/>
              <a:t>Werken</a:t>
            </a:r>
            <a:r>
              <a:rPr lang="fr-BE" sz="12800" dirty="0" smtClean="0"/>
              <a:t> </a:t>
            </a:r>
            <a:r>
              <a:rPr lang="fr-BE" sz="12800" dirty="0"/>
              <a:t>met de </a:t>
            </a:r>
            <a:r>
              <a:rPr lang="fr-BE" sz="12800" dirty="0" err="1"/>
              <a:t>webtoepassingen</a:t>
            </a:r>
            <a:endParaRPr lang="fr-BE" sz="12800" dirty="0"/>
          </a:p>
          <a:p>
            <a:pPr marL="400050" lvl="2" indent="0">
              <a:buNone/>
            </a:pPr>
            <a:r>
              <a:rPr lang="fr-BE" sz="12400" dirty="0"/>
              <a:t>=&gt; </a:t>
            </a:r>
            <a:r>
              <a:rPr lang="fr-BE" sz="12400" dirty="0" err="1"/>
              <a:t>toelichting</a:t>
            </a:r>
            <a:r>
              <a:rPr lang="fr-BE" sz="12400" dirty="0"/>
              <a:t> </a:t>
            </a:r>
            <a:r>
              <a:rPr lang="fr-BE" sz="12400" dirty="0" err="1"/>
              <a:t>Silke</a:t>
            </a:r>
            <a:r>
              <a:rPr lang="fr-BE" sz="12400" dirty="0"/>
              <a:t> </a:t>
            </a:r>
            <a:r>
              <a:rPr lang="fr-BE" sz="12400" dirty="0" err="1"/>
              <a:t>Laenen</a:t>
            </a:r>
            <a:endParaRPr lang="fr-BE" sz="12400" dirty="0"/>
          </a:p>
          <a:p>
            <a:endParaRPr lang="fr-BE" sz="12800" dirty="0" smtClean="0"/>
          </a:p>
          <a:p>
            <a:endParaRPr lang="fr-BE" sz="12800" dirty="0"/>
          </a:p>
          <a:p>
            <a:pPr marL="342900" lvl="1" indent="-342900">
              <a:buFont typeface="Arial" pitchFamily="34" charset="0"/>
              <a:buChar char="•"/>
            </a:pPr>
            <a:endParaRPr lang="fr-BE" sz="12800" dirty="0"/>
          </a:p>
          <a:p>
            <a:endParaRPr lang="fr-BE" sz="12800" dirty="0" smtClean="0"/>
          </a:p>
          <a:p>
            <a:pPr marL="0" lvl="1" indent="0">
              <a:buNone/>
            </a:pPr>
            <a:endParaRPr lang="fr-BE" sz="4500" dirty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endParaRPr lang="fr-BE" sz="6300" dirty="0" smtClean="0"/>
          </a:p>
          <a:p>
            <a:pPr lvl="1">
              <a:lnSpc>
                <a:spcPct val="90000"/>
              </a:lnSpc>
            </a:pPr>
            <a:endParaRPr lang="fr-BE" sz="10000" dirty="0" smtClean="0"/>
          </a:p>
          <a:p>
            <a:pPr>
              <a:lnSpc>
                <a:spcPct val="90000"/>
              </a:lnSpc>
            </a:pPr>
            <a:endParaRPr lang="fr-BE" dirty="0"/>
          </a:p>
          <a:p>
            <a:pPr marL="457200" lvl="1" indent="0">
              <a:lnSpc>
                <a:spcPct val="90000"/>
              </a:lnSpc>
              <a:buNone/>
            </a:pPr>
            <a:r>
              <a:rPr lang="fr-BE" dirty="0"/>
              <a:t>	</a:t>
            </a:r>
            <a:endParaRPr lang="fr-BE" dirty="0" smtClean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37036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IV. </a:t>
            </a:r>
            <a:r>
              <a:rPr lang="nl-BE" dirty="0" smtClean="0"/>
              <a:t>CMS en documentatie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6842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CMS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dirty="0" smtClean="0"/>
              <a:t>Overgang </a:t>
            </a:r>
            <a:r>
              <a:rPr lang="nl-BE" dirty="0"/>
              <a:t>naar een nieuw </a:t>
            </a:r>
            <a:r>
              <a:rPr lang="nl-BE" dirty="0" smtClean="0"/>
              <a:t>systeem : oplevering voorzien voor volgend jaar</a:t>
            </a:r>
          </a:p>
          <a:p>
            <a:endParaRPr lang="nl-BE" dirty="0" smtClean="0"/>
          </a:p>
          <a:p>
            <a:r>
              <a:rPr lang="nl-BE" dirty="0" smtClean="0"/>
              <a:t>Geen fundamentele verandering voor de gebruikers</a:t>
            </a:r>
          </a:p>
          <a:p>
            <a:endParaRPr lang="nl-BE" dirty="0"/>
          </a:p>
          <a:p>
            <a:r>
              <a:rPr lang="nl-BE" dirty="0"/>
              <a:t>In de tussentijd : gebruiksvriendelijker maken van het systeem</a:t>
            </a:r>
            <a:endParaRPr lang="nl-BE" sz="2800" dirty="0"/>
          </a:p>
          <a:p>
            <a:endParaRPr lang="nl-BE" dirty="0"/>
          </a:p>
          <a:p>
            <a:endParaRPr lang="nl-BE" dirty="0"/>
          </a:p>
          <a:p>
            <a:endParaRPr lang="nl-BE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41961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Documentatie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nl-BE" dirty="0" smtClean="0"/>
              <a:t>Onderhouden van de bestaande fiches</a:t>
            </a:r>
          </a:p>
          <a:p>
            <a:endParaRPr lang="nl-BE" dirty="0"/>
          </a:p>
          <a:p>
            <a:pPr lvl="1"/>
            <a:r>
              <a:rPr lang="nl-BE" dirty="0"/>
              <a:t>Aanvullen en </a:t>
            </a:r>
            <a:r>
              <a:rPr lang="nl-BE" dirty="0" smtClean="0"/>
              <a:t>actualiseren : permanente taak</a:t>
            </a:r>
            <a:endParaRPr lang="nl-BE" dirty="0"/>
          </a:p>
          <a:p>
            <a:endParaRPr lang="nl-BE" sz="2800" dirty="0"/>
          </a:p>
          <a:p>
            <a:r>
              <a:rPr lang="nl-BE" dirty="0"/>
              <a:t>Nieuwe </a:t>
            </a:r>
            <a:r>
              <a:rPr lang="nl-BE" dirty="0" smtClean="0"/>
              <a:t>fiches : </a:t>
            </a:r>
            <a:endParaRPr lang="nl-BE" dirty="0"/>
          </a:p>
          <a:p>
            <a:endParaRPr lang="nl-BE" sz="2800" dirty="0" smtClean="0"/>
          </a:p>
          <a:p>
            <a:pPr lvl="1"/>
            <a:r>
              <a:rPr lang="nl-BE" sz="2900" dirty="0" smtClean="0"/>
              <a:t>FAO permanente arbeidsongeschikten</a:t>
            </a:r>
            <a:endParaRPr lang="nl-BE" sz="2900" dirty="0"/>
          </a:p>
          <a:p>
            <a:pPr lvl="1"/>
            <a:r>
              <a:rPr lang="nl-BE" sz="2900" dirty="0" smtClean="0"/>
              <a:t>Nieuwe Rijksregistergegevens rond supranationale tewerkstelling en wettelijk samenwonen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nl-BE" sz="32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nl-BE" sz="3200" dirty="0" smtClean="0"/>
              <a:t>Fiches </a:t>
            </a:r>
            <a:r>
              <a:rPr lang="nl-BE" sz="3200" dirty="0"/>
              <a:t>primaire databanken : </a:t>
            </a:r>
            <a:r>
              <a:rPr lang="nl-BE" sz="3200" dirty="0" smtClean="0"/>
              <a:t>afgerond</a:t>
            </a:r>
            <a:endParaRPr lang="nl-BE" sz="3200" dirty="0"/>
          </a:p>
          <a:p>
            <a:pPr lvl="1"/>
            <a:endParaRPr lang="nl-BE" sz="2900" dirty="0"/>
          </a:p>
          <a:p>
            <a:endParaRPr lang="nl-BE" sz="2800" dirty="0"/>
          </a:p>
          <a:p>
            <a:pPr lvl="1"/>
            <a:endParaRPr lang="nl-BE" sz="2900" dirty="0"/>
          </a:p>
          <a:p>
            <a:endParaRPr lang="nl-BE" dirty="0" smtClean="0"/>
          </a:p>
          <a:p>
            <a:pPr lvl="1"/>
            <a:endParaRPr lang="nl-BE" dirty="0"/>
          </a:p>
          <a:p>
            <a:pPr lvl="1"/>
            <a:endParaRPr lang="nl-B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1224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BE" dirty="0" smtClean="0"/>
              <a:t>V. </a:t>
            </a:r>
            <a:r>
              <a:rPr lang="fr-BE" dirty="0" err="1" smtClean="0"/>
              <a:t>Werkgroepen</a:t>
            </a:r>
            <a:r>
              <a:rPr lang="fr-BE" dirty="0" smtClean="0"/>
              <a:t> PONS</a:t>
            </a:r>
            <a:endParaRPr lang="fr-B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81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PONS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dirty="0" smtClean="0"/>
              <a:t>Nieuw project gefinancierd door Federaal Wetenschapsbeleid en de FOD SZ, opvolger van het project DOCDWH</a:t>
            </a:r>
            <a:endParaRPr lang="nl-BE" dirty="0"/>
          </a:p>
          <a:p>
            <a:endParaRPr lang="nl-BE" sz="2800" dirty="0" smtClean="0"/>
          </a:p>
          <a:p>
            <a:r>
              <a:rPr lang="nl-BE" dirty="0"/>
              <a:t>Project loopt </a:t>
            </a:r>
            <a:r>
              <a:rPr lang="nl-BE" dirty="0" smtClean="0"/>
              <a:t>tot februari 2017</a:t>
            </a:r>
          </a:p>
          <a:p>
            <a:endParaRPr lang="nl-B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4115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dirty="0" smtClean="0"/>
              <a:t>Werkgroepen PONS – kort overzicht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inkomensnotie en </a:t>
            </a:r>
            <a:r>
              <a:rPr lang="nl-NL" dirty="0" smtClean="0"/>
              <a:t>LWI-indicator</a:t>
            </a:r>
          </a:p>
          <a:p>
            <a:pPr lvl="1"/>
            <a:endParaRPr lang="nl-NL" sz="2400" dirty="0" smtClean="0"/>
          </a:p>
          <a:p>
            <a:pPr lvl="1"/>
            <a:r>
              <a:rPr lang="nl-NL" sz="2400" dirty="0" smtClean="0"/>
              <a:t>Project is van start gegaan</a:t>
            </a:r>
          </a:p>
          <a:p>
            <a:pPr lvl="1"/>
            <a:r>
              <a:rPr lang="nl-NL" sz="2400" dirty="0" smtClean="0"/>
              <a:t>Wordt later meer over gerapporteerd</a:t>
            </a:r>
          </a:p>
          <a:p>
            <a:endParaRPr lang="nl-BE" sz="2800" dirty="0" smtClean="0"/>
          </a:p>
          <a:p>
            <a:r>
              <a:rPr lang="nl-BE" sz="2800" dirty="0" smtClean="0"/>
              <a:t>Onderwijsgegevens</a:t>
            </a:r>
            <a:endParaRPr lang="nl-BE" sz="2800" dirty="0"/>
          </a:p>
          <a:p>
            <a:pPr lvl="1"/>
            <a:r>
              <a:rPr lang="nl-BE" sz="2400" dirty="0"/>
              <a:t>FWB : </a:t>
            </a:r>
            <a:r>
              <a:rPr lang="nl-BE" sz="2400" dirty="0" smtClean="0"/>
              <a:t>verder overleg</a:t>
            </a:r>
            <a:endParaRPr lang="nl-BE" sz="2400" dirty="0"/>
          </a:p>
          <a:p>
            <a:endParaRPr lang="nl-BE" sz="2800" dirty="0" smtClean="0"/>
          </a:p>
          <a:p>
            <a:pPr lvl="1"/>
            <a:endParaRPr lang="nl-BE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313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/>
              <a:t>I. </a:t>
            </a:r>
            <a:r>
              <a:rPr lang="nl-BE" dirty="0"/>
              <a:t>Overzicht beschikbare databestanden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1817633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dirty="0"/>
              <a:t>Werkgroepen </a:t>
            </a:r>
            <a:r>
              <a:rPr lang="nl-BE" dirty="0" smtClean="0"/>
              <a:t>PONS – </a:t>
            </a:r>
            <a:r>
              <a:rPr lang="nl-BE" dirty="0"/>
              <a:t>kort overzicht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VDAB/FOREM/ACTIRIS/ADG</a:t>
            </a:r>
          </a:p>
          <a:p>
            <a:pPr lvl="1"/>
            <a:endParaRPr lang="nl-NL" dirty="0" smtClean="0"/>
          </a:p>
          <a:p>
            <a:pPr lvl="1"/>
            <a:r>
              <a:rPr lang="nl-NL" dirty="0" smtClean="0"/>
              <a:t>Beroepencode : </a:t>
            </a:r>
          </a:p>
          <a:p>
            <a:pPr lvl="2"/>
            <a:r>
              <a:rPr lang="nl-NL" dirty="0" smtClean="0"/>
              <a:t>Project zal volgend jaar hernomen worden</a:t>
            </a:r>
          </a:p>
          <a:p>
            <a:pPr lvl="1"/>
            <a:endParaRPr lang="nl-NL" dirty="0" smtClean="0"/>
          </a:p>
          <a:p>
            <a:pPr lvl="1"/>
            <a:r>
              <a:rPr lang="nl-NL" dirty="0" smtClean="0"/>
              <a:t>Tewerkstellingsmaatregelen </a:t>
            </a:r>
          </a:p>
          <a:p>
            <a:pPr lvl="2"/>
            <a:r>
              <a:rPr lang="nl-NL" dirty="0" smtClean="0"/>
              <a:t>naar regio’s overgeheveld door staathervorming</a:t>
            </a:r>
          </a:p>
          <a:p>
            <a:pPr lvl="2"/>
            <a:r>
              <a:rPr lang="nl-NL" dirty="0" smtClean="0"/>
              <a:t>te vroeg om hiermee van start te gaan</a:t>
            </a:r>
            <a:endParaRPr lang="nl-NL" dirty="0"/>
          </a:p>
          <a:p>
            <a:endParaRPr lang="nl-BE" dirty="0" smtClean="0"/>
          </a:p>
          <a:p>
            <a:pPr lvl="1"/>
            <a:endParaRPr lang="nl-B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9373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BE" dirty="0"/>
              <a:t>Werkgroepen </a:t>
            </a:r>
            <a:r>
              <a:rPr lang="nl-BE" dirty="0" smtClean="0"/>
              <a:t>PONS – </a:t>
            </a:r>
            <a:r>
              <a:rPr lang="nl-BE" dirty="0"/>
              <a:t>kort overzicht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 smtClean="0"/>
              <a:t>DYNAM</a:t>
            </a:r>
          </a:p>
          <a:p>
            <a:endParaRPr lang="nl-NL" dirty="0" smtClean="0"/>
          </a:p>
          <a:p>
            <a:pPr lvl="1"/>
            <a:r>
              <a:rPr lang="nl-NL" dirty="0" smtClean="0"/>
              <a:t>Overleg met de </a:t>
            </a:r>
            <a:r>
              <a:rPr lang="nl-NL" dirty="0" smtClean="0"/>
              <a:t>RSZ en het HIVA</a:t>
            </a:r>
            <a:endParaRPr lang="nl-NL" dirty="0"/>
          </a:p>
          <a:p>
            <a:endParaRPr lang="nl-NL" dirty="0"/>
          </a:p>
          <a:p>
            <a:r>
              <a:rPr lang="nl-NL" dirty="0" smtClean="0"/>
              <a:t>Biografische noties</a:t>
            </a:r>
          </a:p>
          <a:p>
            <a:endParaRPr lang="nl-NL" dirty="0"/>
          </a:p>
          <a:p>
            <a:pPr lvl="1"/>
            <a:r>
              <a:rPr lang="nl-NL" dirty="0" smtClean="0"/>
              <a:t>Inconsistentie </a:t>
            </a:r>
            <a:r>
              <a:rPr lang="nl-NL" dirty="0" smtClean="0"/>
              <a:t>tussen LIPRO en historiek burgerlijke staat</a:t>
            </a:r>
          </a:p>
          <a:p>
            <a:pPr lvl="1"/>
            <a:r>
              <a:rPr lang="nl-NL" dirty="0" smtClean="0"/>
              <a:t>Documentatie verwijderd van de </a:t>
            </a:r>
            <a:r>
              <a:rPr lang="nl-NL" dirty="0" smtClean="0"/>
              <a:t>website KSZ</a:t>
            </a:r>
            <a:endParaRPr lang="nl-NL" dirty="0" smtClean="0"/>
          </a:p>
          <a:p>
            <a:pPr lvl="1"/>
            <a:endParaRPr lang="nl-NL" dirty="0" smtClean="0"/>
          </a:p>
          <a:p>
            <a:endParaRPr lang="nl-BE" dirty="0" smtClean="0"/>
          </a:p>
          <a:p>
            <a:pPr lvl="1"/>
            <a:endParaRPr lang="nl-B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599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err="1" smtClean="0"/>
              <a:t>Bronnen</a:t>
            </a:r>
            <a:r>
              <a:rPr lang="fr-BE" dirty="0" smtClean="0"/>
              <a:t> : stand van </a:t>
            </a:r>
            <a:r>
              <a:rPr lang="fr-BE" dirty="0" err="1" smtClean="0"/>
              <a:t>zaken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fr-BE" dirty="0" smtClean="0"/>
              <a:t>Data 2013 </a:t>
            </a:r>
            <a:r>
              <a:rPr lang="fr-BE" dirty="0" err="1" smtClean="0"/>
              <a:t>zijn</a:t>
            </a:r>
            <a:r>
              <a:rPr lang="fr-BE" dirty="0" smtClean="0"/>
              <a:t> </a:t>
            </a:r>
            <a:r>
              <a:rPr lang="fr-BE" dirty="0" err="1" smtClean="0"/>
              <a:t>nagenoeg</a:t>
            </a:r>
            <a:r>
              <a:rPr lang="fr-BE" dirty="0" smtClean="0"/>
              <a:t> </a:t>
            </a:r>
            <a:r>
              <a:rPr lang="fr-BE" dirty="0" err="1" smtClean="0"/>
              <a:t>allemaal</a:t>
            </a:r>
            <a:r>
              <a:rPr lang="fr-BE" dirty="0" smtClean="0"/>
              <a:t> </a:t>
            </a:r>
            <a:r>
              <a:rPr lang="fr-BE" dirty="0" err="1" smtClean="0"/>
              <a:t>ingeladen</a:t>
            </a:r>
            <a:endParaRPr lang="fr-BE" dirty="0" smtClean="0"/>
          </a:p>
          <a:p>
            <a:pPr>
              <a:lnSpc>
                <a:spcPct val="90000"/>
              </a:lnSpc>
            </a:pPr>
            <a:endParaRPr lang="fr-BE" dirty="0"/>
          </a:p>
          <a:p>
            <a:pPr>
              <a:lnSpc>
                <a:spcPct val="90000"/>
              </a:lnSpc>
            </a:pPr>
            <a:r>
              <a:rPr lang="fr-BE" dirty="0" smtClean="0"/>
              <a:t>Data 2014 </a:t>
            </a:r>
            <a:r>
              <a:rPr lang="fr-BE" dirty="0" err="1" smtClean="0"/>
              <a:t>gedeeltelijk</a:t>
            </a:r>
            <a:r>
              <a:rPr lang="fr-BE" dirty="0" smtClean="0"/>
              <a:t> </a:t>
            </a:r>
            <a:r>
              <a:rPr lang="fr-BE" dirty="0" err="1" smtClean="0"/>
              <a:t>ingeladen</a:t>
            </a:r>
            <a:endParaRPr lang="fr-BE" dirty="0" smtClean="0"/>
          </a:p>
          <a:p>
            <a:pPr>
              <a:lnSpc>
                <a:spcPct val="90000"/>
              </a:lnSpc>
            </a:pPr>
            <a:endParaRPr lang="fr-BE" dirty="0" smtClean="0"/>
          </a:p>
          <a:p>
            <a:pPr lvl="1">
              <a:lnSpc>
                <a:spcPct val="90000"/>
              </a:lnSpc>
            </a:pPr>
            <a:r>
              <a:rPr lang="nl-BE" dirty="0" smtClean="0"/>
              <a:t>Voltooid tegen midden volgend jaar</a:t>
            </a:r>
          </a:p>
          <a:p>
            <a:pPr lvl="1">
              <a:lnSpc>
                <a:spcPct val="90000"/>
              </a:lnSpc>
            </a:pPr>
            <a:r>
              <a:rPr lang="nl-BE" dirty="0" smtClean="0"/>
              <a:t>Zie schema website</a:t>
            </a:r>
            <a:endParaRPr lang="nl-BE" dirty="0"/>
          </a:p>
          <a:p>
            <a:pPr marL="342900" lvl="1" indent="-342900">
              <a:lnSpc>
                <a:spcPct val="90000"/>
              </a:lnSpc>
              <a:buFont typeface="Arial" pitchFamily="34" charset="0"/>
              <a:buChar char="•"/>
            </a:pPr>
            <a:endParaRPr lang="fr-BE" sz="3200" dirty="0" smtClean="0"/>
          </a:p>
          <a:p>
            <a:pPr marL="342900" lvl="1" indent="-342900">
              <a:lnSpc>
                <a:spcPct val="90000"/>
              </a:lnSpc>
              <a:buFont typeface="Arial" pitchFamily="34" charset="0"/>
              <a:buChar char="•"/>
            </a:pPr>
            <a:r>
              <a:rPr lang="fr-BE" sz="3200" dirty="0" err="1" smtClean="0"/>
              <a:t>Nieuwe</a:t>
            </a:r>
            <a:r>
              <a:rPr lang="fr-BE" sz="3200" dirty="0" smtClean="0"/>
              <a:t> </a:t>
            </a:r>
            <a:r>
              <a:rPr lang="fr-BE" sz="3200" dirty="0" err="1" smtClean="0"/>
              <a:t>bronnen</a:t>
            </a:r>
            <a:r>
              <a:rPr lang="fr-BE" sz="3200" dirty="0" smtClean="0"/>
              <a:t> : </a:t>
            </a:r>
          </a:p>
          <a:p>
            <a:pPr lvl="1">
              <a:lnSpc>
                <a:spcPct val="90000"/>
              </a:lnSpc>
            </a:pPr>
            <a:endParaRPr lang="nl-BE" dirty="0" smtClean="0"/>
          </a:p>
          <a:p>
            <a:pPr lvl="1">
              <a:lnSpc>
                <a:spcPct val="90000"/>
              </a:lnSpc>
            </a:pPr>
            <a:r>
              <a:rPr lang="nl-BE" dirty="0" smtClean="0"/>
              <a:t>FAO </a:t>
            </a:r>
            <a:r>
              <a:rPr lang="nl-BE" dirty="0"/>
              <a:t>: </a:t>
            </a:r>
            <a:r>
              <a:rPr lang="nl-NL" dirty="0" smtClean="0"/>
              <a:t>permanent arbeidsongeschikten</a:t>
            </a:r>
          </a:p>
          <a:p>
            <a:pPr lvl="1">
              <a:lnSpc>
                <a:spcPct val="90000"/>
              </a:lnSpc>
            </a:pPr>
            <a:r>
              <a:rPr lang="nl-NL" dirty="0" smtClean="0"/>
              <a:t>Populatie werkend in supranationale tewerkstelling</a:t>
            </a:r>
          </a:p>
          <a:p>
            <a:pPr lvl="1">
              <a:lnSpc>
                <a:spcPct val="90000"/>
              </a:lnSpc>
            </a:pPr>
            <a:r>
              <a:rPr lang="nl-NL" dirty="0" smtClean="0"/>
              <a:t>Gegevens m.b.t. wettelijk samenwonen</a:t>
            </a:r>
            <a:endParaRPr lang="fr-BE" dirty="0"/>
          </a:p>
          <a:p>
            <a:pPr marL="342900" lvl="1" indent="-342900">
              <a:lnSpc>
                <a:spcPct val="90000"/>
              </a:lnSpc>
              <a:buFont typeface="Arial" pitchFamily="34" charset="0"/>
              <a:buChar char="•"/>
            </a:pPr>
            <a:endParaRPr lang="fr-BE" sz="3200" dirty="0"/>
          </a:p>
          <a:p>
            <a:pPr lvl="1"/>
            <a:endParaRPr lang="nl-NL" dirty="0"/>
          </a:p>
          <a:p>
            <a:pPr lvl="1">
              <a:lnSpc>
                <a:spcPct val="90000"/>
              </a:lnSpc>
            </a:pPr>
            <a:endParaRPr lang="fr-BE" dirty="0" smtClean="0"/>
          </a:p>
          <a:p>
            <a:pPr>
              <a:lnSpc>
                <a:spcPct val="90000"/>
              </a:lnSpc>
            </a:pPr>
            <a:endParaRPr lang="fr-BE" dirty="0"/>
          </a:p>
          <a:p>
            <a:pPr>
              <a:lnSpc>
                <a:spcPct val="90000"/>
              </a:lnSpc>
            </a:pPr>
            <a:endParaRPr lang="fr-BE" dirty="0" smtClean="0"/>
          </a:p>
          <a:p>
            <a:pPr lvl="1">
              <a:lnSpc>
                <a:spcPct val="90000"/>
              </a:lnSpc>
            </a:pPr>
            <a:endParaRPr lang="nl-NL" dirty="0" smtClean="0"/>
          </a:p>
          <a:p>
            <a:pPr>
              <a:lnSpc>
                <a:spcPct val="90000"/>
              </a:lnSpc>
            </a:pP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3767949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err="1" smtClean="0"/>
              <a:t>Herkomstgegevens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dirty="0" smtClean="0"/>
              <a:t>Vraag om hernieuwing goedgekeurd door sectoraal comité Rijksregister</a:t>
            </a:r>
          </a:p>
          <a:p>
            <a:pPr lvl="1"/>
            <a:endParaRPr lang="nl-BE" dirty="0" smtClean="0"/>
          </a:p>
          <a:p>
            <a:pPr lvl="1"/>
            <a:r>
              <a:rPr lang="nl-BE" dirty="0" smtClean="0"/>
              <a:t>Voortzetting herkomstgegevens en historiek burgerlijke staat</a:t>
            </a:r>
          </a:p>
          <a:p>
            <a:pPr lvl="1"/>
            <a:r>
              <a:rPr lang="nl-BE" dirty="0" smtClean="0"/>
              <a:t>Aanvulling </a:t>
            </a:r>
            <a:r>
              <a:rPr lang="nl-BE" dirty="0"/>
              <a:t>historiek </a:t>
            </a:r>
            <a:r>
              <a:rPr lang="nl-BE" dirty="0" smtClean="0"/>
              <a:t>wettelijk samenwonen (zie supra)</a:t>
            </a:r>
          </a:p>
          <a:p>
            <a:pPr lvl="1"/>
            <a:r>
              <a:rPr lang="nl-BE" dirty="0"/>
              <a:t>Aanvulling </a:t>
            </a:r>
            <a:r>
              <a:rPr lang="nl-BE" dirty="0" smtClean="0"/>
              <a:t>supranationale </a:t>
            </a:r>
            <a:r>
              <a:rPr lang="nl-BE" dirty="0"/>
              <a:t>tewerkstelling (zie supra)</a:t>
            </a:r>
          </a:p>
          <a:p>
            <a:pPr lvl="1"/>
            <a:endParaRPr lang="nl-BE" dirty="0" smtClean="0"/>
          </a:p>
          <a:p>
            <a:endParaRPr lang="nl-NL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483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Rijks- en KSZ-registergegevens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dirty="0" smtClean="0"/>
              <a:t>Hervorming stroom naar aanleiding omvorming SOA-platform</a:t>
            </a:r>
          </a:p>
          <a:p>
            <a:endParaRPr lang="nl-BE" dirty="0" smtClean="0"/>
          </a:p>
          <a:p>
            <a:pPr lvl="1"/>
            <a:r>
              <a:rPr lang="nl-BE" dirty="0" err="1" smtClean="0"/>
              <a:t>Inlading</a:t>
            </a:r>
            <a:r>
              <a:rPr lang="nl-BE" dirty="0" smtClean="0"/>
              <a:t> 31/12/2013 (1/1/2014) : </a:t>
            </a:r>
            <a:r>
              <a:rPr lang="nl-BE" dirty="0"/>
              <a:t>afgerond</a:t>
            </a:r>
          </a:p>
          <a:p>
            <a:pPr lvl="1"/>
            <a:r>
              <a:rPr lang="nl-BE" dirty="0" err="1" smtClean="0"/>
              <a:t>Inlading</a:t>
            </a:r>
            <a:r>
              <a:rPr lang="nl-BE" dirty="0" smtClean="0"/>
              <a:t> 31/12/2014 (1/1/2015) : in uitvoering</a:t>
            </a:r>
          </a:p>
          <a:p>
            <a:pPr marL="457200" lvl="1" indent="0">
              <a:buNone/>
            </a:pPr>
            <a:endParaRPr lang="nl-BE" sz="3100" dirty="0"/>
          </a:p>
          <a:p>
            <a:pPr marL="457200" lvl="1" indent="0">
              <a:buNone/>
            </a:pPr>
            <a:r>
              <a:rPr lang="nl-BE" dirty="0"/>
              <a:t>=&gt; Inhalingbeweging : bron evolueert van hekkensluiter naar </a:t>
            </a:r>
            <a:r>
              <a:rPr lang="nl-BE" dirty="0" smtClean="0"/>
              <a:t>vlug </a:t>
            </a:r>
            <a:r>
              <a:rPr lang="nl-BE" dirty="0"/>
              <a:t>beschikbare </a:t>
            </a:r>
            <a:r>
              <a:rPr lang="nl-BE" dirty="0" smtClean="0"/>
              <a:t>bron. Eén hiaat : statistische sector</a:t>
            </a:r>
            <a:endParaRPr lang="nl-BE" dirty="0"/>
          </a:p>
          <a:p>
            <a:pPr lvl="1"/>
            <a:endParaRPr lang="nl-BE" dirty="0"/>
          </a:p>
          <a:p>
            <a:pPr lvl="1"/>
            <a:endParaRPr lang="nl-BE" dirty="0" smtClean="0"/>
          </a:p>
          <a:p>
            <a:endParaRPr lang="nl-BE" dirty="0"/>
          </a:p>
          <a:p>
            <a:endParaRPr lang="nl-BE" dirty="0" smtClean="0"/>
          </a:p>
        </p:txBody>
      </p:sp>
    </p:spTree>
    <p:extLst>
      <p:ext uri="{BB962C8B-B14F-4D97-AF65-F5344CB8AC3E}">
        <p14:creationId xmlns:p14="http://schemas.microsoft.com/office/powerpoint/2010/main" val="116961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Uitbreiding nomenclatuur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lnSpc>
                <a:spcPct val="90000"/>
              </a:lnSpc>
              <a:buFont typeface="Arial" pitchFamily="34" charset="0"/>
              <a:buChar char="•"/>
            </a:pPr>
            <a:r>
              <a:rPr lang="fr-BE" sz="3200" dirty="0" err="1"/>
              <a:t>Uitbreiding</a:t>
            </a:r>
            <a:r>
              <a:rPr lang="fr-BE" sz="3200" dirty="0"/>
              <a:t> met </a:t>
            </a:r>
            <a:r>
              <a:rPr lang="fr-BE" sz="3200" dirty="0" err="1"/>
              <a:t>volgende</a:t>
            </a:r>
            <a:r>
              <a:rPr lang="fr-BE" sz="3200" dirty="0"/>
              <a:t> </a:t>
            </a:r>
            <a:r>
              <a:rPr lang="fr-BE" sz="3200" dirty="0" err="1"/>
              <a:t>populaties</a:t>
            </a:r>
            <a:r>
              <a:rPr lang="fr-BE" sz="3200" dirty="0"/>
              <a:t> : </a:t>
            </a:r>
          </a:p>
          <a:p>
            <a:pPr marL="342900" lvl="1" indent="-342900">
              <a:lnSpc>
                <a:spcPct val="90000"/>
              </a:lnSpc>
              <a:buFont typeface="Arial" pitchFamily="34" charset="0"/>
              <a:buChar char="•"/>
            </a:pPr>
            <a:endParaRPr lang="fr-BE" sz="3200" dirty="0"/>
          </a:p>
          <a:p>
            <a:pPr lvl="1">
              <a:lnSpc>
                <a:spcPct val="90000"/>
              </a:lnSpc>
            </a:pPr>
            <a:r>
              <a:rPr lang="fr-BE" dirty="0" err="1"/>
              <a:t>uitgaande</a:t>
            </a:r>
            <a:r>
              <a:rPr lang="fr-BE" dirty="0"/>
              <a:t> </a:t>
            </a:r>
            <a:r>
              <a:rPr lang="fr-BE" dirty="0" err="1"/>
              <a:t>grensarbeiders</a:t>
            </a:r>
            <a:endParaRPr lang="fr-BE" dirty="0"/>
          </a:p>
          <a:p>
            <a:pPr lvl="1">
              <a:lnSpc>
                <a:spcPct val="90000"/>
              </a:lnSpc>
            </a:pPr>
            <a:r>
              <a:rPr lang="fr-BE" dirty="0" err="1"/>
              <a:t>personen</a:t>
            </a:r>
            <a:r>
              <a:rPr lang="fr-BE" dirty="0"/>
              <a:t> </a:t>
            </a:r>
            <a:r>
              <a:rPr lang="fr-BE" dirty="0" err="1"/>
              <a:t>werkend</a:t>
            </a:r>
            <a:r>
              <a:rPr lang="fr-BE" dirty="0"/>
              <a:t> </a:t>
            </a:r>
            <a:r>
              <a:rPr lang="fr-BE" dirty="0" err="1"/>
              <a:t>bij</a:t>
            </a:r>
            <a:r>
              <a:rPr lang="fr-BE" dirty="0"/>
              <a:t> supranationale </a:t>
            </a:r>
            <a:r>
              <a:rPr lang="fr-BE" dirty="0" err="1"/>
              <a:t>instellingen</a:t>
            </a:r>
            <a:endParaRPr lang="fr-BE" dirty="0"/>
          </a:p>
          <a:p>
            <a:pPr lvl="1">
              <a:lnSpc>
                <a:spcPct val="90000"/>
              </a:lnSpc>
            </a:pPr>
            <a:r>
              <a:rPr lang="fr-BE" dirty="0" err="1"/>
              <a:t>personen</a:t>
            </a:r>
            <a:r>
              <a:rPr lang="fr-BE" dirty="0"/>
              <a:t> met </a:t>
            </a:r>
            <a:r>
              <a:rPr lang="nl-NL" dirty="0"/>
              <a:t>permanente arbeidsongeschiktheid omwille van een arbeidsongeval (FAO)</a:t>
            </a:r>
          </a:p>
          <a:p>
            <a:pPr lvl="1">
              <a:lnSpc>
                <a:spcPct val="90000"/>
              </a:lnSpc>
            </a:pPr>
            <a:endParaRPr lang="nl-NL" dirty="0"/>
          </a:p>
          <a:p>
            <a:pPr marL="342900" lvl="1" indent="-342900">
              <a:lnSpc>
                <a:spcPct val="90000"/>
              </a:lnSpc>
              <a:buFont typeface="Arial" pitchFamily="34" charset="0"/>
              <a:buChar char="•"/>
            </a:pPr>
            <a:r>
              <a:rPr lang="nl-NL" sz="3200" dirty="0"/>
              <a:t>Trendbreuken proberen te beperken</a:t>
            </a:r>
          </a:p>
          <a:p>
            <a:pPr lvl="1"/>
            <a:endParaRPr lang="nl-BE" dirty="0"/>
          </a:p>
          <a:p>
            <a:pPr lvl="1"/>
            <a:endParaRPr lang="nl-BE" dirty="0" smtClean="0"/>
          </a:p>
          <a:p>
            <a:endParaRPr lang="nl-BE" dirty="0"/>
          </a:p>
          <a:p>
            <a:endParaRPr lang="nl-BE" dirty="0" smtClean="0"/>
          </a:p>
        </p:txBody>
      </p:sp>
    </p:spTree>
    <p:extLst>
      <p:ext uri="{BB962C8B-B14F-4D97-AF65-F5344CB8AC3E}">
        <p14:creationId xmlns:p14="http://schemas.microsoft.com/office/powerpoint/2010/main" val="390751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II. </a:t>
            </a:r>
            <a:r>
              <a:rPr lang="nl-BE" dirty="0" smtClean="0"/>
              <a:t>Basistoepassingen</a:t>
            </a:r>
            <a:endParaRPr lang="fr-BE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24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Basistoepassingen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BE" dirty="0" smtClean="0"/>
              <a:t>Basistoepassingen 2010-2011-2012 : actualisering helemaal voltooid</a:t>
            </a:r>
          </a:p>
          <a:p>
            <a:endParaRPr lang="nl-BE" dirty="0" smtClean="0"/>
          </a:p>
          <a:p>
            <a:r>
              <a:rPr lang="nl-BE" dirty="0" smtClean="0"/>
              <a:t>Vanaf 2010 : niet alle basistoepassingen meer beschikbaar</a:t>
            </a:r>
          </a:p>
          <a:p>
            <a:pPr lvl="1"/>
            <a:endParaRPr lang="nl-BE" dirty="0" smtClean="0"/>
          </a:p>
          <a:p>
            <a:pPr lvl="1"/>
            <a:r>
              <a:rPr lang="nl-BE" dirty="0" smtClean="0"/>
              <a:t>Selectie van basistoepassingen als aanvulling op </a:t>
            </a:r>
            <a:r>
              <a:rPr lang="nl-BE" dirty="0" err="1" smtClean="0"/>
              <a:t>webtoepassingen</a:t>
            </a:r>
            <a:endParaRPr lang="nl-BE" dirty="0" smtClean="0"/>
          </a:p>
          <a:p>
            <a:pPr lvl="1"/>
            <a:r>
              <a:rPr lang="nl-BE" dirty="0" smtClean="0"/>
              <a:t>Afbouwscenario</a:t>
            </a:r>
          </a:p>
          <a:p>
            <a:pPr lvl="1"/>
            <a:endParaRPr lang="nl-BE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nl-BE" sz="3200" dirty="0"/>
              <a:t>Editie 2013?</a:t>
            </a:r>
          </a:p>
          <a:p>
            <a:endParaRPr lang="nl-BE" dirty="0" smtClean="0"/>
          </a:p>
          <a:p>
            <a:endParaRPr lang="nl-BE" dirty="0" smtClean="0"/>
          </a:p>
          <a:p>
            <a:endParaRPr lang="nl-BE" dirty="0" smtClean="0"/>
          </a:p>
        </p:txBody>
      </p:sp>
    </p:spTree>
    <p:extLst>
      <p:ext uri="{BB962C8B-B14F-4D97-AF65-F5344CB8AC3E}">
        <p14:creationId xmlns:p14="http://schemas.microsoft.com/office/powerpoint/2010/main" val="2514478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/>
              <a:t>III. </a:t>
            </a:r>
            <a:r>
              <a:rPr lang="nl-BE" dirty="0" err="1"/>
              <a:t>Webtoepassingen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289208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angepast ontwerp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4087</TotalTime>
  <Words>450</Words>
  <Application>Microsoft Office PowerPoint</Application>
  <PresentationFormat>On-screen Show (4:3)</PresentationFormat>
  <Paragraphs>179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Office Theme</vt:lpstr>
      <vt:lpstr>Aangepast ontwerp</vt:lpstr>
      <vt:lpstr>Datawarehouse arbeidsmarkt en sociale bescherming</vt:lpstr>
      <vt:lpstr>I. Overzicht beschikbare databestanden</vt:lpstr>
      <vt:lpstr>Bronnen : stand van zaken</vt:lpstr>
      <vt:lpstr>Herkomstgegevens</vt:lpstr>
      <vt:lpstr>Rijks- en KSZ-registergegevens</vt:lpstr>
      <vt:lpstr>Uitbreiding nomenclatuur</vt:lpstr>
      <vt:lpstr>II. Basistoepassingen</vt:lpstr>
      <vt:lpstr>Basistoepassingen</vt:lpstr>
      <vt:lpstr>III. Webtoepassingen</vt:lpstr>
      <vt:lpstr>Nieuwe webtoepassingen</vt:lpstr>
      <vt:lpstr>Correcties webtoepassingen</vt:lpstr>
      <vt:lpstr>Correcties webtoepassingen</vt:lpstr>
      <vt:lpstr>Webtoepassingen</vt:lpstr>
      <vt:lpstr>IV. CMS en documentatie</vt:lpstr>
      <vt:lpstr>CMS</vt:lpstr>
      <vt:lpstr>Documentatie</vt:lpstr>
      <vt:lpstr>V. Werkgroepen PONS</vt:lpstr>
      <vt:lpstr>PONS</vt:lpstr>
      <vt:lpstr>Werkgroepen PONS – kort overzicht</vt:lpstr>
      <vt:lpstr>Werkgroepen PONS – kort overzicht</vt:lpstr>
      <vt:lpstr>Werkgroepen PONS – kort overzicht</vt:lpstr>
    </vt:vector>
  </TitlesOfParts>
  <Company>KSZ-BCSS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Isabelle Leroy</dc:creator>
  <cp:lastModifiedBy>Chris Brijs</cp:lastModifiedBy>
  <cp:revision>201</cp:revision>
  <cp:lastPrinted>2013-06-24T12:31:35Z</cp:lastPrinted>
  <dcterms:created xsi:type="dcterms:W3CDTF">2012-12-20T14:22:40Z</dcterms:created>
  <dcterms:modified xsi:type="dcterms:W3CDTF">2015-09-21T09:22:09Z</dcterms:modified>
</cp:coreProperties>
</file>