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1" r:id="rId2"/>
  </p:sldMasterIdLst>
  <p:notesMasterIdLst>
    <p:notesMasterId r:id="rId36"/>
  </p:notesMasterIdLst>
  <p:handoutMasterIdLst>
    <p:handoutMasterId r:id="rId37"/>
  </p:handoutMasterIdLst>
  <p:sldIdLst>
    <p:sldId id="256" r:id="rId3"/>
    <p:sldId id="371" r:id="rId4"/>
    <p:sldId id="432" r:id="rId5"/>
    <p:sldId id="433" r:id="rId6"/>
    <p:sldId id="434" r:id="rId7"/>
    <p:sldId id="435" r:id="rId8"/>
    <p:sldId id="372" r:id="rId9"/>
    <p:sldId id="436" r:id="rId10"/>
    <p:sldId id="378" r:id="rId11"/>
    <p:sldId id="437" r:id="rId12"/>
    <p:sldId id="438" r:id="rId13"/>
    <p:sldId id="389" r:id="rId14"/>
    <p:sldId id="439" r:id="rId15"/>
    <p:sldId id="440" r:id="rId16"/>
    <p:sldId id="441" r:id="rId17"/>
    <p:sldId id="442" r:id="rId18"/>
    <p:sldId id="461" r:id="rId19"/>
    <p:sldId id="444" r:id="rId20"/>
    <p:sldId id="457" r:id="rId21"/>
    <p:sldId id="456" r:id="rId22"/>
    <p:sldId id="458" r:id="rId23"/>
    <p:sldId id="446" r:id="rId24"/>
    <p:sldId id="447" r:id="rId25"/>
    <p:sldId id="448" r:id="rId26"/>
    <p:sldId id="449" r:id="rId27"/>
    <p:sldId id="450" r:id="rId28"/>
    <p:sldId id="451" r:id="rId29"/>
    <p:sldId id="452" r:id="rId30"/>
    <p:sldId id="453" r:id="rId31"/>
    <p:sldId id="454" r:id="rId32"/>
    <p:sldId id="455" r:id="rId33"/>
    <p:sldId id="459" r:id="rId34"/>
    <p:sldId id="460" r:id="rId35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BB"/>
    <a:srgbClr val="008C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92" autoAdjust="0"/>
  </p:normalViewPr>
  <p:slideViewPr>
    <p:cSldViewPr>
      <p:cViewPr>
        <p:scale>
          <a:sx n="100" d="100"/>
          <a:sy n="100" d="100"/>
        </p:scale>
        <p:origin x="-1104" y="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346"/>
    </p:cViewPr>
  </p:sorterViewPr>
  <p:notesViewPr>
    <p:cSldViewPr>
      <p:cViewPr varScale="1">
        <p:scale>
          <a:sx n="50" d="100"/>
          <a:sy n="50" d="100"/>
        </p:scale>
        <p:origin x="-2904" y="-90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8C5D11-FD05-4DE6-B37C-2DFDACA71B52}" type="datetimeFigureOut">
              <a:rPr lang="fr-BE" smtClean="0"/>
              <a:t>6/05/2014</a:t>
            </a:fld>
            <a:endParaRPr lang="fr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9FC663-FAAA-41AC-AD5B-F86EED9E2B9D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543163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940151-7FFD-43DE-898A-D9CAABEA57DC}" type="datetimeFigureOut">
              <a:rPr lang="en-US" smtClean="0"/>
              <a:t>5/6/2014</a:t>
            </a:fld>
            <a:endParaRPr lang="fr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52109A-CD10-4B52-A551-F07EC376FA68}" type="slidenum">
              <a:rPr lang="en-US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247061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2109A-CD10-4B52-A551-F07EC376FA68}" type="slidenum">
              <a:rPr lang="en-US" smtClean="0"/>
              <a:t>1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1009604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BE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36858" indent="-283407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33627" indent="-22672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87078" indent="-22672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40529" indent="-22672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93980" indent="-226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47431" indent="-226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0882" indent="-226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54333" indent="-226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E4E6934-4BC9-408B-801F-8293E24E1318}" type="slidenum">
              <a:rPr lang="en-US" smtClean="0"/>
              <a:pPr eaLnBrk="1" hangingPunct="1"/>
              <a:t>22</a:t>
            </a:fld>
            <a:endParaRPr lang="fr-BE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  <a:prstGeom prst="rect">
            <a:avLst/>
          </a:prstGeom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702F0-1D1A-4FF0-A939-D91727471464}" type="datetime1">
              <a:rPr lang="en-US" smtClean="0"/>
              <a:t>5/6/2014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1882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8E61E-6C95-45D7-91C1-82862A10BEB5}" type="datetime1">
              <a:rPr lang="en-US" smtClean="0"/>
              <a:t>5/6/2014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805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BD5C4-F06B-47B0-B3A7-0C76D748DB3D}" type="datetime1">
              <a:rPr lang="en-US" smtClean="0"/>
              <a:t>5/6/2014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850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D9E7B-91AA-4523-BE46-0A41971EA2E1}" type="datetime1">
              <a:rPr lang="en-US" smtClean="0"/>
              <a:t>5/6/2014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5323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6/05/2014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417383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6/05/2014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367648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6/05/2014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696422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6/05/2014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277949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6/05/2014</a:t>
            </a:fld>
            <a:endParaRPr lang="nl-B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044613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6/05/2014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169887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6/05/2014</a:t>
            </a:fld>
            <a:endParaRPr lang="nl-B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49938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4803" y="1556792"/>
            <a:ext cx="8229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0" y="6678000"/>
            <a:ext cx="9144000" cy="180000"/>
          </a:xfrm>
          <a:prstGeom prst="rect">
            <a:avLst/>
          </a:prstGeom>
          <a:solidFill>
            <a:srgbClr val="0080BB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567" y="6237312"/>
            <a:ext cx="402588" cy="402588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8748464" y="6370368"/>
            <a:ext cx="3890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8755405-6244-4D43-8215-E61FC2DFB5CA}" type="slidenum">
              <a:rPr lang="en-US" sz="1100" smtClean="0"/>
              <a:pPr algn="r"/>
              <a:t>‹#›</a:t>
            </a:fld>
            <a:endParaRPr lang="fr-BE" sz="1100" dirty="0"/>
          </a:p>
        </p:txBody>
      </p:sp>
    </p:spTree>
    <p:extLst>
      <p:ext uri="{BB962C8B-B14F-4D97-AF65-F5344CB8AC3E}">
        <p14:creationId xmlns:p14="http://schemas.microsoft.com/office/powerpoint/2010/main" val="32523647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6/05/2014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949223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6/05/2014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145906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6/05/2014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984345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6/05/2014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35807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261" y="270892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7A6DB-A3A4-4612-A062-6EEE2188A4CD}" type="datetime1">
              <a:rPr lang="en-US" smtClean="0"/>
              <a:t>5/6/2014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0" y="6678000"/>
            <a:ext cx="9144000" cy="180000"/>
          </a:xfrm>
          <a:prstGeom prst="rect">
            <a:avLst/>
          </a:prstGeom>
          <a:solidFill>
            <a:srgbClr val="0080BB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567" y="6237312"/>
            <a:ext cx="402588" cy="402588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8748464" y="6370368"/>
            <a:ext cx="3890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8755405-6244-4D43-8215-E61FC2DFB5CA}" type="slidenum">
              <a:rPr lang="en-US" sz="1100" smtClean="0"/>
              <a:pPr algn="r"/>
              <a:t>‹#›</a:t>
            </a:fld>
            <a:endParaRPr lang="fr-BE" sz="1100" dirty="0"/>
          </a:p>
        </p:txBody>
      </p:sp>
    </p:spTree>
    <p:extLst>
      <p:ext uri="{BB962C8B-B14F-4D97-AF65-F5344CB8AC3E}">
        <p14:creationId xmlns:p14="http://schemas.microsoft.com/office/powerpoint/2010/main" val="1761368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0D750-F4D4-4587-9DC9-BAF49F6A8EB8}" type="datetime1">
              <a:rPr lang="en-US" smtClean="0"/>
              <a:t>5/6/2014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5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F8A78-BB14-46B5-8F05-00F523E1CA5C}" type="datetime1">
              <a:rPr lang="en-US" smtClean="0"/>
              <a:t>5/6/2014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9901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E38C-CD66-4A05-A63D-B17A61989C70}" type="datetime1">
              <a:rPr lang="en-US" smtClean="0"/>
              <a:t>5/6/2014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215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5A900-AC81-434A-9B73-BA611D93933A}" type="datetime1">
              <a:rPr lang="en-US" smtClean="0"/>
              <a:t>5/6/2014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849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F52B2-F159-419E-8D2C-60A878A2AFE5}" type="datetime1">
              <a:rPr lang="en-US" smtClean="0"/>
              <a:t>5/6/2014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8283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9FA7-B183-4258-8D59-DAA846867D8A}" type="datetime1">
              <a:rPr lang="en-US" smtClean="0"/>
              <a:t>5/6/2014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506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7A6DB-A3A4-4612-A062-6EEE2188A4CD}" type="datetime1">
              <a:rPr lang="en-US" smtClean="0"/>
              <a:t>5/6/2014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48264" y="638132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384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41B0D-9067-4A8A-9267-28183F2C8AFA}" type="datetimeFigureOut">
              <a:rPr lang="nl-BE" smtClean="0"/>
              <a:t>6/05/2014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55468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fr-BE" dirty="0" smtClean="0"/>
              <a:t>Datawarehouse marché du travail et protection sociale</a:t>
            </a:r>
            <a:endParaRPr lang="fr-BE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427538" y="4797152"/>
            <a:ext cx="421640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fr-BE" dirty="0" smtClean="0"/>
              <a:t>Groupe des utilisateurs 7-05-2014</a:t>
            </a:r>
            <a:endParaRPr lang="fr-BE" sz="2400" dirty="0"/>
          </a:p>
          <a:p>
            <a:pPr eaLnBrk="0" hangingPunct="0"/>
            <a:r>
              <a:rPr lang="fr-BE" sz="2400" dirty="0"/>
              <a:t>Etat d'avancement</a:t>
            </a:r>
          </a:p>
        </p:txBody>
      </p:sp>
    </p:spTree>
    <p:extLst>
      <p:ext uri="{BB962C8B-B14F-4D97-AF65-F5344CB8AC3E}">
        <p14:creationId xmlns:p14="http://schemas.microsoft.com/office/powerpoint/2010/main" val="159996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Adaptations des applications web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fr-BE" sz="8800" dirty="0" smtClean="0"/>
              <a:t>L'année passée: extension des applications web existantes</a:t>
            </a:r>
          </a:p>
          <a:p>
            <a:pPr marL="0" indent="0">
              <a:lnSpc>
                <a:spcPct val="90000"/>
              </a:lnSpc>
              <a:buNone/>
            </a:pPr>
            <a:endParaRPr lang="fr-BE" sz="8800" dirty="0"/>
          </a:p>
          <a:p>
            <a:r>
              <a:rPr lang="fr-BE" sz="8800" dirty="0" smtClean="0"/>
              <a:t>Poursuite des adaptations et des améliorations des applications web existantes</a:t>
            </a:r>
          </a:p>
          <a:p>
            <a:pPr marL="0" lvl="1" indent="0">
              <a:buNone/>
            </a:pPr>
            <a:endParaRPr lang="fr-BE" sz="8800" dirty="0"/>
          </a:p>
          <a:p>
            <a:pPr lvl="1"/>
            <a:r>
              <a:rPr lang="fr-BE" sz="8800" dirty="0" smtClean="0"/>
              <a:t>Ajout de nouvelles positions socio-économiques et de positions socio-économiques complémentaires</a:t>
            </a:r>
          </a:p>
          <a:p>
            <a:pPr lvl="1"/>
            <a:r>
              <a:rPr lang="fr-BE" sz="8800" dirty="0" smtClean="0"/>
              <a:t>Ajout de variables</a:t>
            </a:r>
            <a:endParaRPr lang="fr-BE" sz="8800" dirty="0"/>
          </a:p>
          <a:p>
            <a:pPr lvl="1"/>
            <a:r>
              <a:rPr lang="fr-BE" sz="8800" dirty="0" smtClean="0"/>
              <a:t>Adaptation de la classification de l'historique de la nationalité</a:t>
            </a:r>
            <a:endParaRPr lang="fr-BE" sz="8800" dirty="0"/>
          </a:p>
          <a:p>
            <a:pPr lvl="1"/>
            <a:r>
              <a:rPr lang="fr-BE" sz="8800" dirty="0" smtClean="0"/>
              <a:t>Adaptations du lay-out et de la représentation des variables</a:t>
            </a:r>
            <a:endParaRPr lang="fr-BE" sz="8800" dirty="0"/>
          </a:p>
          <a:p>
            <a:pPr lvl="1">
              <a:lnSpc>
                <a:spcPct val="90000"/>
              </a:lnSpc>
            </a:pPr>
            <a:endParaRPr lang="fr-BE" sz="8800" dirty="0" smtClean="0"/>
          </a:p>
          <a:p>
            <a:endParaRPr lang="fr-BE" sz="8800" dirty="0" smtClean="0"/>
          </a:p>
          <a:p>
            <a:r>
              <a:rPr lang="fr-BE" sz="8800" dirty="0" smtClean="0"/>
              <a:t>Actualisation des applications web existantes pour l'année 2012: en mai-juin</a:t>
            </a:r>
          </a:p>
          <a:p>
            <a:pPr lvl="1">
              <a:lnSpc>
                <a:spcPct val="90000"/>
              </a:lnSpc>
            </a:pPr>
            <a:endParaRPr lang="fr-BE" sz="10000" dirty="0" smtClean="0"/>
          </a:p>
          <a:p>
            <a:pPr>
              <a:lnSpc>
                <a:spcPct val="90000"/>
              </a:lnSpc>
            </a:pPr>
            <a:endParaRPr lang="fr-BE" dirty="0"/>
          </a:p>
          <a:p>
            <a:pPr marL="457200" lvl="1" indent="0">
              <a:lnSpc>
                <a:spcPct val="90000"/>
              </a:lnSpc>
              <a:buNone/>
            </a:pPr>
            <a:r>
              <a:rPr lang="en-US" dirty="0" smtClean="0"/>
              <a:t>	</a:t>
            </a:r>
            <a:endParaRPr lang="fr-BE" dirty="0" smtClean="0"/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pPr>
              <a:lnSpc>
                <a:spcPct val="90000"/>
              </a:lnSpc>
            </a:pP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28719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Nouvelles applications web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BE" dirty="0" smtClean="0"/>
              <a:t>nouvelle application web relative à la composition du ménage</a:t>
            </a:r>
            <a:endParaRPr lang="fr-BE" sz="2700" dirty="0"/>
          </a:p>
          <a:p>
            <a:pPr>
              <a:lnSpc>
                <a:spcPct val="90000"/>
              </a:lnSpc>
            </a:pPr>
            <a:endParaRPr lang="fr-BE" dirty="0"/>
          </a:p>
          <a:p>
            <a:r>
              <a:rPr lang="fr-BE" dirty="0" smtClean="0"/>
              <a:t>nouvelle application web relative à la mobilité socio-économique à court terme</a:t>
            </a:r>
            <a:endParaRPr lang="fr-BE" sz="2500" dirty="0" smtClean="0"/>
          </a:p>
          <a:p>
            <a:endParaRPr lang="fr-BE" sz="2500" dirty="0"/>
          </a:p>
          <a:p>
            <a:pPr lvl="1"/>
            <a:r>
              <a:rPr lang="fr-BE" dirty="0" smtClean="0"/>
              <a:t>développement au cours de la deuxième moitié de l'année</a:t>
            </a:r>
            <a:endParaRPr lang="fr-BE" sz="2100" dirty="0" smtClean="0"/>
          </a:p>
          <a:p>
            <a:pPr lvl="1"/>
            <a:r>
              <a:rPr lang="fr-BE" dirty="0" smtClean="0"/>
              <a:t>une ou les deux:  en fonction du budget</a:t>
            </a:r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6102989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BE" dirty="0" smtClean="0"/>
              <a:t>IV. PROJET PONS</a:t>
            </a:r>
            <a:endParaRPr lang="fr-B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81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PONS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Nouveau projet financé par la Politique scientifique fédérale et le SPF SS, successeur du projet DOCDWH</a:t>
            </a:r>
            <a:endParaRPr lang="fr-BE" dirty="0"/>
          </a:p>
          <a:p>
            <a:endParaRPr lang="fr-BE" sz="2800" dirty="0" smtClean="0"/>
          </a:p>
          <a:p>
            <a:r>
              <a:rPr lang="fr-BE" dirty="0" smtClean="0"/>
              <a:t>Ce projet durera jusqu’en fevrier 2017</a:t>
            </a:r>
            <a:endParaRPr lang="fr-BE" dirty="0"/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7395017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PONS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fr-BE" dirty="0" smtClean="0"/>
              <a:t>3 grands axes: </a:t>
            </a:r>
          </a:p>
          <a:p>
            <a:pPr>
              <a:lnSpc>
                <a:spcPct val="90000"/>
              </a:lnSpc>
            </a:pPr>
            <a:endParaRPr lang="fr-BE" dirty="0" smtClean="0"/>
          </a:p>
          <a:p>
            <a:pPr lvl="1">
              <a:lnSpc>
                <a:spcPct val="90000"/>
              </a:lnSpc>
            </a:pPr>
            <a:r>
              <a:rPr lang="fr-BE" dirty="0" smtClean="0"/>
              <a:t>Maintenance générale et actualisation de ce qui existe déjà</a:t>
            </a:r>
          </a:p>
          <a:p>
            <a:pPr lvl="1">
              <a:lnSpc>
                <a:spcPct val="90000"/>
              </a:lnSpc>
            </a:pPr>
            <a:r>
              <a:rPr lang="fr-BE" dirty="0" smtClean="0"/>
              <a:t>Extension du datawarehouse</a:t>
            </a:r>
          </a:p>
          <a:p>
            <a:pPr lvl="1">
              <a:lnSpc>
                <a:spcPct val="90000"/>
              </a:lnSpc>
            </a:pPr>
            <a:r>
              <a:rPr lang="fr-BE" dirty="0" smtClean="0"/>
              <a:t>Approfondissement du datawarehouse</a:t>
            </a:r>
          </a:p>
          <a:p>
            <a:pPr>
              <a:lnSpc>
                <a:spcPct val="90000"/>
              </a:lnSpc>
            </a:pPr>
            <a:endParaRPr lang="fr-BE" dirty="0"/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pPr>
              <a:lnSpc>
                <a:spcPct val="90000"/>
              </a:lnSpc>
            </a:pPr>
            <a:endParaRPr lang="fr-BE" dirty="0"/>
          </a:p>
          <a:p>
            <a:pPr>
              <a:lnSpc>
                <a:spcPct val="90000"/>
              </a:lnSpc>
            </a:pP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90652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1" algn="ctr" rtl="0">
              <a:spcBef>
                <a:spcPct val="0"/>
              </a:spcBef>
            </a:pPr>
            <a:r>
              <a:rPr lang="fr-BE" sz="4400" kern="1200" dirty="0" smtClean="0">
                <a:solidFill>
                  <a:schemeClr val="tx1"/>
                </a:solidFill>
                <a:latin typeface="+mj-lt"/>
              </a:rPr>
              <a:t>Axe 1 : maintenance et actualisation</a:t>
            </a:r>
            <a:r>
              <a:t/>
            </a:r>
            <a:br/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</a:pPr>
            <a:r>
              <a:rPr lang="fr-BE" dirty="0" smtClean="0"/>
              <a:t>Documentation reprise dans le CMS</a:t>
            </a:r>
          </a:p>
          <a:p>
            <a:pPr>
              <a:lnSpc>
                <a:spcPct val="90000"/>
              </a:lnSpc>
            </a:pPr>
            <a:endParaRPr lang="fr-BE" dirty="0"/>
          </a:p>
          <a:p>
            <a:pPr>
              <a:lnSpc>
                <a:spcPct val="90000"/>
              </a:lnSpc>
            </a:pPr>
            <a:r>
              <a:rPr lang="fr-BE" dirty="0" smtClean="0"/>
              <a:t>Nomenclature de la position socio-économique</a:t>
            </a:r>
          </a:p>
          <a:p>
            <a:pPr>
              <a:lnSpc>
                <a:spcPct val="90000"/>
              </a:lnSpc>
            </a:pPr>
            <a:endParaRPr lang="fr-BE" dirty="0" smtClean="0"/>
          </a:p>
          <a:p>
            <a:pPr>
              <a:lnSpc>
                <a:spcPct val="90000"/>
              </a:lnSpc>
            </a:pPr>
            <a:r>
              <a:rPr lang="fr-BE" dirty="0" smtClean="0"/>
              <a:t>Applications web</a:t>
            </a:r>
          </a:p>
          <a:p>
            <a:pPr>
              <a:lnSpc>
                <a:spcPct val="90000"/>
              </a:lnSpc>
            </a:pPr>
            <a:endParaRPr lang="fr-BE" dirty="0"/>
          </a:p>
          <a:p>
            <a:pPr>
              <a:lnSpc>
                <a:spcPct val="90000"/>
              </a:lnSpc>
            </a:pPr>
            <a:r>
              <a:rPr lang="fr-BE" dirty="0" smtClean="0"/>
              <a:t>Indicateurs et notions</a:t>
            </a:r>
          </a:p>
          <a:p>
            <a:pPr marL="457200" lvl="1" indent="0">
              <a:lnSpc>
                <a:spcPct val="90000"/>
              </a:lnSpc>
              <a:buNone/>
            </a:pPr>
            <a:r>
              <a:rPr lang="fr-BE" dirty="0" smtClean="0"/>
              <a:t>=&gt; explication par Stijn Braes et Hans Knapen</a:t>
            </a:r>
          </a:p>
          <a:p>
            <a:pPr>
              <a:lnSpc>
                <a:spcPct val="90000"/>
              </a:lnSpc>
            </a:pPr>
            <a:endParaRPr lang="fr-BE" dirty="0"/>
          </a:p>
          <a:p>
            <a:pPr>
              <a:lnSpc>
                <a:spcPct val="90000"/>
              </a:lnSpc>
            </a:pPr>
            <a:r>
              <a:rPr lang="fr-BE" dirty="0" smtClean="0"/>
              <a:t>Classifications</a:t>
            </a:r>
          </a:p>
          <a:p>
            <a:pPr>
              <a:lnSpc>
                <a:spcPct val="90000"/>
              </a:lnSpc>
            </a:pPr>
            <a:endParaRPr lang="fr-BE" dirty="0"/>
          </a:p>
          <a:p>
            <a:pPr>
              <a:lnSpc>
                <a:spcPct val="90000"/>
              </a:lnSpc>
            </a:pPr>
            <a:r>
              <a:rPr lang="fr-BE" dirty="0" smtClean="0"/>
              <a:t>Groupe d’utilisateurs et groupe de gestion</a:t>
            </a:r>
            <a:endParaRPr lang="fr-BE" dirty="0"/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pPr>
              <a:lnSpc>
                <a:spcPct val="90000"/>
              </a:lnSpc>
            </a:pPr>
            <a:endParaRPr lang="fr-BE" dirty="0"/>
          </a:p>
          <a:p>
            <a:pPr>
              <a:lnSpc>
                <a:spcPct val="90000"/>
              </a:lnSpc>
            </a:pP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13628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fr-BE" sz="4400" kern="1200" dirty="0" smtClean="0">
                <a:solidFill>
                  <a:schemeClr val="tx1"/>
                </a:solidFill>
                <a:latin typeface="+mj-lt"/>
              </a:rPr>
              <a:t>Axe 2 : extension DWH</a:t>
            </a:r>
            <a:r>
              <a:t/>
            </a:r>
            <a:br/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BE" dirty="0" smtClean="0"/>
              <a:t>Données enseignement</a:t>
            </a:r>
          </a:p>
          <a:p>
            <a:pPr lvl="1"/>
            <a:endParaRPr lang="fr-BE" dirty="0" smtClean="0"/>
          </a:p>
          <a:p>
            <a:pPr lvl="1"/>
            <a:r>
              <a:rPr lang="fr-BE" dirty="0" smtClean="0"/>
              <a:t>Groupe de travail Communauté flamande</a:t>
            </a:r>
          </a:p>
          <a:p>
            <a:pPr lvl="1"/>
            <a:r>
              <a:rPr lang="fr-BE" dirty="0" smtClean="0"/>
              <a:t>Groupe de travail FWB et Communauté germanophone</a:t>
            </a:r>
            <a:endParaRPr lang="fr-BE" dirty="0"/>
          </a:p>
          <a:p>
            <a:pPr marL="457200" lvl="1" indent="0">
              <a:buNone/>
            </a:pPr>
            <a:r>
              <a:rPr lang="fr-BE" dirty="0"/>
              <a:t>=&gt; Explication par Thomas Ermans</a:t>
            </a:r>
          </a:p>
          <a:p>
            <a:pPr marL="457200" lvl="1" indent="0">
              <a:buNone/>
            </a:pPr>
            <a:endParaRPr lang="fr-BE" dirty="0" smtClean="0"/>
          </a:p>
          <a:p>
            <a:r>
              <a:rPr lang="fr-BE" dirty="0" smtClean="0"/>
              <a:t>Code profession et mesures d’emploi</a:t>
            </a:r>
            <a:endParaRPr lang="fr-BE" dirty="0"/>
          </a:p>
          <a:p>
            <a:pPr lvl="1"/>
            <a:endParaRPr lang="fr-BE" dirty="0"/>
          </a:p>
          <a:p>
            <a:pPr lvl="1"/>
            <a:r>
              <a:rPr lang="fr-BE" dirty="0" smtClean="0"/>
              <a:t>Groupe de travail avec VDAB/FOREM/ACTIRIS/ADG</a:t>
            </a:r>
          </a:p>
          <a:p>
            <a:pPr lvl="1"/>
            <a:r>
              <a:rPr lang="fr-BE" dirty="0" smtClean="0"/>
              <a:t>Engagement pour une étude de faisabilité</a:t>
            </a:r>
          </a:p>
          <a:p>
            <a:pPr marL="457200" lvl="1" indent="0">
              <a:buNone/>
            </a:pPr>
            <a:r>
              <a:rPr lang="fr-BE" dirty="0"/>
              <a:t>=&gt; Explication par Thomas Ermans</a:t>
            </a:r>
          </a:p>
          <a:p>
            <a:pPr marL="457200" lvl="1" indent="0">
              <a:buNone/>
            </a:pPr>
            <a:endParaRPr lang="fr-BE" dirty="0"/>
          </a:p>
          <a:p>
            <a:pPr lvl="1"/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773783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Axe 2 : extension DWH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BE" dirty="0" smtClean="0"/>
              <a:t>Demande d’extension des données de carrière</a:t>
            </a:r>
            <a:endParaRPr lang="fr-BE" dirty="0"/>
          </a:p>
          <a:p>
            <a:endParaRPr lang="fr-BE" dirty="0"/>
          </a:p>
          <a:p>
            <a:pPr lvl="1"/>
            <a:r>
              <a:rPr lang="fr-BE" dirty="0" smtClean="0"/>
              <a:t>SIGEDIS : données relatives à CAPELO</a:t>
            </a:r>
          </a:p>
          <a:p>
            <a:pPr lvl="1"/>
            <a:r>
              <a:rPr lang="fr-BE" dirty="0" smtClean="0"/>
              <a:t>INASTI : données de carrière travailleurs indépendants dans banque de données eClipz</a:t>
            </a:r>
            <a:endParaRPr lang="fr-BE" dirty="0"/>
          </a:p>
          <a:p>
            <a:pPr lvl="1">
              <a:buFont typeface="Symbol" pitchFamily="18" charset="2"/>
              <a:buChar char="Þ"/>
            </a:pPr>
            <a:r>
              <a:rPr lang="fr-BE" dirty="0" smtClean="0"/>
              <a:t> Demande sera soumise ultérieurement</a:t>
            </a:r>
            <a:endParaRPr lang="fr-BE" dirty="0"/>
          </a:p>
          <a:p>
            <a:endParaRPr lang="fr-BE" dirty="0" smtClean="0"/>
          </a:p>
          <a:p>
            <a:r>
              <a:rPr lang="fr-BE" dirty="0" smtClean="0"/>
              <a:t>Données ONVA : intégration en mai</a:t>
            </a:r>
            <a:endParaRPr lang="fr-BE" dirty="0"/>
          </a:p>
          <a:p>
            <a:endParaRPr lang="fr-BE" dirty="0"/>
          </a:p>
          <a:p>
            <a:r>
              <a:rPr lang="fr-BE" dirty="0" smtClean="0"/>
              <a:t>Travail frontalier sortant : déjà intégré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42569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Axe 3 : approfondissement DWH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10000"/>
              </a:lnSpc>
            </a:pPr>
            <a:r>
              <a:rPr lang="fr-BE" sz="3900" dirty="0" smtClean="0"/>
              <a:t>Indicateurs internationaux : 3 groupes</a:t>
            </a:r>
            <a:endParaRPr lang="fr-BE" sz="3900" dirty="0"/>
          </a:p>
          <a:p>
            <a:endParaRPr lang="fr-BE" dirty="0" smtClean="0"/>
          </a:p>
          <a:p>
            <a:pPr lvl="1">
              <a:lnSpc>
                <a:spcPct val="110000"/>
              </a:lnSpc>
            </a:pPr>
            <a:r>
              <a:rPr lang="fr-BE" sz="3400" dirty="0" smtClean="0"/>
              <a:t>indicateurs dans le</a:t>
            </a:r>
            <a:r>
              <a:rPr lang="fr-BE" dirty="0" smtClean="0"/>
              <a:t> </a:t>
            </a:r>
            <a:r>
              <a:rPr lang="fr-BE" sz="3400" dirty="0" smtClean="0"/>
              <a:t>cadre de la Open Method for</a:t>
            </a:r>
            <a:r>
              <a:rPr lang="fr-BE" dirty="0" smtClean="0"/>
              <a:t> </a:t>
            </a:r>
            <a:r>
              <a:rPr lang="fr-BE" sz="3400" dirty="0"/>
              <a:t>Coordination</a:t>
            </a:r>
            <a:r>
              <a:rPr lang="fr-BE" dirty="0" smtClean="0"/>
              <a:t> </a:t>
            </a:r>
            <a:r>
              <a:rPr lang="fr-BE" sz="3400" dirty="0"/>
              <a:t>for</a:t>
            </a:r>
            <a:r>
              <a:rPr lang="fr-BE" dirty="0" smtClean="0"/>
              <a:t> </a:t>
            </a:r>
            <a:r>
              <a:rPr lang="fr-BE" sz="3400" dirty="0"/>
              <a:t>Social</a:t>
            </a:r>
            <a:r>
              <a:rPr lang="fr-BE" dirty="0" smtClean="0"/>
              <a:t> </a:t>
            </a:r>
            <a:r>
              <a:rPr lang="fr-BE" sz="3400" dirty="0"/>
              <a:t>Protection</a:t>
            </a:r>
            <a:r>
              <a:rPr lang="fr-BE" dirty="0" smtClean="0"/>
              <a:t> </a:t>
            </a:r>
            <a:r>
              <a:rPr lang="fr-BE" sz="3400" dirty="0"/>
              <a:t>and</a:t>
            </a:r>
            <a:r>
              <a:rPr lang="fr-BE" dirty="0" smtClean="0"/>
              <a:t> </a:t>
            </a:r>
            <a:r>
              <a:rPr lang="fr-BE" sz="3400" dirty="0"/>
              <a:t>Social</a:t>
            </a:r>
            <a:r>
              <a:rPr lang="fr-BE" dirty="0" smtClean="0"/>
              <a:t> </a:t>
            </a:r>
            <a:r>
              <a:rPr lang="fr-BE" sz="3400" dirty="0"/>
              <a:t>Inclusion.</a:t>
            </a:r>
          </a:p>
          <a:p>
            <a:pPr lvl="1">
              <a:lnSpc>
                <a:spcPct val="110000"/>
              </a:lnSpc>
            </a:pPr>
            <a:endParaRPr lang="fr-BE" dirty="0" smtClean="0"/>
          </a:p>
          <a:p>
            <a:pPr lvl="1">
              <a:lnSpc>
                <a:spcPct val="110000"/>
              </a:lnSpc>
            </a:pPr>
            <a:r>
              <a:rPr lang="fr-BE" sz="3400" dirty="0" smtClean="0"/>
              <a:t>indicateurs dans le</a:t>
            </a:r>
            <a:r>
              <a:rPr lang="fr-BE" dirty="0" smtClean="0"/>
              <a:t> </a:t>
            </a:r>
            <a:r>
              <a:rPr lang="fr-BE" sz="3400" dirty="0" smtClean="0"/>
              <a:t>cadre du Employment</a:t>
            </a:r>
            <a:r>
              <a:rPr lang="fr-BE" dirty="0" smtClean="0"/>
              <a:t> </a:t>
            </a:r>
            <a:r>
              <a:rPr lang="fr-BE" sz="3400" dirty="0"/>
              <a:t>Performance Monitor</a:t>
            </a:r>
          </a:p>
          <a:p>
            <a:pPr lvl="1"/>
            <a:endParaRPr lang="fr-BE" dirty="0" smtClean="0"/>
          </a:p>
          <a:p>
            <a:pPr lvl="1">
              <a:lnSpc>
                <a:spcPct val="110000"/>
              </a:lnSpc>
            </a:pPr>
            <a:r>
              <a:rPr lang="fr-BE" sz="3400" dirty="0" smtClean="0"/>
              <a:t>indicateurs clés</a:t>
            </a:r>
            <a:r>
              <a:rPr lang="fr-BE" dirty="0" smtClean="0"/>
              <a:t> </a:t>
            </a:r>
            <a:r>
              <a:rPr lang="fr-BE" sz="3400" dirty="0" smtClean="0"/>
              <a:t>relatifs à l’intégration des immigrés</a:t>
            </a:r>
            <a:r>
              <a:rPr lang="fr-BE" dirty="0" smtClean="0"/>
              <a:t> </a:t>
            </a:r>
            <a:r>
              <a:rPr lang="fr-BE" sz="3400" dirty="0" smtClean="0"/>
              <a:t>approuvés par le</a:t>
            </a:r>
            <a:r>
              <a:rPr lang="fr-BE" dirty="0" smtClean="0"/>
              <a:t> </a:t>
            </a:r>
            <a:r>
              <a:rPr lang="fr-BE" sz="3400" dirty="0" smtClean="0"/>
              <a:t>Conseil de l’UE (Conseil</a:t>
            </a:r>
            <a:r>
              <a:rPr lang="fr-BE" dirty="0" smtClean="0"/>
              <a:t> </a:t>
            </a:r>
            <a:r>
              <a:rPr lang="fr-BE" sz="3400" dirty="0" smtClean="0"/>
              <a:t>Justice et Intérieur)</a:t>
            </a:r>
            <a:endParaRPr lang="fr-BE" sz="3400" dirty="0"/>
          </a:p>
          <a:p>
            <a:pPr lvl="1"/>
            <a:endParaRPr lang="fr-BE" dirty="0" smtClean="0"/>
          </a:p>
        </p:txBody>
      </p:sp>
    </p:spTree>
    <p:extLst>
      <p:ext uri="{BB962C8B-B14F-4D97-AF65-F5344CB8AC3E}">
        <p14:creationId xmlns:p14="http://schemas.microsoft.com/office/powerpoint/2010/main" val="263436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Axe 3 : approfondissement DWH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Soutien de MIMOSIS</a:t>
            </a:r>
          </a:p>
          <a:p>
            <a:endParaRPr lang="fr-BE" dirty="0"/>
          </a:p>
          <a:p>
            <a:r>
              <a:rPr lang="fr-BE" dirty="0" smtClean="0"/>
              <a:t>Projet DynaM</a:t>
            </a:r>
          </a:p>
          <a:p>
            <a:pPr lvl="1"/>
            <a:endParaRPr lang="fr-BE" dirty="0"/>
          </a:p>
          <a:p>
            <a:r>
              <a:rPr lang="fr-BE" dirty="0" smtClean="0"/>
              <a:t>Application web relative aux ménages</a:t>
            </a:r>
          </a:p>
          <a:p>
            <a:endParaRPr lang="fr-BE" dirty="0"/>
          </a:p>
          <a:p>
            <a:r>
              <a:rPr lang="fr-BE" dirty="0" smtClean="0"/>
              <a:t>Projet relatif aux personnes handicapées sur le marché du travail</a:t>
            </a:r>
          </a:p>
        </p:txBody>
      </p:sp>
    </p:spTree>
    <p:extLst>
      <p:ext uri="{BB962C8B-B14F-4D97-AF65-F5344CB8AC3E}">
        <p14:creationId xmlns:p14="http://schemas.microsoft.com/office/powerpoint/2010/main" val="187473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BE" dirty="0" smtClean="0"/>
              <a:t>I. Aperçu des fichiers de données disponibles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817633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BE" dirty="0" smtClean="0"/>
              <a:t>IV. DONNEES ORIGINE</a:t>
            </a:r>
            <a:endParaRPr lang="fr-B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897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Nouvelles versions des fichiers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BE" dirty="0" smtClean="0"/>
              <a:t>Anciennes versions incomplètes</a:t>
            </a:r>
          </a:p>
          <a:p>
            <a:pPr lvl="1"/>
            <a:r>
              <a:rPr lang="fr-BE" dirty="0" smtClean="0"/>
              <a:t>Recherche incomplète, tous les parents ne sont pas enregistrés (surtout les mères)</a:t>
            </a:r>
          </a:p>
          <a:p>
            <a:endParaRPr lang="fr-BE" dirty="0"/>
          </a:p>
          <a:p>
            <a:r>
              <a:rPr lang="fr-BE" dirty="0" smtClean="0"/>
              <a:t>Suppression des parents adoptifs </a:t>
            </a:r>
          </a:p>
          <a:p>
            <a:pPr lvl="1"/>
            <a:r>
              <a:rPr lang="fr-BE" dirty="0" smtClean="0"/>
              <a:t>seuls les parents biologiques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0308395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smtClean="0">
                <a:solidFill>
                  <a:srgbClr val="000000"/>
                </a:solidFill>
              </a:rPr>
              <a:t>Population</a:t>
            </a:r>
          </a:p>
        </p:txBody>
      </p:sp>
      <p:sp>
        <p:nvSpPr>
          <p:cNvPr id="512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fr-BE" sz="1800" dirty="0"/>
              <a:t>Remarque générale par rapport aux chiffres : 2ième colonne anciens chiffres, 3ième colonne nouveaux chiffres </a:t>
            </a:r>
          </a:p>
          <a:p>
            <a:r>
              <a:rPr lang="fr-BE" dirty="0" smtClean="0">
                <a:solidFill>
                  <a:srgbClr val="000000"/>
                </a:solidFill>
              </a:rPr>
              <a:t>Disponibilité</a:t>
            </a:r>
            <a:r>
              <a:rPr lang="fr-BE" dirty="0" smtClean="0"/>
              <a:t> </a:t>
            </a:r>
            <a:r>
              <a:rPr lang="fr-BE" dirty="0" smtClean="0">
                <a:solidFill>
                  <a:srgbClr val="000000"/>
                </a:solidFill>
              </a:rPr>
              <a:t>des données pour les intéressés</a:t>
            </a:r>
            <a:r>
              <a:rPr lang="fr-BE" dirty="0" smtClean="0"/>
              <a:t> </a:t>
            </a:r>
            <a:r>
              <a:rPr lang="fr-BE" dirty="0" smtClean="0">
                <a:solidFill>
                  <a:srgbClr val="000000"/>
                </a:solidFill>
              </a:rPr>
              <a:t>mêmes</a:t>
            </a:r>
            <a:r>
              <a:rPr lang="fr-BE" dirty="0" smtClean="0"/>
              <a:t> </a:t>
            </a:r>
          </a:p>
          <a:p>
            <a:endParaRPr lang="fr-BE" dirty="0" smtClean="0">
              <a:solidFill>
                <a:srgbClr val="000000"/>
              </a:solidFill>
            </a:endParaRPr>
          </a:p>
          <a:p>
            <a:endParaRPr lang="fr-BE" dirty="0" smtClean="0">
              <a:solidFill>
                <a:srgbClr val="000000"/>
              </a:solidFill>
            </a:endParaRPr>
          </a:p>
          <a:p>
            <a:endParaRPr lang="fr-BE" dirty="0" smtClean="0">
              <a:solidFill>
                <a:srgbClr val="000000"/>
              </a:solidFill>
            </a:endParaRPr>
          </a:p>
        </p:txBody>
      </p:sp>
      <p:sp>
        <p:nvSpPr>
          <p:cNvPr id="5124" name="Tijdelijke aanduiding voor dianummer 3"/>
          <p:cNvSpPr>
            <a:spLocks noGrp="1"/>
          </p:cNvSpPr>
          <p:nvPr>
            <p:ph type="sldNum" sz="quarter" idx="4294967295"/>
          </p:nvPr>
        </p:nvSpPr>
        <p:spPr>
          <a:xfrm>
            <a:off x="3276600" y="6265863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SzPct val="100000"/>
            </a:pPr>
            <a:fld id="{0E0A48E8-8541-4DCD-A0DD-AB77A8427AA8}" type="slidenum">
              <a:rPr lang="en-US" smtClean="0">
                <a:solidFill>
                  <a:srgbClr val="812B4E"/>
                </a:solidFill>
              </a:rPr>
              <a:pPr>
                <a:buSzPct val="100000"/>
              </a:pPr>
              <a:t>22</a:t>
            </a:fld>
            <a:endParaRPr lang="fr-BE" smtClean="0">
              <a:solidFill>
                <a:srgbClr val="812B4E"/>
              </a:solidFill>
            </a:endParaRPr>
          </a:p>
        </p:txBody>
      </p:sp>
      <p:graphicFrame>
        <p:nvGraphicFramePr>
          <p:cNvPr id="7" name="Tabel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206982"/>
              </p:ext>
            </p:extLst>
          </p:nvPr>
        </p:nvGraphicFramePr>
        <p:xfrm>
          <a:off x="1187624" y="3284984"/>
          <a:ext cx="7345363" cy="2560840"/>
        </p:xfrm>
        <a:graphic>
          <a:graphicData uri="http://schemas.openxmlformats.org/drawingml/2006/table">
            <a:tbl>
              <a:tblPr/>
              <a:tblGrid>
                <a:gridCol w="4181513"/>
                <a:gridCol w="1581925"/>
                <a:gridCol w="1581925"/>
              </a:tblGrid>
              <a:tr h="6399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Nombre de personnes</a:t>
                      </a:r>
                      <a:r>
                        <a:rPr dirty="0"/>
                        <a:t> </a:t>
                      </a: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enregistrées</a:t>
                      </a:r>
                      <a:r>
                        <a:rPr dirty="0"/>
                        <a:t> </a:t>
                      </a: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dans le fichier</a:t>
                      </a:r>
                    </a:p>
                  </a:txBody>
                  <a:tcPr marL="91447" marR="91447" marT="45737" marB="4573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+/- 10.800.000</a:t>
                      </a:r>
                    </a:p>
                  </a:txBody>
                  <a:tcPr marL="91447" marR="91447" marT="45728" marB="4572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+/- 10.800.000</a:t>
                      </a:r>
                    </a:p>
                  </a:txBody>
                  <a:tcPr marL="91447" marR="91447" marT="45728" marB="4572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40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Pourcentage en possession d'un code de nationalité actuel valide </a:t>
                      </a:r>
                    </a:p>
                  </a:txBody>
                  <a:tcPr marL="91447" marR="91447" marT="45737" marB="4573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98,9%</a:t>
                      </a:r>
                    </a:p>
                  </a:txBody>
                  <a:tcPr marL="91447" marR="91447" marT="45728" marB="4572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98,5%</a:t>
                      </a:r>
                    </a:p>
                  </a:txBody>
                  <a:tcPr marL="91447" marR="91447" marT="45728" marB="4572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640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Pourcentage en possession d'un premier code de nationalité valide</a:t>
                      </a:r>
                    </a:p>
                  </a:txBody>
                  <a:tcPr marL="91447" marR="91447" marT="45737" marB="4573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99,9%</a:t>
                      </a:r>
                    </a:p>
                  </a:txBody>
                  <a:tcPr marL="91447" marR="91447" marT="45728" marB="4572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99,9%</a:t>
                      </a:r>
                    </a:p>
                  </a:txBody>
                  <a:tcPr marL="91447" marR="91447" marT="45728" marB="4572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640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Pourcentage en possession d'un code pays de naissance valide</a:t>
                      </a:r>
                    </a:p>
                  </a:txBody>
                  <a:tcPr marL="91447" marR="91447" marT="45737" marB="4573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99,9%</a:t>
                      </a:r>
                    </a:p>
                  </a:txBody>
                  <a:tcPr marL="91447" marR="91447" marT="45728" marB="4572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99,9%</a:t>
                      </a:r>
                    </a:p>
                  </a:txBody>
                  <a:tcPr marL="91447" marR="91447" marT="45728" marB="4572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077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smtClean="0">
                <a:solidFill>
                  <a:srgbClr val="000000"/>
                </a:solidFill>
              </a:rPr>
              <a:t>Degré de couverture des parents</a:t>
            </a:r>
          </a:p>
        </p:txBody>
      </p:sp>
      <p:sp>
        <p:nvSpPr>
          <p:cNvPr id="6147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BE" smtClean="0">
                <a:solidFill>
                  <a:srgbClr val="000000"/>
                </a:solidFill>
              </a:rPr>
              <a:t>Retrouver les parents - généralités </a:t>
            </a:r>
          </a:p>
          <a:p>
            <a:endParaRPr lang="fr-BE" smtClean="0">
              <a:solidFill>
                <a:srgbClr val="000000"/>
              </a:solidFill>
            </a:endParaRPr>
          </a:p>
          <a:p>
            <a:endParaRPr lang="fr-BE" smtClean="0">
              <a:solidFill>
                <a:srgbClr val="000000"/>
              </a:solidFill>
            </a:endParaRPr>
          </a:p>
        </p:txBody>
      </p:sp>
      <p:sp>
        <p:nvSpPr>
          <p:cNvPr id="6148" name="Tijdelijke aanduiding voor dianummer 3"/>
          <p:cNvSpPr>
            <a:spLocks noGrp="1"/>
          </p:cNvSpPr>
          <p:nvPr>
            <p:ph type="sldNum" sz="quarter" idx="4294967295"/>
          </p:nvPr>
        </p:nvSpPr>
        <p:spPr>
          <a:xfrm>
            <a:off x="3276600" y="6265863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SzPct val="100000"/>
            </a:pPr>
            <a:fld id="{56D56F8C-51FC-4DF1-B39C-DC8D77536F3D}" type="slidenum">
              <a:rPr lang="en-US" smtClean="0">
                <a:solidFill>
                  <a:srgbClr val="812B4E"/>
                </a:solidFill>
              </a:rPr>
              <a:pPr>
                <a:buSzPct val="100000"/>
              </a:pPr>
              <a:t>23</a:t>
            </a:fld>
            <a:endParaRPr lang="fr-BE" smtClean="0">
              <a:solidFill>
                <a:srgbClr val="812B4E"/>
              </a:solidFill>
            </a:endParaRPr>
          </a:p>
        </p:txBody>
      </p:sp>
      <p:graphicFrame>
        <p:nvGraphicFramePr>
          <p:cNvPr id="5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144079"/>
              </p:ext>
            </p:extLst>
          </p:nvPr>
        </p:nvGraphicFramePr>
        <p:xfrm>
          <a:off x="755576" y="2204864"/>
          <a:ext cx="7848600" cy="1920462"/>
        </p:xfrm>
        <a:graphic>
          <a:graphicData uri="http://schemas.openxmlformats.org/drawingml/2006/table">
            <a:tbl>
              <a:tblPr/>
              <a:tblGrid>
                <a:gridCol w="6034242"/>
                <a:gridCol w="907179"/>
                <a:gridCol w="907179"/>
              </a:tblGrid>
              <a:tr h="50432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Part des personnes pour lesquelles 2 parents sont</a:t>
                      </a:r>
                      <a:r>
                        <a:t> </a:t>
                      </a: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enregistrés</a:t>
                      </a:r>
                    </a:p>
                  </a:txBody>
                  <a:tcPr marL="91437" marR="91437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61,70%</a:t>
                      </a:r>
                    </a:p>
                  </a:txBody>
                  <a:tcPr marL="91437" marR="91437" marT="45729" marB="4572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67,78%</a:t>
                      </a:r>
                    </a:p>
                  </a:txBody>
                  <a:tcPr marT="45729" marB="4572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Part des personnes pour lesquelles 1 parent est</a:t>
                      </a:r>
                      <a:r>
                        <a:t> </a:t>
                      </a: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enregistré</a:t>
                      </a:r>
                    </a:p>
                  </a:txBody>
                  <a:tcPr marL="91437" marR="91437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13,63%</a:t>
                      </a:r>
                    </a:p>
                  </a:txBody>
                  <a:tcPr marL="91437" marR="91437" marT="45729" marB="4572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7,18%</a:t>
                      </a:r>
                    </a:p>
                  </a:txBody>
                  <a:tcPr marT="45729" marB="4572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Part des personnes pour lesquelles aucun parent n'est enregistré</a:t>
                      </a:r>
                    </a:p>
                  </a:txBody>
                  <a:tcPr marL="91437" marR="91437" marT="45757" marB="4575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nl-BE" sz="1800" dirty="0" smtClean="0"/>
                        <a:t>24,67%</a:t>
                      </a:r>
                    </a:p>
                  </a:txBody>
                  <a:tcPr marL="91437" marR="91437" marT="45729" marB="4572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nl-BE" sz="1800" dirty="0" smtClean="0"/>
                        <a:t>25,04%</a:t>
                      </a:r>
                    </a:p>
                  </a:txBody>
                  <a:tcPr marT="45729" marB="4572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667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smtClean="0">
                <a:solidFill>
                  <a:srgbClr val="000000"/>
                </a:solidFill>
              </a:rPr>
              <a:t>Degré de couverture des parents</a:t>
            </a:r>
          </a:p>
        </p:txBody>
      </p:sp>
      <p:sp>
        <p:nvSpPr>
          <p:cNvPr id="7171" name="Tijdelijke aanduiding voor inhoud 2"/>
          <p:cNvSpPr>
            <a:spLocks noGrp="1"/>
          </p:cNvSpPr>
          <p:nvPr>
            <p:ph idx="1"/>
          </p:nvPr>
        </p:nvSpPr>
        <p:spPr>
          <a:xfrm>
            <a:off x="684213" y="1341438"/>
            <a:ext cx="8002587" cy="4784725"/>
          </a:xfrm>
        </p:spPr>
        <p:txBody>
          <a:bodyPr/>
          <a:lstStyle/>
          <a:p>
            <a:r>
              <a:rPr lang="fr-BE" dirty="0" smtClean="0">
                <a:solidFill>
                  <a:srgbClr val="000000"/>
                </a:solidFill>
              </a:rPr>
              <a:t>Retrouver les parents, 0-17 ans: </a:t>
            </a:r>
          </a:p>
          <a:p>
            <a:endParaRPr lang="fr-BE" dirty="0" smtClean="0">
              <a:solidFill>
                <a:srgbClr val="000000"/>
              </a:solidFill>
            </a:endParaRPr>
          </a:p>
          <a:p>
            <a:endParaRPr lang="fr-BE" dirty="0" smtClean="0">
              <a:solidFill>
                <a:srgbClr val="000000"/>
              </a:solidFill>
            </a:endParaRPr>
          </a:p>
          <a:p>
            <a:endParaRPr lang="fr-BE" dirty="0" smtClean="0">
              <a:solidFill>
                <a:srgbClr val="000000"/>
              </a:solidFill>
            </a:endParaRPr>
          </a:p>
          <a:p>
            <a:r>
              <a:rPr lang="fr-BE" dirty="0" smtClean="0">
                <a:solidFill>
                  <a:srgbClr val="000000"/>
                </a:solidFill>
              </a:rPr>
              <a:t>Retrouver les parents, 18-60 ans:</a:t>
            </a:r>
          </a:p>
          <a:p>
            <a:endParaRPr lang="fr-BE" dirty="0" smtClean="0">
              <a:solidFill>
                <a:srgbClr val="000000"/>
              </a:solidFill>
            </a:endParaRPr>
          </a:p>
          <a:p>
            <a:endParaRPr lang="fr-BE" dirty="0" smtClean="0">
              <a:solidFill>
                <a:srgbClr val="000000"/>
              </a:solidFill>
            </a:endParaRPr>
          </a:p>
          <a:p>
            <a:endParaRPr lang="fr-BE" dirty="0" smtClean="0">
              <a:solidFill>
                <a:srgbClr val="000000"/>
              </a:solidFill>
            </a:endParaRPr>
          </a:p>
          <a:p>
            <a:endParaRPr lang="fr-BE" dirty="0" smtClean="0">
              <a:solidFill>
                <a:srgbClr val="000000"/>
              </a:solidFill>
            </a:endParaRPr>
          </a:p>
          <a:p>
            <a:endParaRPr lang="fr-BE" dirty="0" smtClean="0">
              <a:solidFill>
                <a:srgbClr val="000000"/>
              </a:solidFill>
            </a:endParaRPr>
          </a:p>
        </p:txBody>
      </p:sp>
      <p:sp>
        <p:nvSpPr>
          <p:cNvPr id="7172" name="Tijdelijke aanduiding voor dianummer 3"/>
          <p:cNvSpPr>
            <a:spLocks noGrp="1"/>
          </p:cNvSpPr>
          <p:nvPr>
            <p:ph type="sldNum" sz="quarter" idx="4294967295"/>
          </p:nvPr>
        </p:nvSpPr>
        <p:spPr>
          <a:xfrm>
            <a:off x="3276600" y="6265863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SzPct val="100000"/>
            </a:pPr>
            <a:fld id="{46F85CAD-9FE0-45D0-8767-505390DED892}" type="slidenum">
              <a:rPr lang="en-US" smtClean="0">
                <a:solidFill>
                  <a:srgbClr val="812B4E"/>
                </a:solidFill>
              </a:rPr>
              <a:pPr>
                <a:buSzPct val="100000"/>
              </a:pPr>
              <a:t>24</a:t>
            </a:fld>
            <a:endParaRPr lang="fr-BE" smtClean="0">
              <a:solidFill>
                <a:srgbClr val="812B4E"/>
              </a:solidFill>
            </a:endParaRPr>
          </a:p>
        </p:txBody>
      </p:sp>
      <p:graphicFrame>
        <p:nvGraphicFramePr>
          <p:cNvPr id="5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374655"/>
              </p:ext>
            </p:extLst>
          </p:nvPr>
        </p:nvGraphicFramePr>
        <p:xfrm>
          <a:off x="1042988" y="2060575"/>
          <a:ext cx="7416801" cy="1737438"/>
        </p:xfrm>
        <a:graphic>
          <a:graphicData uri="http://schemas.openxmlformats.org/drawingml/2006/table">
            <a:tbl>
              <a:tblPr/>
              <a:tblGrid>
                <a:gridCol w="5211221"/>
                <a:gridCol w="1102790"/>
                <a:gridCol w="110279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6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Part des personnes pour lesquelles 2 parents sont enregistrés</a:t>
                      </a:r>
                    </a:p>
                  </a:txBody>
                  <a:tcPr marT="45733" marB="4573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81,27%</a:t>
                      </a:r>
                      <a:endParaRPr lang="fr-BE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17" marB="4571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94,21%</a:t>
                      </a:r>
                      <a:endParaRPr lang="fr-BE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17" marB="4571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600" b="0" i="0" u="none" strike="noStrike" cap="none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Part des personnes pour lesquelles 1 parent est enregistré</a:t>
                      </a:r>
                    </a:p>
                  </a:txBody>
                  <a:tcPr marT="45733" marB="4573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18,02%</a:t>
                      </a:r>
                      <a:endParaRPr lang="fr-BE" sz="1800" dirty="0"/>
                    </a:p>
                  </a:txBody>
                  <a:tcPr marT="45717" marB="4571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nl-BE" sz="1800" dirty="0" smtClean="0"/>
                        <a:t>4,03%</a:t>
                      </a:r>
                      <a:endParaRPr lang="fr-BE" sz="1800" dirty="0"/>
                    </a:p>
                  </a:txBody>
                  <a:tcPr marT="45717" marB="4571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6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Part des personnes pour lesquelles aucun parent n'est enregistré</a:t>
                      </a:r>
                    </a:p>
                  </a:txBody>
                  <a:tcPr marT="45733" marB="4573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0,71%</a:t>
                      </a:r>
                      <a:endParaRPr lang="fr-BE" sz="1800" dirty="0"/>
                    </a:p>
                  </a:txBody>
                  <a:tcPr marT="45717" marB="4571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nl-BE" sz="1800" dirty="0" smtClean="0"/>
                        <a:t>1,76%</a:t>
                      </a:r>
                      <a:endParaRPr lang="fr-BE" sz="1800" dirty="0"/>
                    </a:p>
                  </a:txBody>
                  <a:tcPr marT="45717" marB="4571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el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685936"/>
              </p:ext>
            </p:extLst>
          </p:nvPr>
        </p:nvGraphicFramePr>
        <p:xfrm>
          <a:off x="1043608" y="4293096"/>
          <a:ext cx="7416800" cy="1737438"/>
        </p:xfrm>
        <a:graphic>
          <a:graphicData uri="http://schemas.openxmlformats.org/drawingml/2006/table">
            <a:tbl>
              <a:tblPr/>
              <a:tblGrid>
                <a:gridCol w="5421802"/>
                <a:gridCol w="997499"/>
                <a:gridCol w="997499"/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6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Part des personnes pour lesquelles 2 parents sont enregistrés</a:t>
                      </a:r>
                    </a:p>
                  </a:txBody>
                  <a:tcPr marT="45733" marB="4573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71,05%</a:t>
                      </a:r>
                      <a:endParaRPr lang="fr-BE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48" marB="4574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75,10%</a:t>
                      </a:r>
                      <a:endParaRPr lang="fr-BE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48" marB="4574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600" b="0" i="0" u="none" strike="noStrike" cap="none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Part des personnes pour lesquelles 1 parent est enregistré</a:t>
                      </a:r>
                    </a:p>
                  </a:txBody>
                  <a:tcPr marT="45733" marB="4573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10,31%</a:t>
                      </a:r>
                      <a:endParaRPr lang="fr-BE" sz="1800" dirty="0"/>
                    </a:p>
                  </a:txBody>
                  <a:tcPr marT="45748" marB="4574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nl-BE" sz="1800" dirty="0" smtClean="0"/>
                        <a:t>6,00%</a:t>
                      </a:r>
                      <a:endParaRPr lang="fr-BE" sz="1800" dirty="0"/>
                    </a:p>
                  </a:txBody>
                  <a:tcPr marT="45748" marB="4574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6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Part des personnes pour lesquelles aucun parent n'est enregistré</a:t>
                      </a:r>
                    </a:p>
                  </a:txBody>
                  <a:tcPr marT="45733" marB="4573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18,64%</a:t>
                      </a:r>
                      <a:endParaRPr lang="fr-BE" sz="1800" dirty="0"/>
                    </a:p>
                  </a:txBody>
                  <a:tcPr marT="45748" marB="4574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nl-BE" sz="1800" dirty="0" smtClean="0"/>
                        <a:t>18,90%</a:t>
                      </a:r>
                      <a:endParaRPr lang="fr-BE" sz="1800" dirty="0"/>
                    </a:p>
                  </a:txBody>
                  <a:tcPr marT="45748" marB="4574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148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smtClean="0">
                <a:solidFill>
                  <a:srgbClr val="000000"/>
                </a:solidFill>
              </a:rPr>
              <a:t>Degré de couverture des parents</a:t>
            </a:r>
            <a:endParaRPr lang="fr-BE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fr-BE" dirty="0">
                <a:solidFill>
                  <a:srgbClr val="000000"/>
                </a:solidFill>
              </a:rPr>
              <a:t>Retrouver les parents, 60+ ans:</a:t>
            </a:r>
          </a:p>
          <a:p>
            <a:pPr>
              <a:defRPr/>
            </a:pPr>
            <a:endParaRPr lang="fr-BE" dirty="0" smtClean="0"/>
          </a:p>
          <a:p>
            <a:pPr marL="0" indent="0">
              <a:buFont typeface="Wingdings" pitchFamily="2" charset="2"/>
              <a:buNone/>
              <a:defRPr/>
            </a:pPr>
            <a:endParaRPr lang="fr-BE" dirty="0"/>
          </a:p>
          <a:p>
            <a:pPr marL="0" indent="0">
              <a:buFont typeface="Wingdings" pitchFamily="2" charset="2"/>
              <a:buNone/>
              <a:defRPr/>
            </a:pPr>
            <a:endParaRPr lang="fr-BE" dirty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3276600" y="6265863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CB57AD2-4E21-4D1F-8A1D-BFE2E35F9DFC}" type="slidenum">
              <a:rPr lang="en-US" smtClean="0">
                <a:solidFill>
                  <a:srgbClr val="812B4E"/>
                </a:solidFill>
              </a:rPr>
              <a:pPr eaLnBrk="1" hangingPunct="1"/>
              <a:t>25</a:t>
            </a:fld>
            <a:endParaRPr lang="fr-BE" smtClean="0">
              <a:solidFill>
                <a:srgbClr val="812B4E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5510164"/>
              </p:ext>
            </p:extLst>
          </p:nvPr>
        </p:nvGraphicFramePr>
        <p:xfrm>
          <a:off x="1258888" y="2276475"/>
          <a:ext cx="7273925" cy="1737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84475"/>
                <a:gridCol w="994725"/>
                <a:gridCol w="994725"/>
              </a:tblGrid>
              <a:tr h="37094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6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Part des personnes pour lesquelles 2 parents sont enregistrés</a:t>
                      </a:r>
                    </a:p>
                  </a:txBody>
                  <a:tcPr marL="91454" marR="91454" marT="45746" marB="45746" horzOverflow="overflow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17,65%</a:t>
                      </a:r>
                      <a:endParaRPr lang="fr-BE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4" marR="91454" marT="45755" marB="45755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22,65%</a:t>
                      </a:r>
                      <a:endParaRPr lang="fr-BE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42" marB="45742"/>
                </a:tc>
              </a:tr>
              <a:tr h="37094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6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Part des personnes pour lesquelles 1 parent est enregistré</a:t>
                      </a:r>
                    </a:p>
                  </a:txBody>
                  <a:tcPr marL="91454" marR="91454" marT="45746" marB="45746" horzOverflow="overflow"/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18,40%</a:t>
                      </a:r>
                      <a:endParaRPr lang="fr-BE" sz="1800" dirty="0"/>
                    </a:p>
                  </a:txBody>
                  <a:tcPr marL="91454" marR="91454" marT="45755" marB="45755"/>
                </a:tc>
                <a:tc>
                  <a:txBody>
                    <a:bodyPr/>
                    <a:lstStyle/>
                    <a:p>
                      <a:pPr algn="r"/>
                      <a:r>
                        <a:rPr lang="nl-BE" sz="1800" dirty="0" smtClean="0"/>
                        <a:t>13,39%</a:t>
                      </a:r>
                      <a:endParaRPr lang="fr-BE" sz="1800" dirty="0"/>
                    </a:p>
                  </a:txBody>
                  <a:tcPr marT="45742" marB="45742"/>
                </a:tc>
              </a:tr>
              <a:tr h="37094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6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Part des personnes pour lesquelles aucun parent n'est enregistré</a:t>
                      </a:r>
                    </a:p>
                  </a:txBody>
                  <a:tcPr marL="91454" marR="91454" marT="45746" marB="45746" horzOverflow="overflow"/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63,95%</a:t>
                      </a:r>
                      <a:endParaRPr lang="fr-BE" sz="1800" dirty="0"/>
                    </a:p>
                  </a:txBody>
                  <a:tcPr marL="91454" marR="91454" marT="45755" marB="45755"/>
                </a:tc>
                <a:tc>
                  <a:txBody>
                    <a:bodyPr/>
                    <a:lstStyle/>
                    <a:p>
                      <a:pPr algn="r"/>
                      <a:r>
                        <a:rPr lang="nl-BE" sz="1800" dirty="0" smtClean="0"/>
                        <a:t>63,96%</a:t>
                      </a:r>
                      <a:endParaRPr lang="fr-BE" sz="1800" dirty="0"/>
                    </a:p>
                  </a:txBody>
                  <a:tcPr marT="45742" marB="45742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589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BE" smtClean="0">
                <a:solidFill>
                  <a:srgbClr val="000000"/>
                </a:solidFill>
              </a:rPr>
              <a:t>Disponibilité des données des parents</a:t>
            </a:r>
          </a:p>
        </p:txBody>
      </p:sp>
      <p:sp>
        <p:nvSpPr>
          <p:cNvPr id="9219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BE" smtClean="0">
                <a:solidFill>
                  <a:srgbClr val="000000"/>
                </a:solidFill>
              </a:rPr>
              <a:t>Disponibilité des données des parents: </a:t>
            </a:r>
          </a:p>
          <a:p>
            <a:endParaRPr lang="fr-BE" smtClean="0">
              <a:solidFill>
                <a:srgbClr val="000000"/>
              </a:solidFill>
            </a:endParaRPr>
          </a:p>
          <a:p>
            <a:endParaRPr lang="fr-BE" smtClean="0">
              <a:solidFill>
                <a:srgbClr val="000000"/>
              </a:solidFill>
            </a:endParaRPr>
          </a:p>
        </p:txBody>
      </p:sp>
      <p:sp>
        <p:nvSpPr>
          <p:cNvPr id="9220" name="Tijdelijke aanduiding voor dianummer 3"/>
          <p:cNvSpPr>
            <a:spLocks noGrp="1"/>
          </p:cNvSpPr>
          <p:nvPr>
            <p:ph type="sldNum" sz="quarter" idx="4294967295"/>
          </p:nvPr>
        </p:nvSpPr>
        <p:spPr>
          <a:xfrm>
            <a:off x="3276600" y="6265863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SzPct val="100000"/>
            </a:pPr>
            <a:fld id="{71899635-66F5-45EB-8BCF-82271F777519}" type="slidenum">
              <a:rPr lang="en-US" smtClean="0">
                <a:solidFill>
                  <a:srgbClr val="812B4E"/>
                </a:solidFill>
              </a:rPr>
              <a:pPr>
                <a:buSzPct val="100000"/>
              </a:pPr>
              <a:t>26</a:t>
            </a:fld>
            <a:endParaRPr lang="fr-BE" smtClean="0">
              <a:solidFill>
                <a:srgbClr val="812B4E"/>
              </a:solidFill>
            </a:endParaRPr>
          </a:p>
        </p:txBody>
      </p:sp>
      <p:graphicFrame>
        <p:nvGraphicFramePr>
          <p:cNvPr id="5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286867"/>
              </p:ext>
            </p:extLst>
          </p:nvPr>
        </p:nvGraphicFramePr>
        <p:xfrm>
          <a:off x="1116013" y="2276475"/>
          <a:ext cx="7343775" cy="1920876"/>
        </p:xfrm>
        <a:graphic>
          <a:graphicData uri="http://schemas.openxmlformats.org/drawingml/2006/table">
            <a:tbl>
              <a:tblPr/>
              <a:tblGrid>
                <a:gridCol w="4180073"/>
                <a:gridCol w="1581851"/>
                <a:gridCol w="1581851"/>
              </a:tblGrid>
              <a:tr h="64029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Pourcentage en possession d'un code de nationalité</a:t>
                      </a:r>
                      <a:r>
                        <a:t> </a:t>
                      </a: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valide</a:t>
                      </a:r>
                      <a:r>
                        <a:t> </a:t>
                      </a:r>
                    </a:p>
                  </a:txBody>
                  <a:tcPr marL="91427" marR="91427" marT="45748" marB="4574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99,28%</a:t>
                      </a:r>
                      <a:endParaRPr lang="fr-BE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27" marR="91427" marT="45757" marB="457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99,03%</a:t>
                      </a:r>
                      <a:endParaRPr lang="fr-BE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27" marR="91427" marT="45757" marB="457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4029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Pourcentage en possession d'un premier code de nationalité valide</a:t>
                      </a:r>
                    </a:p>
                  </a:txBody>
                  <a:tcPr marL="91427" marR="91427" marT="45748" marB="4574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99,82%</a:t>
                      </a:r>
                      <a:endParaRPr lang="fr-BE" sz="1800" dirty="0"/>
                    </a:p>
                  </a:txBody>
                  <a:tcPr marL="91427" marR="91427" marT="45757" marB="457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nl-BE" sz="1800" dirty="0" smtClean="0"/>
                        <a:t>99,81%</a:t>
                      </a:r>
                      <a:endParaRPr lang="fr-BE" sz="1800" dirty="0"/>
                    </a:p>
                  </a:txBody>
                  <a:tcPr marL="91427" marR="91427" marT="45757" marB="457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64029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Pourcentage en possession d'un code pays de naissance valide</a:t>
                      </a:r>
                    </a:p>
                  </a:txBody>
                  <a:tcPr marL="91427" marR="91427" marT="45748" marB="4574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98,84%</a:t>
                      </a:r>
                    </a:p>
                  </a:txBody>
                  <a:tcPr marL="91427" marR="91427" marT="45757" marB="457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98,76%</a:t>
                      </a:r>
                    </a:p>
                  </a:txBody>
                  <a:tcPr marL="91427" marR="91427" marT="45757" marB="457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635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BE" smtClean="0">
                <a:solidFill>
                  <a:srgbClr val="000000"/>
                </a:solidFill>
              </a:rPr>
              <a:t>Degré de couverture des grands-parents</a:t>
            </a:r>
          </a:p>
        </p:txBody>
      </p:sp>
      <p:sp>
        <p:nvSpPr>
          <p:cNvPr id="1024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BE" smtClean="0">
                <a:solidFill>
                  <a:srgbClr val="000000"/>
                </a:solidFill>
              </a:rPr>
              <a:t>Retrouver les grands-parents - généralités </a:t>
            </a:r>
          </a:p>
          <a:p>
            <a:endParaRPr lang="fr-BE" smtClean="0">
              <a:solidFill>
                <a:srgbClr val="000000"/>
              </a:solidFill>
            </a:endParaRPr>
          </a:p>
          <a:p>
            <a:endParaRPr lang="fr-BE" smtClean="0">
              <a:solidFill>
                <a:srgbClr val="000000"/>
              </a:solidFill>
            </a:endParaRPr>
          </a:p>
          <a:p>
            <a:endParaRPr lang="fr-BE" smtClean="0">
              <a:solidFill>
                <a:srgbClr val="000000"/>
              </a:solidFill>
            </a:endParaRPr>
          </a:p>
        </p:txBody>
      </p:sp>
      <p:sp>
        <p:nvSpPr>
          <p:cNvPr id="10244" name="Tijdelijke aanduiding voor dianummer 3"/>
          <p:cNvSpPr>
            <a:spLocks noGrp="1"/>
          </p:cNvSpPr>
          <p:nvPr>
            <p:ph type="sldNum" sz="quarter" idx="4294967295"/>
          </p:nvPr>
        </p:nvSpPr>
        <p:spPr>
          <a:xfrm>
            <a:off x="3276600" y="6265863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SzPct val="100000"/>
            </a:pPr>
            <a:fld id="{2C507A1F-63C1-4A60-8111-9286B82CFB73}" type="slidenum">
              <a:rPr lang="en-US" smtClean="0">
                <a:solidFill>
                  <a:srgbClr val="812B4E"/>
                </a:solidFill>
              </a:rPr>
              <a:pPr>
                <a:buSzPct val="100000"/>
              </a:pPr>
              <a:t>27</a:t>
            </a:fld>
            <a:endParaRPr lang="fr-BE" smtClean="0">
              <a:solidFill>
                <a:srgbClr val="812B4E"/>
              </a:solidFill>
            </a:endParaRPr>
          </a:p>
        </p:txBody>
      </p:sp>
      <p:graphicFrame>
        <p:nvGraphicFramePr>
          <p:cNvPr id="5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6058286"/>
              </p:ext>
            </p:extLst>
          </p:nvPr>
        </p:nvGraphicFramePr>
        <p:xfrm>
          <a:off x="971550" y="2420938"/>
          <a:ext cx="7777163" cy="3200400"/>
        </p:xfrm>
        <a:graphic>
          <a:graphicData uri="http://schemas.openxmlformats.org/drawingml/2006/table">
            <a:tbl>
              <a:tblPr/>
              <a:tblGrid>
                <a:gridCol w="5770005"/>
                <a:gridCol w="1003579"/>
                <a:gridCol w="1003579"/>
              </a:tblGrid>
              <a:tr h="6400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Part des personnes pour lesquelles 4 grands-parents sont</a:t>
                      </a:r>
                      <a:r>
                        <a:t> </a:t>
                      </a: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enregistrés</a:t>
                      </a:r>
                    </a:p>
                  </a:txBody>
                  <a:tcPr marL="91437" marR="91437" marT="45703" marB="4570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21,32%</a:t>
                      </a:r>
                    </a:p>
                  </a:txBody>
                  <a:tcPr marL="91435" marR="91435" marT="45697" marB="4569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fr-BE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22,80%</a:t>
                      </a:r>
                      <a:endParaRPr lang="fr-BE" sz="1800" b="0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1" marR="91431" marT="45703" marB="4570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Part des personnes pour lesquelles 3 grands-parents sont enregistrés</a:t>
                      </a:r>
                    </a:p>
                  </a:txBody>
                  <a:tcPr marL="91437" marR="91437" marT="45703" marB="4570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4,82%</a:t>
                      </a:r>
                      <a:endParaRPr lang="fr-BE" sz="1800" dirty="0"/>
                    </a:p>
                  </a:txBody>
                  <a:tcPr marL="91435" marR="91435" marT="45697" marB="4569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5,33%</a:t>
                      </a:r>
                      <a:endParaRPr lang="fr-BE" sz="1800" dirty="0"/>
                    </a:p>
                  </a:txBody>
                  <a:tcPr marL="91431" marR="91431" marT="45703" marB="4570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Part des personnes pour lesquelles 2 grands-parents sont enregistrés</a:t>
                      </a:r>
                    </a:p>
                  </a:txBody>
                  <a:tcPr marL="91437" marR="91437" marT="45703" marB="4570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13,33%</a:t>
                      </a:r>
                      <a:endParaRPr lang="fr-BE" sz="1800" dirty="0"/>
                    </a:p>
                  </a:txBody>
                  <a:tcPr marL="91435" marR="91435" marT="45697" marB="4569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12,33%</a:t>
                      </a:r>
                      <a:endParaRPr lang="fr-BE" sz="1800" dirty="0"/>
                    </a:p>
                  </a:txBody>
                  <a:tcPr marL="91431" marR="91431" marT="45703" marB="4570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Part des personnes pour lesquelles 1 grand-parent est</a:t>
                      </a:r>
                      <a:r>
                        <a:t> </a:t>
                      </a: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enregistré</a:t>
                      </a:r>
                    </a:p>
                  </a:txBody>
                  <a:tcPr marL="91437" marR="91437" marT="45703" marB="4570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5,57%</a:t>
                      </a:r>
                      <a:endParaRPr lang="fr-BE" sz="1800" dirty="0"/>
                    </a:p>
                  </a:txBody>
                  <a:tcPr marL="91435" marR="91435" marT="45697" marB="4569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5,17%</a:t>
                      </a:r>
                      <a:endParaRPr lang="fr-BE" sz="1800" dirty="0"/>
                    </a:p>
                  </a:txBody>
                  <a:tcPr marL="91431" marR="91431" marT="45703" marB="4570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Part des personnes pour lesquelles</a:t>
                      </a:r>
                      <a:r>
                        <a:t> </a:t>
                      </a: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aucun grand-parent n’est</a:t>
                      </a:r>
                      <a:r>
                        <a:t> </a:t>
                      </a: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enregistré</a:t>
                      </a:r>
                    </a:p>
                  </a:txBody>
                  <a:tcPr marL="91437" marR="91437" marT="45703" marB="4570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54,96%</a:t>
                      </a:r>
                      <a:endParaRPr lang="fr-BE" sz="1800" dirty="0"/>
                    </a:p>
                  </a:txBody>
                  <a:tcPr marL="91435" marR="91435" marT="45697" marB="4569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54,36%</a:t>
                      </a:r>
                      <a:endParaRPr lang="fr-BE" sz="1800" dirty="0"/>
                    </a:p>
                  </a:txBody>
                  <a:tcPr marL="91431" marR="91431" marT="45703" marB="4570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813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smtClean="0">
                <a:solidFill>
                  <a:srgbClr val="000000"/>
                </a:solidFill>
              </a:rPr>
              <a:t>Degré de couverture</a:t>
            </a:r>
          </a:p>
        </p:txBody>
      </p:sp>
      <p:sp>
        <p:nvSpPr>
          <p:cNvPr id="11267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BE" smtClean="0">
                <a:solidFill>
                  <a:srgbClr val="000000"/>
                </a:solidFill>
              </a:rPr>
              <a:t>Retrouver les grands-parents, 0-17 ans:</a:t>
            </a:r>
          </a:p>
        </p:txBody>
      </p:sp>
      <p:sp>
        <p:nvSpPr>
          <p:cNvPr id="11268" name="Tijdelijke aanduiding voor dianummer 3"/>
          <p:cNvSpPr>
            <a:spLocks noGrp="1"/>
          </p:cNvSpPr>
          <p:nvPr>
            <p:ph type="sldNum" sz="quarter" idx="4294967295"/>
          </p:nvPr>
        </p:nvSpPr>
        <p:spPr>
          <a:xfrm>
            <a:off x="3276600" y="6265863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SzPct val="100000"/>
            </a:pPr>
            <a:fld id="{1E40BBBD-5074-4EAD-9944-31AEE6159690}" type="slidenum">
              <a:rPr lang="en-US" smtClean="0">
                <a:solidFill>
                  <a:srgbClr val="812B4E"/>
                </a:solidFill>
              </a:rPr>
              <a:pPr>
                <a:buSzPct val="100000"/>
              </a:pPr>
              <a:t>28</a:t>
            </a:fld>
            <a:endParaRPr lang="fr-BE" smtClean="0">
              <a:solidFill>
                <a:srgbClr val="812B4E"/>
              </a:solidFill>
            </a:endParaRPr>
          </a:p>
        </p:txBody>
      </p:sp>
      <p:graphicFrame>
        <p:nvGraphicFramePr>
          <p:cNvPr id="6" name="Tabel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4852679"/>
              </p:ext>
            </p:extLst>
          </p:nvPr>
        </p:nvGraphicFramePr>
        <p:xfrm>
          <a:off x="900113" y="2276475"/>
          <a:ext cx="7704136" cy="2926430"/>
        </p:xfrm>
        <a:graphic>
          <a:graphicData uri="http://schemas.openxmlformats.org/drawingml/2006/table">
            <a:tbl>
              <a:tblPr/>
              <a:tblGrid>
                <a:gridCol w="5810214"/>
                <a:gridCol w="946961"/>
                <a:gridCol w="946961"/>
              </a:tblGrid>
              <a:tr h="37152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6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Part des personnes pour lesquelles 4 grands-parents sont enregistrés</a:t>
                      </a:r>
                    </a:p>
                  </a:txBody>
                  <a:tcPr marL="91431" marR="91431" marT="45755" marB="4575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56,32%</a:t>
                      </a:r>
                      <a:endParaRPr lang="fr-BE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23" marR="91423" marT="45756" marB="4575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fr-BE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62,79%</a:t>
                      </a:r>
                      <a:endParaRPr lang="fr-BE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25" marR="91425" marT="45750" marB="4575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152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6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Part des personnes pour lesquelles 3 grands-parents sont enregistrés</a:t>
                      </a:r>
                    </a:p>
                  </a:txBody>
                  <a:tcPr marL="91431" marR="91431" marT="45755" marB="4575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5,98%</a:t>
                      </a:r>
                      <a:endParaRPr lang="fr-BE" sz="1800" dirty="0"/>
                    </a:p>
                  </a:txBody>
                  <a:tcPr marL="91423" marR="91423" marT="45756" marB="4575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7,52%</a:t>
                      </a:r>
                      <a:endParaRPr lang="fr-BE" sz="1800" dirty="0"/>
                    </a:p>
                  </a:txBody>
                  <a:tcPr marL="91425" marR="91425" marT="45750" marB="4575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52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6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Part des personnes pour lesquelles 2 grands-parents sont enregistrés</a:t>
                      </a:r>
                    </a:p>
                  </a:txBody>
                  <a:tcPr marL="91431" marR="91431" marT="45755" marB="4575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20,68%</a:t>
                      </a:r>
                      <a:endParaRPr lang="fr-BE" sz="1800" dirty="0"/>
                    </a:p>
                  </a:txBody>
                  <a:tcPr marL="91423" marR="91423" marT="45756" marB="4575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15,40%</a:t>
                      </a:r>
                      <a:endParaRPr lang="fr-BE" sz="1800" dirty="0"/>
                    </a:p>
                  </a:txBody>
                  <a:tcPr marL="91425" marR="91425" marT="45750" marB="4575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152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fr-BE" sz="16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Part des personnes pour lesquelles 1 grand-parent est enregistré</a:t>
                      </a:r>
                    </a:p>
                  </a:txBody>
                  <a:tcPr marL="91431" marR="91431" marT="45755" marB="4575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3,56%</a:t>
                      </a:r>
                      <a:endParaRPr lang="fr-BE" sz="1800" dirty="0"/>
                    </a:p>
                  </a:txBody>
                  <a:tcPr marL="91423" marR="91423" marT="45756" marB="4575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1,80%</a:t>
                      </a:r>
                      <a:endParaRPr lang="fr-BE" sz="1800" dirty="0"/>
                    </a:p>
                  </a:txBody>
                  <a:tcPr marL="91425" marR="91425" marT="45750" marB="4575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5792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fr-B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Part des personnes pour lesquelles</a:t>
                      </a:r>
                      <a:r>
                        <a:t> </a:t>
                      </a:r>
                      <a:r>
                        <a:rPr kumimoji="0" lang="fr-B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aucun grand-parent n’est</a:t>
                      </a:r>
                      <a:r>
                        <a:t> </a:t>
                      </a:r>
                      <a:r>
                        <a:rPr kumimoji="0" lang="fr-B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enregistré</a:t>
                      </a:r>
                    </a:p>
                  </a:txBody>
                  <a:tcPr marL="91431" marR="91431" marT="45755" marB="4575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13,46%</a:t>
                      </a:r>
                      <a:endParaRPr lang="fr-BE" sz="1800" dirty="0"/>
                    </a:p>
                  </a:txBody>
                  <a:tcPr marL="91423" marR="91423" marT="45756" marB="4575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12,49%</a:t>
                      </a:r>
                      <a:endParaRPr lang="fr-BE" sz="1800" dirty="0"/>
                    </a:p>
                  </a:txBody>
                  <a:tcPr marL="91425" marR="91425" marT="45750" marB="4575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524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smtClean="0">
                <a:solidFill>
                  <a:srgbClr val="000000"/>
                </a:solidFill>
              </a:rPr>
              <a:t>Degré de couverture</a:t>
            </a:r>
          </a:p>
        </p:txBody>
      </p:sp>
      <p:sp>
        <p:nvSpPr>
          <p:cNvPr id="12291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BE" smtClean="0">
                <a:solidFill>
                  <a:srgbClr val="000000"/>
                </a:solidFill>
              </a:rPr>
              <a:t>Retrouver les grands-parents, 18-60 ans : </a:t>
            </a:r>
          </a:p>
          <a:p>
            <a:endParaRPr lang="fr-BE" smtClean="0">
              <a:solidFill>
                <a:srgbClr val="000000"/>
              </a:solidFill>
            </a:endParaRPr>
          </a:p>
          <a:p>
            <a:endParaRPr lang="fr-BE" smtClean="0">
              <a:solidFill>
                <a:srgbClr val="000000"/>
              </a:solidFill>
            </a:endParaRPr>
          </a:p>
          <a:p>
            <a:endParaRPr lang="fr-BE" smtClean="0">
              <a:solidFill>
                <a:srgbClr val="000000"/>
              </a:solidFill>
            </a:endParaRPr>
          </a:p>
          <a:p>
            <a:endParaRPr lang="fr-BE" smtClean="0">
              <a:solidFill>
                <a:srgbClr val="000000"/>
              </a:solidFill>
            </a:endParaRPr>
          </a:p>
        </p:txBody>
      </p:sp>
      <p:sp>
        <p:nvSpPr>
          <p:cNvPr id="12292" name="Tijdelijke aanduiding voor dianummer 3"/>
          <p:cNvSpPr>
            <a:spLocks noGrp="1"/>
          </p:cNvSpPr>
          <p:nvPr>
            <p:ph type="sldNum" sz="quarter" idx="4294967295"/>
          </p:nvPr>
        </p:nvSpPr>
        <p:spPr>
          <a:xfrm>
            <a:off x="3276600" y="6265863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SzPct val="100000"/>
            </a:pPr>
            <a:fld id="{AC52785A-C45D-4D39-BCF2-2E28453E3082}" type="slidenum">
              <a:rPr lang="en-US" smtClean="0">
                <a:solidFill>
                  <a:srgbClr val="812B4E"/>
                </a:solidFill>
              </a:rPr>
              <a:pPr>
                <a:buSzPct val="100000"/>
              </a:pPr>
              <a:t>29</a:t>
            </a:fld>
            <a:endParaRPr lang="fr-BE" smtClean="0">
              <a:solidFill>
                <a:srgbClr val="812B4E"/>
              </a:solidFill>
            </a:endParaRPr>
          </a:p>
        </p:txBody>
      </p:sp>
      <p:graphicFrame>
        <p:nvGraphicFramePr>
          <p:cNvPr id="6" name="Tabel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3684415"/>
              </p:ext>
            </p:extLst>
          </p:nvPr>
        </p:nvGraphicFramePr>
        <p:xfrm>
          <a:off x="900113" y="2276475"/>
          <a:ext cx="7704136" cy="3200580"/>
        </p:xfrm>
        <a:graphic>
          <a:graphicData uri="http://schemas.openxmlformats.org/drawingml/2006/table">
            <a:tbl>
              <a:tblPr/>
              <a:tblGrid>
                <a:gridCol w="5810214"/>
                <a:gridCol w="946961"/>
                <a:gridCol w="946961"/>
              </a:tblGrid>
              <a:tr h="6400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Part des personnes pour lesquelles 4 grands-parents sont</a:t>
                      </a:r>
                      <a:r>
                        <a:rPr dirty="0"/>
                        <a:t> </a:t>
                      </a: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enregistrés</a:t>
                      </a:r>
                    </a:p>
                  </a:txBody>
                  <a:tcPr marL="91431" marR="91431" marT="45738" marB="4573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16,80%</a:t>
                      </a:r>
                      <a:endParaRPr lang="fr-BE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03" marB="4570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17,06%</a:t>
                      </a:r>
                      <a:endParaRPr lang="fr-BE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03" marB="4570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Part des personnes pour lesquelles 3 grands-parents sont enregistrés</a:t>
                      </a:r>
                    </a:p>
                  </a:txBody>
                  <a:tcPr marL="91431" marR="91431" marT="45738" marB="4573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6,17%</a:t>
                      </a:r>
                      <a:endParaRPr lang="fr-BE" sz="1800" dirty="0"/>
                    </a:p>
                  </a:txBody>
                  <a:tcPr marL="91436" marR="91436" marT="45703" marB="4570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dirty="0" smtClean="0"/>
                        <a:t>6,50%</a:t>
                      </a:r>
                      <a:endParaRPr lang="fr-BE" sz="1800" dirty="0"/>
                    </a:p>
                  </a:txBody>
                  <a:tcPr marL="91436" marR="91436" marT="45703" marB="4570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Part des personnes pour lesquelles 2 grands-parents sont enregistrés</a:t>
                      </a:r>
                    </a:p>
                  </a:txBody>
                  <a:tcPr marL="91431" marR="91431" marT="45738" marB="4573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15,48%</a:t>
                      </a:r>
                      <a:endParaRPr lang="fr-BE" sz="1800" dirty="0"/>
                    </a:p>
                  </a:txBody>
                  <a:tcPr marL="91436" marR="91436" marT="45703" marB="4570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dirty="0" smtClean="0"/>
                        <a:t>15,61%</a:t>
                      </a:r>
                      <a:endParaRPr lang="fr-BE" sz="1800" dirty="0"/>
                    </a:p>
                  </a:txBody>
                  <a:tcPr marL="91436" marR="91436" marT="45703" marB="4570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Part des personnes pour lesquelles 1 grand-parent est</a:t>
                      </a:r>
                      <a:r>
                        <a:t> </a:t>
                      </a: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enregistré</a:t>
                      </a:r>
                    </a:p>
                  </a:txBody>
                  <a:tcPr marL="91431" marR="91431" marT="45738" marB="4573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7,84%</a:t>
                      </a:r>
                      <a:endParaRPr lang="fr-BE" sz="1800" dirty="0"/>
                    </a:p>
                  </a:txBody>
                  <a:tcPr marL="91436" marR="91436" marT="45703" marB="4570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7,73%</a:t>
                      </a:r>
                      <a:endParaRPr lang="fr-BE" sz="1800" dirty="0"/>
                    </a:p>
                  </a:txBody>
                  <a:tcPr marL="91436" marR="91436" marT="45703" marB="4570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Part des personnes pour lesquelles</a:t>
                      </a:r>
                      <a:r>
                        <a:t> </a:t>
                      </a: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aucun grand-parent n’est</a:t>
                      </a:r>
                      <a:r>
                        <a:t> </a:t>
                      </a: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enregistré</a:t>
                      </a:r>
                    </a:p>
                  </a:txBody>
                  <a:tcPr marL="91431" marR="91431" marT="45738" marB="4573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53,71%</a:t>
                      </a:r>
                      <a:endParaRPr lang="fr-BE" sz="1800" dirty="0"/>
                    </a:p>
                  </a:txBody>
                  <a:tcPr marL="91436" marR="91436" marT="45703" marB="4570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53,09%</a:t>
                      </a:r>
                      <a:endParaRPr lang="fr-BE" sz="1800" dirty="0"/>
                    </a:p>
                  </a:txBody>
                  <a:tcPr marL="91436" marR="91436" marT="45703" marB="4570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630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Sources : état d’avancement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</a:pPr>
            <a:r>
              <a:rPr lang="fr-BE" dirty="0" smtClean="0"/>
              <a:t>Les données 2011 sont chargées, à l’exception du fichier des données du registre national, des données du registre BCSS et de SIGEDIS</a:t>
            </a:r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pPr>
              <a:lnSpc>
                <a:spcPct val="90000"/>
              </a:lnSpc>
            </a:pPr>
            <a:r>
              <a:rPr lang="fr-BE" dirty="0" smtClean="0"/>
              <a:t>Les données 2012 sont chargées, à l'exception de: </a:t>
            </a:r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pPr lvl="1">
              <a:lnSpc>
                <a:spcPct val="90000"/>
              </a:lnSpc>
            </a:pPr>
            <a:r>
              <a:rPr lang="fr-BE" dirty="0" smtClean="0"/>
              <a:t>SPP IS 2O12/3 et 2012/4 pour la législation 2</a:t>
            </a:r>
          </a:p>
          <a:p>
            <a:pPr lvl="1">
              <a:lnSpc>
                <a:spcPct val="90000"/>
              </a:lnSpc>
            </a:pPr>
            <a:r>
              <a:rPr lang="fr-BE" dirty="0" smtClean="0"/>
              <a:t>FAT </a:t>
            </a:r>
          </a:p>
          <a:p>
            <a:pPr lvl="1">
              <a:lnSpc>
                <a:spcPct val="90000"/>
              </a:lnSpc>
            </a:pPr>
            <a:r>
              <a:rPr lang="fr-BE" dirty="0" smtClean="0"/>
              <a:t>INASTI-allocations familiales</a:t>
            </a:r>
          </a:p>
          <a:p>
            <a:pPr lvl="1">
              <a:lnSpc>
                <a:spcPct val="90000"/>
              </a:lnSpc>
            </a:pPr>
            <a:r>
              <a:rPr lang="fr-BE" dirty="0" smtClean="0"/>
              <a:t>INAMI : fichier CMI et fichier des paiements </a:t>
            </a:r>
          </a:p>
          <a:p>
            <a:pPr lvl="1">
              <a:lnSpc>
                <a:spcPct val="90000"/>
              </a:lnSpc>
            </a:pPr>
            <a:r>
              <a:rPr lang="fr-BE" dirty="0" smtClean="0"/>
              <a:t>SIGEDIS</a:t>
            </a:r>
          </a:p>
          <a:p>
            <a:pPr lvl="1">
              <a:lnSpc>
                <a:spcPct val="90000"/>
              </a:lnSpc>
            </a:pPr>
            <a:r>
              <a:rPr lang="fr-BE" dirty="0" smtClean="0"/>
              <a:t>Fichier des données du registre national et des données du registre BCSS</a:t>
            </a:r>
            <a:endParaRPr lang="fr-BE" dirty="0"/>
          </a:p>
          <a:p>
            <a:pPr>
              <a:lnSpc>
                <a:spcPct val="90000"/>
              </a:lnSpc>
            </a:pPr>
            <a:endParaRPr lang="fr-BE" dirty="0" smtClean="0"/>
          </a:p>
        </p:txBody>
      </p:sp>
    </p:spTree>
    <p:extLst>
      <p:ext uri="{BB962C8B-B14F-4D97-AF65-F5344CB8AC3E}">
        <p14:creationId xmlns:p14="http://schemas.microsoft.com/office/powerpoint/2010/main" val="327105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smtClean="0">
                <a:solidFill>
                  <a:srgbClr val="000000"/>
                </a:solidFill>
              </a:rPr>
              <a:t>Degré de couverture</a:t>
            </a:r>
          </a:p>
        </p:txBody>
      </p:sp>
      <p:sp>
        <p:nvSpPr>
          <p:cNvPr id="13315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BE" smtClean="0">
                <a:solidFill>
                  <a:srgbClr val="000000"/>
                </a:solidFill>
              </a:rPr>
              <a:t>Retrouver les grands-parents, 60+ ans: </a:t>
            </a:r>
          </a:p>
          <a:p>
            <a:endParaRPr lang="fr-BE" smtClean="0">
              <a:solidFill>
                <a:srgbClr val="000000"/>
              </a:solidFill>
            </a:endParaRPr>
          </a:p>
          <a:p>
            <a:endParaRPr lang="fr-BE" smtClean="0">
              <a:solidFill>
                <a:srgbClr val="000000"/>
              </a:solidFill>
            </a:endParaRPr>
          </a:p>
          <a:p>
            <a:endParaRPr lang="fr-BE" smtClean="0">
              <a:solidFill>
                <a:srgbClr val="000000"/>
              </a:solidFill>
            </a:endParaRPr>
          </a:p>
          <a:p>
            <a:endParaRPr lang="fr-BE" smtClean="0">
              <a:solidFill>
                <a:srgbClr val="000000"/>
              </a:solidFill>
            </a:endParaRPr>
          </a:p>
        </p:txBody>
      </p:sp>
      <p:sp>
        <p:nvSpPr>
          <p:cNvPr id="13316" name="Tijdelijke aanduiding voor dianummer 3"/>
          <p:cNvSpPr>
            <a:spLocks noGrp="1"/>
          </p:cNvSpPr>
          <p:nvPr>
            <p:ph type="sldNum" sz="quarter" idx="4294967295"/>
          </p:nvPr>
        </p:nvSpPr>
        <p:spPr>
          <a:xfrm>
            <a:off x="3276600" y="6265863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SzPct val="100000"/>
            </a:pPr>
            <a:fld id="{2097DCC6-FAF6-46C8-9CB5-22CECBC6D398}" type="slidenum">
              <a:rPr lang="en-US" smtClean="0">
                <a:solidFill>
                  <a:srgbClr val="812B4E"/>
                </a:solidFill>
              </a:rPr>
              <a:pPr>
                <a:buSzPct val="100000"/>
              </a:pPr>
              <a:t>30</a:t>
            </a:fld>
            <a:endParaRPr lang="fr-BE" smtClean="0">
              <a:solidFill>
                <a:srgbClr val="812B4E"/>
              </a:solidFill>
            </a:endParaRPr>
          </a:p>
        </p:txBody>
      </p:sp>
      <p:graphicFrame>
        <p:nvGraphicFramePr>
          <p:cNvPr id="6" name="Tabel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508491"/>
              </p:ext>
            </p:extLst>
          </p:nvPr>
        </p:nvGraphicFramePr>
        <p:xfrm>
          <a:off x="900113" y="2276475"/>
          <a:ext cx="7632700" cy="3200580"/>
        </p:xfrm>
        <a:graphic>
          <a:graphicData uri="http://schemas.openxmlformats.org/drawingml/2006/table">
            <a:tbl>
              <a:tblPr/>
              <a:tblGrid>
                <a:gridCol w="5852288"/>
                <a:gridCol w="890206"/>
                <a:gridCol w="890206"/>
              </a:tblGrid>
              <a:tr h="6400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Part des personnes pour lesquelles 4 grands-parents sont</a:t>
                      </a:r>
                      <a:r>
                        <a:t> </a:t>
                      </a: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enregistrés</a:t>
                      </a:r>
                    </a:p>
                  </a:txBody>
                  <a:tcPr marL="91437" marR="91437" marT="45738" marB="4573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0,02%</a:t>
                      </a:r>
                      <a:endParaRPr lang="fr-BE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29" marR="91429" marT="45755" marB="45755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0,02%</a:t>
                      </a:r>
                      <a:endParaRPr lang="fr-BE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25" marR="91425" marT="45768" marB="4576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Part des personnes pour lesquelles 3 grands-parents sont enregistrés</a:t>
                      </a:r>
                    </a:p>
                  </a:txBody>
                  <a:tcPr marL="91437" marR="91437" marT="45738" marB="4573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0,07%</a:t>
                      </a:r>
                      <a:endParaRPr lang="fr-BE" sz="1800" dirty="0"/>
                    </a:p>
                  </a:txBody>
                  <a:tcPr marL="91429" marR="91429" marT="45755" marB="45755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0,07%</a:t>
                      </a:r>
                      <a:endParaRPr lang="fr-BE" sz="1800" dirty="0"/>
                    </a:p>
                  </a:txBody>
                  <a:tcPr marL="91425" marR="91425" marT="45768" marB="4576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Part des personnes pour lesquelles 2 grands-parents sont enregistrés</a:t>
                      </a:r>
                    </a:p>
                  </a:txBody>
                  <a:tcPr marL="91437" marR="91437" marT="45738" marB="4573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0,49%</a:t>
                      </a:r>
                      <a:endParaRPr lang="fr-BE" sz="1800" dirty="0"/>
                    </a:p>
                  </a:txBody>
                  <a:tcPr marL="91429" marR="91429" marT="45755" marB="45755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0,52%</a:t>
                      </a:r>
                      <a:endParaRPr lang="fr-BE" sz="1800" dirty="0"/>
                    </a:p>
                  </a:txBody>
                  <a:tcPr marL="91425" marR="91425" marT="45768" marB="4576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Part des personnes pour lesquelles 1 grand-parent est</a:t>
                      </a:r>
                      <a:r>
                        <a:t> </a:t>
                      </a: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enregistré</a:t>
                      </a:r>
                    </a:p>
                  </a:txBody>
                  <a:tcPr marL="91437" marR="91437" marT="45738" marB="4573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1,34%</a:t>
                      </a:r>
                      <a:endParaRPr lang="fr-BE" sz="1800" dirty="0"/>
                    </a:p>
                  </a:txBody>
                  <a:tcPr marL="91429" marR="91429" marT="45755" marB="45755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1,45%</a:t>
                      </a:r>
                      <a:endParaRPr lang="fr-BE" sz="1800" dirty="0"/>
                    </a:p>
                  </a:txBody>
                  <a:tcPr marL="91425" marR="91425" marT="45768" marB="4576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Part des personnes pour lesquelles</a:t>
                      </a:r>
                      <a:r>
                        <a:t> </a:t>
                      </a: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aucun grand-parent n’est</a:t>
                      </a:r>
                      <a:r>
                        <a:t> </a:t>
                      </a: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enregistré</a:t>
                      </a:r>
                    </a:p>
                  </a:txBody>
                  <a:tcPr marL="91437" marR="91437" marT="45738" marB="4573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98,09%</a:t>
                      </a:r>
                      <a:endParaRPr lang="fr-BE" sz="1800" dirty="0"/>
                    </a:p>
                  </a:txBody>
                  <a:tcPr marL="91429" marR="91429" marT="45755" marB="45755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97,95%</a:t>
                      </a:r>
                      <a:endParaRPr lang="fr-BE" sz="1800" dirty="0"/>
                    </a:p>
                  </a:txBody>
                  <a:tcPr marL="91425" marR="91425" marT="45768" marB="4576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690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BE" smtClean="0">
                <a:solidFill>
                  <a:srgbClr val="000000"/>
                </a:solidFill>
              </a:rPr>
              <a:t>Disponibilité des données des grands-parents</a:t>
            </a:r>
          </a:p>
        </p:txBody>
      </p:sp>
      <p:sp>
        <p:nvSpPr>
          <p:cNvPr id="14339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BE" smtClean="0">
                <a:solidFill>
                  <a:srgbClr val="000000"/>
                </a:solidFill>
              </a:rPr>
              <a:t>Disponibilité des données des grands-parents: </a:t>
            </a:r>
          </a:p>
          <a:p>
            <a:endParaRPr lang="fr-BE" smtClean="0">
              <a:solidFill>
                <a:srgbClr val="000000"/>
              </a:solidFill>
            </a:endParaRPr>
          </a:p>
          <a:p>
            <a:endParaRPr lang="fr-BE" smtClean="0">
              <a:solidFill>
                <a:srgbClr val="000000"/>
              </a:solidFill>
            </a:endParaRPr>
          </a:p>
        </p:txBody>
      </p:sp>
      <p:sp>
        <p:nvSpPr>
          <p:cNvPr id="14340" name="Tijdelijke aanduiding voor dianummer 3"/>
          <p:cNvSpPr>
            <a:spLocks noGrp="1"/>
          </p:cNvSpPr>
          <p:nvPr>
            <p:ph type="sldNum" sz="quarter" idx="4294967295"/>
          </p:nvPr>
        </p:nvSpPr>
        <p:spPr>
          <a:xfrm>
            <a:off x="3276600" y="6265863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SzPct val="100000"/>
            </a:pPr>
            <a:fld id="{4E7B0EF7-F6ED-483A-9DB3-54F084833A75}" type="slidenum">
              <a:rPr lang="en-US" smtClean="0">
                <a:solidFill>
                  <a:srgbClr val="812B4E"/>
                </a:solidFill>
              </a:rPr>
              <a:pPr>
                <a:buSzPct val="100000"/>
              </a:pPr>
              <a:t>31</a:t>
            </a:fld>
            <a:endParaRPr lang="fr-BE" smtClean="0">
              <a:solidFill>
                <a:srgbClr val="812B4E"/>
              </a:solidFill>
            </a:endParaRPr>
          </a:p>
        </p:txBody>
      </p:sp>
      <p:graphicFrame>
        <p:nvGraphicFramePr>
          <p:cNvPr id="5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4333645"/>
              </p:ext>
            </p:extLst>
          </p:nvPr>
        </p:nvGraphicFramePr>
        <p:xfrm>
          <a:off x="900113" y="2420938"/>
          <a:ext cx="7775575" cy="1920876"/>
        </p:xfrm>
        <a:graphic>
          <a:graphicData uri="http://schemas.openxmlformats.org/drawingml/2006/table">
            <a:tbl>
              <a:tblPr/>
              <a:tblGrid>
                <a:gridCol w="5991017"/>
                <a:gridCol w="892279"/>
                <a:gridCol w="892279"/>
              </a:tblGrid>
              <a:tr h="64029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Pourcentage en possession d'un code de nationalité</a:t>
                      </a:r>
                      <a:r>
                        <a:t> </a:t>
                      </a: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valide</a:t>
                      </a:r>
                      <a:r>
                        <a:t> </a:t>
                      </a:r>
                    </a:p>
                  </a:txBody>
                  <a:tcPr marL="91412" marR="91412" marT="45748" marB="4574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99,65%</a:t>
                      </a:r>
                      <a:endParaRPr lang="fr-BE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12" marR="91412" marT="45757" marB="457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99,60%</a:t>
                      </a:r>
                      <a:endParaRPr lang="fr-BE" sz="18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27" marR="91427" marT="45757" marB="457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4029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Pourcentage en possession d'un premier code de nationalité</a:t>
                      </a:r>
                      <a:r>
                        <a:t> </a:t>
                      </a:r>
                      <a:r>
                        <a:rPr kumimoji="0" lang="fr-B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valide</a:t>
                      </a:r>
                    </a:p>
                  </a:txBody>
                  <a:tcPr marL="91412" marR="91412" marT="45748" marB="4574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99,75%</a:t>
                      </a:r>
                      <a:endParaRPr lang="fr-BE" sz="1800" dirty="0"/>
                    </a:p>
                  </a:txBody>
                  <a:tcPr marL="91412" marR="91412" marT="45757" marB="457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nl-BE" sz="1800" dirty="0" smtClean="0"/>
                        <a:t>99,75%</a:t>
                      </a:r>
                      <a:endParaRPr lang="fr-BE" sz="1800" dirty="0"/>
                    </a:p>
                  </a:txBody>
                  <a:tcPr marL="91427" marR="91427" marT="45757" marB="457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64029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fr-B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Pourcentage en possession d'un code pays de naissance valide</a:t>
                      </a:r>
                    </a:p>
                  </a:txBody>
                  <a:tcPr marL="91412" marR="91412" marT="45748" marB="4574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BE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97,50%</a:t>
                      </a:r>
                      <a:endParaRPr lang="fr-BE" sz="1800" dirty="0"/>
                    </a:p>
                  </a:txBody>
                  <a:tcPr marL="91412" marR="91412" marT="45757" marB="457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nl-BE" sz="1800" dirty="0" smtClean="0"/>
                        <a:t>97,50%</a:t>
                      </a:r>
                      <a:endParaRPr lang="fr-BE" sz="1800" dirty="0"/>
                    </a:p>
                  </a:txBody>
                  <a:tcPr marL="91427" marR="91427" marT="45757" marB="457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270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Modifications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endParaRPr lang="fr-BE" dirty="0" smtClean="0"/>
          </a:p>
          <a:p>
            <a:r>
              <a:rPr lang="fr-BE" dirty="0" smtClean="0"/>
              <a:t>Traitement de valeurs à blanc et de codes de nationalité qui n'indiquent pas de pays : </a:t>
            </a:r>
          </a:p>
          <a:p>
            <a:endParaRPr lang="fr-BE" dirty="0"/>
          </a:p>
          <a:p>
            <a:pPr lvl="1"/>
            <a:r>
              <a:rPr lang="fr-BE" dirty="0" smtClean="0"/>
              <a:t>Valeurs à blanc =&gt; "missing" (disparu)</a:t>
            </a:r>
            <a:endParaRPr lang="fr-BE" dirty="0"/>
          </a:p>
          <a:p>
            <a:pPr lvl="1"/>
            <a:r>
              <a:rPr lang="fr-BE" dirty="0" smtClean="0"/>
              <a:t>Codes de nationalité tels que "en mer", "réfugié", "sans patrie" =&gt; "nationalité étrangère inconnue" au lieu de "autre-indéterminé"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fr-BE" sz="32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fr-BE" sz="3200" dirty="0" smtClean="0"/>
              <a:t>Adaptation de la variable 'historique de la nationalité' dans l'application web chiffres globaux </a:t>
            </a:r>
          </a:p>
          <a:p>
            <a:pPr lvl="1"/>
            <a:endParaRPr lang="fr-BE" dirty="0"/>
          </a:p>
          <a:p>
            <a:pPr lvl="1"/>
            <a:endParaRPr lang="fr-BE" dirty="0" smtClean="0"/>
          </a:p>
        </p:txBody>
      </p:sp>
    </p:spTree>
    <p:extLst>
      <p:ext uri="{BB962C8B-B14F-4D97-AF65-F5344CB8AC3E}">
        <p14:creationId xmlns:p14="http://schemas.microsoft.com/office/powerpoint/2010/main" val="37132667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Demande de prolongation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BE" dirty="0" smtClean="0"/>
              <a:t>Autorisation pour les années 2008 -2012</a:t>
            </a:r>
          </a:p>
          <a:p>
            <a:endParaRPr lang="fr-BE" dirty="0"/>
          </a:p>
          <a:p>
            <a:r>
              <a:rPr lang="fr-BE" dirty="0" smtClean="0"/>
              <a:t>La BCSS introduira des demandes de prolongation des données actuelles + éventuellement quelques extensions</a:t>
            </a:r>
          </a:p>
          <a:p>
            <a:pPr lvl="1"/>
            <a:r>
              <a:rPr lang="fr-BE" dirty="0" smtClean="0"/>
              <a:t>Plus de détails sur la façon dont la personne a été admise</a:t>
            </a:r>
          </a:p>
          <a:p>
            <a:pPr lvl="1"/>
            <a:r>
              <a:rPr lang="fr-BE" dirty="0" smtClean="0"/>
              <a:t>Occupation supranationale (partiellement)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7122876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Sources : état d’avancement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90000"/>
              </a:lnSpc>
            </a:pPr>
            <a:r>
              <a:rPr lang="fr-BE" dirty="0" smtClean="0"/>
              <a:t>Données 2013 : début du chargement</a:t>
            </a:r>
            <a:endParaRPr lang="fr-BE" dirty="0"/>
          </a:p>
          <a:p>
            <a:pPr lvl="1"/>
            <a:endParaRPr lang="fr-BE" dirty="0" smtClean="0"/>
          </a:p>
          <a:p>
            <a:r>
              <a:rPr lang="fr-BE" dirty="0" smtClean="0"/>
              <a:t>Données relatives à l'origine: fin du chargement de la nouvelle version</a:t>
            </a:r>
          </a:p>
          <a:p>
            <a:endParaRPr lang="fr-BE" dirty="0" smtClean="0"/>
          </a:p>
          <a:p>
            <a:r>
              <a:rPr lang="fr-BE" dirty="0" smtClean="0"/>
              <a:t>FAT : extension aux personnes en incapacité de travail permanente</a:t>
            </a:r>
          </a:p>
          <a:p>
            <a:endParaRPr lang="fr-BE" dirty="0"/>
          </a:p>
          <a:p>
            <a:r>
              <a:rPr lang="fr-BE" dirty="0" smtClean="0"/>
              <a:t>Nouvelles sources : </a:t>
            </a:r>
          </a:p>
          <a:p>
            <a:endParaRPr lang="fr-BE" dirty="0"/>
          </a:p>
          <a:p>
            <a:pPr lvl="1"/>
            <a:r>
              <a:rPr lang="fr-BE" dirty="0" smtClean="0"/>
              <a:t>ONVA</a:t>
            </a:r>
          </a:p>
          <a:p>
            <a:pPr lvl="1"/>
            <a:r>
              <a:rPr lang="fr-BE" dirty="0" smtClean="0"/>
              <a:t>Frontaliers sortants</a:t>
            </a:r>
          </a:p>
          <a:p>
            <a:endParaRPr lang="fr-BE" dirty="0" smtClean="0"/>
          </a:p>
          <a:p>
            <a:endParaRPr lang="fr-BE" dirty="0" smtClean="0"/>
          </a:p>
          <a:p>
            <a:endParaRPr lang="fr-BE" dirty="0"/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625687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BE" dirty="0" smtClean="0"/>
              <a:t>Données du registre national et du registre BCSS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BE" dirty="0" smtClean="0"/>
              <a:t>Adaptation du flux suite à la migration vers la plate-forme SOA</a:t>
            </a:r>
          </a:p>
          <a:p>
            <a:pPr lvl="1"/>
            <a:endParaRPr lang="fr-BE" dirty="0" smtClean="0"/>
          </a:p>
          <a:p>
            <a:pPr lvl="1"/>
            <a:r>
              <a:rPr lang="fr-BE" dirty="0" smtClean="0"/>
              <a:t>Phase 1: chargement du fichier de base provenant du minirn et du registre BCSS</a:t>
            </a:r>
          </a:p>
          <a:p>
            <a:pPr lvl="1"/>
            <a:r>
              <a:rPr lang="fr-BE" dirty="0" smtClean="0"/>
              <a:t>Phase 2: chargement des données de la DGSIE</a:t>
            </a:r>
          </a:p>
          <a:p>
            <a:pPr lvl="1"/>
            <a:r>
              <a:rPr lang="fr-BE" dirty="0" smtClean="0"/>
              <a:t>Phase 3: recherche relative aux personnes pour lesquelles la DGSIE n'a pas fourni de données</a:t>
            </a:r>
          </a:p>
          <a:p>
            <a:pPr lvl="2"/>
            <a:r>
              <a:rPr lang="fr-BE" dirty="0" smtClean="0"/>
              <a:t>dans le registre national, y compris le registre d'attente et les personnes inscrites dans un poste diplomatique</a:t>
            </a:r>
          </a:p>
          <a:p>
            <a:pPr lvl="2"/>
            <a:r>
              <a:rPr lang="fr-BE" dirty="0" smtClean="0"/>
              <a:t>dans le registre BCSS (le registre Bis et le registre rad)</a:t>
            </a:r>
          </a:p>
          <a:p>
            <a:endParaRPr lang="fr-BE" dirty="0"/>
          </a:p>
          <a:p>
            <a:endParaRPr lang="fr-BE" dirty="0" smtClean="0"/>
          </a:p>
        </p:txBody>
      </p:sp>
    </p:spTree>
    <p:extLst>
      <p:ext uri="{BB962C8B-B14F-4D97-AF65-F5344CB8AC3E}">
        <p14:creationId xmlns:p14="http://schemas.microsoft.com/office/powerpoint/2010/main" val="257961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BE" dirty="0" smtClean="0"/>
              <a:t>Données du registre national et du registre BCSS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BE" dirty="0" smtClean="0"/>
              <a:t>Chargement 31/12/2010 : terminé</a:t>
            </a:r>
          </a:p>
          <a:p>
            <a:endParaRPr lang="fr-BE" dirty="0" smtClean="0"/>
          </a:p>
          <a:p>
            <a:r>
              <a:rPr lang="fr-BE" dirty="0" smtClean="0"/>
              <a:t>Chargement 31/12/2011 en cours : phase 1 terminée</a:t>
            </a:r>
          </a:p>
          <a:p>
            <a:endParaRPr lang="fr-BE" dirty="0" smtClean="0"/>
          </a:p>
          <a:p>
            <a:r>
              <a:rPr lang="fr-BE" dirty="0" smtClean="0"/>
              <a:t>Chargement 31/12/2012 : début en mai</a:t>
            </a:r>
          </a:p>
          <a:p>
            <a:endParaRPr lang="fr-BE" dirty="0" smtClean="0"/>
          </a:p>
          <a:p>
            <a:r>
              <a:rPr lang="fr-BE" dirty="0" smtClean="0"/>
              <a:t>Chargement 31/12/2013 : plus tard au cours de cette année</a:t>
            </a:r>
          </a:p>
          <a:p>
            <a:pPr marL="457200" lvl="1" indent="0">
              <a:buNone/>
            </a:pPr>
            <a:endParaRPr lang="fr-BE" dirty="0" smtClean="0"/>
          </a:p>
          <a:p>
            <a:pPr marL="457200" lvl="1" indent="0">
              <a:buNone/>
            </a:pPr>
            <a:r>
              <a:rPr lang="fr-BE" dirty="0" smtClean="0"/>
              <a:t>=&gt; Mouvement de rattrapage : la disponibilité de la source a évolué: de la dernière source disponible vers une source (relativement) vite disponible</a:t>
            </a:r>
            <a:endParaRPr lang="fr-BE" dirty="0"/>
          </a:p>
          <a:p>
            <a:pPr lvl="1"/>
            <a:endParaRPr lang="fr-BE" dirty="0" smtClean="0"/>
          </a:p>
          <a:p>
            <a:r>
              <a:rPr lang="fr-BE" dirty="0"/>
              <a:t>Les données relatives au secteur statistique ne sont pas encore disponibles</a:t>
            </a:r>
          </a:p>
          <a:p>
            <a:endParaRPr lang="fr-BE" dirty="0"/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8007161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II. Applications de base 2010</a:t>
            </a:r>
            <a:endParaRPr lang="fr-B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24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Applications de base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BE" dirty="0" smtClean="0"/>
              <a:t>seront remplacées par les applications web</a:t>
            </a:r>
          </a:p>
          <a:p>
            <a:endParaRPr lang="fr-BE" dirty="0" smtClean="0"/>
          </a:p>
          <a:p>
            <a:r>
              <a:rPr lang="fr-BE" dirty="0" smtClean="0"/>
              <a:t>Depuis 2010: toutes les applications de base ne sont plus mises à la disposition</a:t>
            </a:r>
          </a:p>
          <a:p>
            <a:pPr lvl="1"/>
            <a:endParaRPr lang="fr-BE" dirty="0" smtClean="0"/>
          </a:p>
          <a:p>
            <a:pPr lvl="1"/>
            <a:r>
              <a:rPr lang="fr-BE" dirty="0" smtClean="0"/>
              <a:t>Sélection des applications de base afin de compléter les applications web</a:t>
            </a:r>
          </a:p>
          <a:p>
            <a:pPr lvl="1"/>
            <a:r>
              <a:rPr lang="fr-BE" dirty="0" smtClean="0"/>
              <a:t>Scénario de réduction</a:t>
            </a:r>
          </a:p>
          <a:p>
            <a:pPr marL="457200" lvl="1" indent="0">
              <a:buNone/>
            </a:pPr>
            <a:r>
              <a:rPr lang="fr-BE" dirty="0" smtClean="0"/>
              <a:t>=&gt; Explication par Thomas Ermans</a:t>
            </a:r>
          </a:p>
          <a:p>
            <a:endParaRPr lang="fr-BE" dirty="0" smtClean="0"/>
          </a:p>
          <a:p>
            <a:r>
              <a:rPr lang="fr-BE" dirty="0" smtClean="0"/>
              <a:t>L'actualisation pour les années 2010-2011-2012 sera réalisée cette année</a:t>
            </a:r>
          </a:p>
          <a:p>
            <a:pPr lvl="1"/>
            <a:endParaRPr lang="fr-BE" dirty="0" smtClean="0"/>
          </a:p>
          <a:p>
            <a:pPr lvl="1"/>
            <a:r>
              <a:rPr lang="fr-BE" dirty="0" smtClean="0"/>
              <a:t>Après que le chargement des données du registre national et des registre BCSS est finalisé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4955191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III. Applications web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89208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angepast ontwerp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3256</TotalTime>
  <Words>1536</Words>
  <Application>Microsoft Office PowerPoint</Application>
  <PresentationFormat>On-screen Show (4:3)</PresentationFormat>
  <Paragraphs>343</Paragraphs>
  <Slides>33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35" baseType="lpstr">
      <vt:lpstr>Office Theme</vt:lpstr>
      <vt:lpstr>Aangepast ontwerp</vt:lpstr>
      <vt:lpstr>Datawarehouse marché du travail et protection sociale</vt:lpstr>
      <vt:lpstr>I. Aperçu des fichiers de données disponibles</vt:lpstr>
      <vt:lpstr>Sources : état d’avancement</vt:lpstr>
      <vt:lpstr>Sources : état d’avancement</vt:lpstr>
      <vt:lpstr>Données du registre national et du registre BCSS</vt:lpstr>
      <vt:lpstr>Données du registre national et du registre BCSS</vt:lpstr>
      <vt:lpstr>II. Applications de base 2010</vt:lpstr>
      <vt:lpstr>Applications de base</vt:lpstr>
      <vt:lpstr>III. Applications web</vt:lpstr>
      <vt:lpstr>Adaptations des applications web</vt:lpstr>
      <vt:lpstr>Nouvelles applications web</vt:lpstr>
      <vt:lpstr>IV. PROJET PONS</vt:lpstr>
      <vt:lpstr>PONS</vt:lpstr>
      <vt:lpstr>PONS</vt:lpstr>
      <vt:lpstr>Axe 1 : maintenance et actualisation </vt:lpstr>
      <vt:lpstr>Axe 2 : extension DWH </vt:lpstr>
      <vt:lpstr>Axe 2 : extension DWH</vt:lpstr>
      <vt:lpstr>Axe 3 : approfondissement DWH</vt:lpstr>
      <vt:lpstr>Axe 3 : approfondissement DWH</vt:lpstr>
      <vt:lpstr>IV. DONNEES ORIGINE</vt:lpstr>
      <vt:lpstr>Nouvelles versions des fichiers</vt:lpstr>
      <vt:lpstr>Population</vt:lpstr>
      <vt:lpstr>Degré de couverture des parents</vt:lpstr>
      <vt:lpstr>Degré de couverture des parents</vt:lpstr>
      <vt:lpstr>Degré de couverture des parents</vt:lpstr>
      <vt:lpstr>Disponibilité des données des parents</vt:lpstr>
      <vt:lpstr>Degré de couverture des grands-parents</vt:lpstr>
      <vt:lpstr>Degré de couverture</vt:lpstr>
      <vt:lpstr>Degré de couverture</vt:lpstr>
      <vt:lpstr>Degré de couverture</vt:lpstr>
      <vt:lpstr>Disponibilité des données des grands-parents</vt:lpstr>
      <vt:lpstr>Modifications</vt:lpstr>
      <vt:lpstr>Demande de prolongation</vt:lpstr>
    </vt:vector>
  </TitlesOfParts>
  <Company>KSZ-BCSS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Isabelle Leroy</dc:creator>
  <cp:lastModifiedBy>Chris Brijs</cp:lastModifiedBy>
  <cp:revision>159</cp:revision>
  <cp:lastPrinted>2014-05-05T11:12:34Z</cp:lastPrinted>
  <dcterms:created xsi:type="dcterms:W3CDTF">2012-12-20T14:22:40Z</dcterms:created>
  <dcterms:modified xsi:type="dcterms:W3CDTF">2014-05-06T21:13:33Z</dcterms:modified>
</cp:coreProperties>
</file>