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6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7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9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0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  <p:sldMasterId id="2147483677" r:id="rId3"/>
    <p:sldMasterId id="2147483699" r:id="rId4"/>
    <p:sldMasterId id="2147483706" r:id="rId5"/>
    <p:sldMasterId id="2147483713" r:id="rId6"/>
    <p:sldMasterId id="2147483720" r:id="rId7"/>
    <p:sldMasterId id="2147483727" r:id="rId8"/>
    <p:sldMasterId id="2147483734" r:id="rId9"/>
    <p:sldMasterId id="2147483741" r:id="rId10"/>
    <p:sldMasterId id="2147483748" r:id="rId11"/>
  </p:sldMasterIdLst>
  <p:notesMasterIdLst>
    <p:notesMasterId r:id="rId18"/>
  </p:notesMasterIdLst>
  <p:handoutMasterIdLst>
    <p:handoutMasterId r:id="rId19"/>
  </p:handoutMasterIdLst>
  <p:sldIdLst>
    <p:sldId id="256" r:id="rId12"/>
    <p:sldId id="628" r:id="rId13"/>
    <p:sldId id="639" r:id="rId14"/>
    <p:sldId id="649" r:id="rId15"/>
    <p:sldId id="648" r:id="rId16"/>
    <p:sldId id="634" r:id="rId17"/>
  </p:sldIdLst>
  <p:sldSz cx="9144000" cy="6858000" type="screen4x3"/>
  <p:notesSz cx="6794500" cy="9906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dbac45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82B52"/>
    <a:srgbClr val="1A4A50"/>
    <a:srgbClr val="037A9B"/>
    <a:srgbClr val="005E77"/>
    <a:srgbClr val="E68247"/>
    <a:srgbClr val="06D8F4"/>
    <a:srgbClr val="158CAF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3381" autoAdjust="0"/>
  </p:normalViewPr>
  <p:slideViewPr>
    <p:cSldViewPr>
      <p:cViewPr>
        <p:scale>
          <a:sx n="80" d="100"/>
          <a:sy n="80" d="100"/>
        </p:scale>
        <p:origin x="-852" y="-558"/>
      </p:cViewPr>
      <p:guideLst>
        <p:guide orient="horz" pos="2160"/>
        <p:guide pos="5465"/>
      </p:guideLst>
    </p:cSldViewPr>
  </p:slideViewPr>
  <p:outlineViewPr>
    <p:cViewPr>
      <p:scale>
        <a:sx n="33" d="100"/>
        <a:sy n="33" d="100"/>
      </p:scale>
      <p:origin x="24" y="6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2586" y="2232"/>
      </p:cViewPr>
      <p:guideLst>
        <p:guide orient="horz" pos="311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9" tIns="46000" rIns="91999" bIns="4600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10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9" tIns="46000" rIns="91999" bIns="4600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9" tIns="46000" rIns="91999" bIns="4600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94091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9" tIns="46000" rIns="91999" bIns="4600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E8B131-28CD-47C5-87A5-9D2B5994CAAF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9768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9" tIns="46000" rIns="91999" bIns="4600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9" tIns="46000" rIns="91999" bIns="4600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2950"/>
            <a:ext cx="4949825" cy="37131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05350"/>
            <a:ext cx="54356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9" tIns="46000" rIns="91999" bIns="4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9" tIns="46000" rIns="91999" bIns="4600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091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9" tIns="46000" rIns="91999" bIns="4600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5F53645-3581-4232-850B-0DF9D0402BA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71601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601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601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757AFD2F-287D-4786-9E53-BD297FD6F805}" type="slidenum">
              <a:rPr lang="nl-NL" sz="1200" smtClean="0">
                <a:solidFill>
                  <a:schemeClr val="tx1"/>
                </a:solidFill>
              </a:rPr>
              <a:pPr>
                <a:spcBef>
                  <a:spcPct val="0"/>
                </a:spcBef>
              </a:pPr>
              <a:t>1</a:t>
            </a:fld>
            <a:endParaRPr lang="nl-NL" sz="12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806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80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740B1BF8-9FBF-4332-AA23-DB90B9D7D86B}" type="slidenum">
              <a:rPr lang="nl-NL" sz="1200" smtClean="0">
                <a:solidFill>
                  <a:schemeClr val="tx1"/>
                </a:solidFill>
              </a:rPr>
              <a:pPr>
                <a:spcBef>
                  <a:spcPct val="0"/>
                </a:spcBef>
              </a:pPr>
              <a:t>2</a:t>
            </a:fld>
            <a:endParaRPr lang="nl-NL" sz="12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011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01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FC8D304E-9811-4326-99BB-34518A36EE5D}" type="slidenum">
              <a:rPr lang="nl-NL" sz="1200" smtClean="0">
                <a:solidFill>
                  <a:schemeClr val="tx1"/>
                </a:solidFill>
              </a:rPr>
              <a:pPr>
                <a:spcBef>
                  <a:spcPct val="0"/>
                </a:spcBef>
              </a:pPr>
              <a:t>3</a:t>
            </a:fld>
            <a:endParaRPr lang="nl-NL" sz="12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20C88481-DBE3-4B0C-8F28-38799C43AECA}" type="slidenum">
              <a:rPr lang="nl-NL" sz="1200" smtClean="0">
                <a:solidFill>
                  <a:schemeClr val="tx1"/>
                </a:solidFill>
              </a:rPr>
              <a:pPr>
                <a:spcBef>
                  <a:spcPct val="0"/>
                </a:spcBef>
              </a:pPr>
              <a:t>4</a:t>
            </a:fld>
            <a:endParaRPr lang="nl-NL" sz="12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42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EF2319F1-EC5A-4D63-B7EE-C4F1402606B1}" type="slidenum">
              <a:rPr lang="nl-NL" sz="1200" smtClean="0">
                <a:solidFill>
                  <a:schemeClr val="tx1"/>
                </a:solidFill>
              </a:rPr>
              <a:pPr>
                <a:spcBef>
                  <a:spcPct val="0"/>
                </a:spcBef>
              </a:pPr>
              <a:t>5</a:t>
            </a:fld>
            <a:endParaRPr lang="nl-NL" sz="12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625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62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400">
                <a:solidFill>
                  <a:schemeClr val="bg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A0146D-3B05-4165-9B3D-21B4E58DBF0C}" type="slidenum">
              <a:rPr lang="nl-NL" sz="1200" smtClean="0">
                <a:solidFill>
                  <a:schemeClr val="tx1"/>
                </a:solidFill>
              </a:rPr>
              <a:pPr>
                <a:spcBef>
                  <a:spcPct val="0"/>
                </a:spcBef>
              </a:pPr>
              <a:t>6</a:t>
            </a:fld>
            <a:endParaRPr lang="nl-NL" sz="12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836613"/>
            <a:ext cx="9177338" cy="6021387"/>
          </a:xfrm>
          <a:prstGeom prst="rect">
            <a:avLst/>
          </a:prstGeom>
          <a:gradFill rotWithShape="1">
            <a:gsLst>
              <a:gs pos="0">
                <a:srgbClr val="158CAF"/>
              </a:gs>
              <a:gs pos="100000">
                <a:srgbClr val="158CA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endParaRPr lang="nl-BE" sz="1800">
              <a:solidFill>
                <a:schemeClr val="tx1"/>
              </a:solidFill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9144000" cy="841375"/>
          </a:xfrm>
          <a:prstGeom prst="rect">
            <a:avLst/>
          </a:prstGeom>
          <a:solidFill>
            <a:schemeClr val="bg1"/>
          </a:solidFill>
          <a:ln w="0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nl-BE">
              <a:solidFill>
                <a:srgbClr val="000E21"/>
              </a:solidFill>
            </a:endParaRPr>
          </a:p>
        </p:txBody>
      </p:sp>
      <p:pic>
        <p:nvPicPr>
          <p:cNvPr id="5" name="Picture 11" descr="SEDES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63" y="114300"/>
            <a:ext cx="3635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0" y="539750"/>
            <a:ext cx="9177338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nl-BE" sz="1800">
              <a:solidFill>
                <a:schemeClr val="tx1"/>
              </a:solidFill>
            </a:endParaRPr>
          </a:p>
        </p:txBody>
      </p:sp>
      <p:pic>
        <p:nvPicPr>
          <p:cNvPr id="7" name="Picture 9" descr="KULLOGO_RGB 1CM_PS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24796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Afbeelding 10" descr="HR_CORPORATE-versie3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160588"/>
            <a:ext cx="1597025" cy="341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" descr="C:\Users\n07013\AppData\Local\Microsoft\Windows\Temporary Internet Files\Content.Outlook\7RWHEQ9X\Werk_socialeEcon_3deG.jp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20638"/>
            <a:ext cx="2454275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0" y="2159000"/>
            <a:ext cx="5399088" cy="3240000"/>
          </a:xfrm>
        </p:spPr>
        <p:txBody>
          <a:bodyPr anchor="t"/>
          <a:lstStyle>
            <a:lvl1pPr>
              <a:defRPr sz="4000" baseline="0"/>
            </a:lvl1pPr>
          </a:lstStyle>
          <a:p>
            <a:r>
              <a:rPr lang="fr-FR" dirty="0" smtClean="0"/>
              <a:t>Cliquez pour modifier le style du titre</a:t>
            </a:r>
            <a:endParaRPr lang="nl-NL" dirty="0"/>
          </a:p>
        </p:txBody>
      </p:sp>
      <p:sp>
        <p:nvSpPr>
          <p:cNvPr id="10" name="Rectangle 20"/>
          <p:cNvSpPr>
            <a:spLocks noGrp="1" noChangeArrowheads="1"/>
          </p:cNvSpPr>
          <p:nvPr>
            <p:ph type="dt" sz="quarter" idx="10"/>
          </p:nvPr>
        </p:nvSpPr>
        <p:spPr>
          <a:xfrm>
            <a:off x="3238500" y="6372225"/>
            <a:ext cx="1260475" cy="360363"/>
          </a:xfrm>
        </p:spPr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559675" y="6372225"/>
            <a:ext cx="1081088" cy="360363"/>
          </a:xfrm>
        </p:spPr>
        <p:txBody>
          <a:bodyPr/>
          <a:lstStyle>
            <a:lvl1pPr algn="r">
              <a:spcBef>
                <a:spcPct val="0"/>
              </a:spcBef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7D48211-E70C-48C2-9481-7553EED0610E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12" name="Tijdelijke aanduiding voor voettekst 3"/>
          <p:cNvSpPr>
            <a:spLocks noGrp="1"/>
          </p:cNvSpPr>
          <p:nvPr>
            <p:ph type="ftr" sz="quarter" idx="12"/>
          </p:nvPr>
        </p:nvSpPr>
        <p:spPr>
          <a:xfrm>
            <a:off x="4679950" y="6372225"/>
            <a:ext cx="2771775" cy="360363"/>
          </a:xfrm>
        </p:spPr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5313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19138" y="6372225"/>
            <a:ext cx="1800225" cy="3603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79725" y="6372225"/>
            <a:ext cx="3600450" cy="3603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40538" y="6372225"/>
            <a:ext cx="1800225" cy="3603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4480C-11D6-4411-937A-A518D1F4EA33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35424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C9CBC-2CA5-4299-BD21-FAB62DC7792C}" type="slidenum">
              <a:rPr lang="nl-BE"/>
              <a:pPr>
                <a:defRPr/>
              </a:pPr>
              <a:t>‹#›</a:t>
            </a:fld>
            <a:endParaRPr lang="nl-B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5987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362075"/>
          </a:xfrm>
        </p:spPr>
        <p:txBody>
          <a:bodyPr anchor="t">
            <a:noAutofit/>
          </a:bodyPr>
          <a:lstStyle>
            <a:lvl1pPr algn="l">
              <a:defRPr sz="3600" b="1" cap="all" baseline="0">
                <a:solidFill>
                  <a:srgbClr val="182B52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>
            <a:noAutofit/>
          </a:bodyPr>
          <a:lstStyle>
            <a:lvl1pPr marL="0" indent="0">
              <a:buNone/>
              <a:defRPr sz="2000">
                <a:solidFill>
                  <a:srgbClr val="182B5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23E81-32BC-461C-8D20-CB6F5126133C}" type="slidenum">
              <a:rPr lang="nl-BE"/>
              <a:pPr>
                <a:defRPr/>
              </a:pPr>
              <a:t>‹#›</a:t>
            </a:fld>
            <a:endParaRPr lang="nl-B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2470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20000" y="1600200"/>
            <a:ext cx="37800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860000" y="1600200"/>
            <a:ext cx="37800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6C703-5637-4366-94FC-6801FFFD5378}" type="slidenum">
              <a:rPr lang="nl-BE"/>
              <a:pPr>
                <a:defRPr/>
              </a:pPr>
              <a:t>‹#›</a:t>
            </a:fld>
            <a:endParaRPr lang="nl-B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0270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562" cy="639762"/>
          </a:xfrm>
        </p:spPr>
        <p:txBody>
          <a:bodyPr anchor="ctr">
            <a:normAutofit/>
          </a:bodyPr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74875"/>
            <a:ext cx="3780000" cy="396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86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860000" y="2174875"/>
            <a:ext cx="3780000" cy="3960000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0304B-F781-405B-A8A7-1A1C5ED08E99}" type="slidenum">
              <a:rPr lang="nl-BE"/>
              <a:pPr>
                <a:defRPr/>
              </a:pPr>
              <a:t>‹#›</a:t>
            </a:fld>
            <a:endParaRPr lang="nl-BE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3317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3D452-A48A-4443-9F42-79EA6E7C7BBB}" type="slidenum">
              <a:rPr lang="nl-BE"/>
              <a:pPr>
                <a:defRPr/>
              </a:pPr>
              <a:t>‹#›</a:t>
            </a:fld>
            <a:endParaRPr lang="nl-B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004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182B52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1071545"/>
            <a:ext cx="5486400" cy="3656029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rgbClr val="182B5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dirty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rgbClr val="182B5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720725" y="6372225"/>
            <a:ext cx="1798638" cy="360363"/>
          </a:xfrm>
        </p:spPr>
        <p:txBody>
          <a:bodyPr/>
          <a:lstStyle>
            <a:lvl1pPr>
              <a:defRPr dirty="0">
                <a:solidFill>
                  <a:srgbClr val="182B52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1F553-7AE7-43B6-AB56-6F946306EF6E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6964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C8A3E-B156-4751-9BA3-664DE1850EAE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62849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440000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D6674-8356-4311-BC2C-D11E2CF0BB23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9249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19138" y="1258888"/>
            <a:ext cx="3881437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52975" y="1258888"/>
            <a:ext cx="3883025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2F01E-68A1-4CF2-8449-ABDD1910D8EB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36410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82B52"/>
                </a:solidFill>
              </a:defRPr>
            </a:lvl1pPr>
            <a:lvl2pPr>
              <a:defRPr>
                <a:solidFill>
                  <a:srgbClr val="182B52"/>
                </a:solidFill>
              </a:defRPr>
            </a:lvl2pPr>
            <a:lvl3pPr>
              <a:defRPr>
                <a:solidFill>
                  <a:srgbClr val="182B52"/>
                </a:solidFill>
              </a:defRPr>
            </a:lvl3pPr>
            <a:lvl4pPr>
              <a:defRPr>
                <a:solidFill>
                  <a:srgbClr val="182B52"/>
                </a:solidFill>
              </a:defRPr>
            </a:lvl4pPr>
            <a:lvl5pPr>
              <a:defRPr>
                <a:solidFill>
                  <a:srgbClr val="182B52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58237-0CE1-4516-B172-D6781EABD55B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677074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60000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A1D24-512C-41B0-BE7B-B24833C7898C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451608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496AF-DC7D-42F7-A79B-0FF5722360CC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93194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1071545"/>
            <a:ext cx="5486400" cy="3656029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dirty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0B7F1-105F-4D92-B4DC-E3F28557EDD3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905052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DA4D3-30C9-4D3C-A0B9-3F8DA4658D94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7957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440000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FE5DD-BBC9-4CB3-9F9D-38BD7BEA8FA2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6915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19138" y="1258888"/>
            <a:ext cx="3881437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52975" y="1258888"/>
            <a:ext cx="3883025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F3209-869E-4644-8F20-31B557B3C6B1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34162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60000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F1F36-2CBC-4DDA-9545-EE740DCA272C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651973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9446F-E67E-4014-B3A0-B3F114EF96C5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019460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1071545"/>
            <a:ext cx="5486400" cy="3656029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dirty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5D22E-83A5-41FD-95C2-885278B403D5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664928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292A1-BEFF-4C28-8E46-E0C0F489ECD9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2647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440000"/>
          </a:xfrm>
        </p:spPr>
        <p:txBody>
          <a:bodyPr anchor="t"/>
          <a:lstStyle>
            <a:lvl1pPr algn="l">
              <a:defRPr sz="3600" b="1" cap="all">
                <a:solidFill>
                  <a:srgbClr val="182B52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182B52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8B2E0-139E-43BC-B135-43D34A0C6583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28145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440000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FB788-6A0F-43AB-8C43-3E306E9B38F7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298436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19138" y="1258888"/>
            <a:ext cx="3881437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52975" y="1258888"/>
            <a:ext cx="3883025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CA783-6BC0-450B-9B28-E86A0891CFD6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2040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60000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3FAD2-2B06-4071-AD76-6BDECE1D45A6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29912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34188-C752-47FF-B9E3-CD1FA9BC2BF6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446818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1071545"/>
            <a:ext cx="5486400" cy="3656029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dirty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1F5E0-45F4-43CF-992F-9CFF067EEAA0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762795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10943-BC7A-4662-B04B-A728F749EB39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714559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440000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B936C-B435-4B0D-8FCB-29DC3455D847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62316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19138" y="1258888"/>
            <a:ext cx="3881437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52975" y="1258888"/>
            <a:ext cx="3883025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F175D-4B34-40CD-AFCF-460930035D9A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06543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60000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28BFD-242E-41EE-A6C0-E1E63FEBE4E9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44216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AF471-99E4-476F-97A9-6A10C6B446D8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75316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19139" y="1258888"/>
            <a:ext cx="3852862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86314" y="1285860"/>
            <a:ext cx="3852000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B633D-57D2-4589-8051-F465361E1DBA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031422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1071545"/>
            <a:ext cx="5486400" cy="3656029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dirty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9AFFF-3EE8-421A-B594-55DD250BA8E2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786035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B29C2-854D-41D2-9931-35A4A30C0B3A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141711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440000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2F6D8-6502-45D1-9A3C-3789A38538B0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72834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19138" y="1258888"/>
            <a:ext cx="3881437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52975" y="1258888"/>
            <a:ext cx="3883025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7C823-4DAE-4F91-ABE0-C3493DAC38F5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901205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60000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9736A-FD47-401A-85D9-D3822993315D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533317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64E36-994D-4DA9-9D2A-BDE1FAE77186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87802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1071545"/>
            <a:ext cx="5486400" cy="3656029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dirty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28DF6-79C2-4B76-B5D0-BCC5C45AE10E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199797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6ADFA-CEAA-460C-BF73-5E4F240F7F3F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0402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440000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304AD-B0AC-4499-8D26-EFB70073574D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735807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19138" y="1258888"/>
            <a:ext cx="3881437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52975" y="1258888"/>
            <a:ext cx="3883025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2FAA9-2A4F-4280-AF96-F4BA23EFF358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7029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60000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306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D70ED-4DB2-4F5D-8070-07F3108899A4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78302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60000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0D863-1005-499C-9D32-2EBE66FE55CB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434644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85C74-EA89-4A1C-822F-D14C5688BFB9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419029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1071545"/>
            <a:ext cx="5486400" cy="3656029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dirty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E2F7A-BB78-4F48-A7E0-2E36E3EAE354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458798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2230A-AD56-47DD-B3A8-027FBCF4F5AD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140624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440000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7ABE8-1A7F-4C46-9D66-BB7667C11EDE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740751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19138" y="1258888"/>
            <a:ext cx="3881437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52975" y="1258888"/>
            <a:ext cx="3883025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35EE2-E662-442F-B0E7-AE0FF7E7256C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183679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60000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54DFE-A76E-457C-B3C3-3AA0B8C7846F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649446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8F1DF-E0D7-4E0D-BDFC-2C1DB3924CBA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159537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1071545"/>
            <a:ext cx="5486400" cy="3656029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dirty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09490-7EAF-4E18-8E41-551C78630FEA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148351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BF59F-33A2-467B-93F0-583987A71155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30518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0E932-3A67-4BCA-842F-DBD5102A890C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9281933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440000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422A5-789F-4203-B4FE-CA91968A777A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288999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19138" y="1258888"/>
            <a:ext cx="3881437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52975" y="1258888"/>
            <a:ext cx="3883025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C492C-20C5-40D1-8C37-5154FFCEBD98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925594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60000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DB522-E96C-442B-9CD5-4943640AD8DF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301688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07DB7-D740-44F3-9F0D-4F66598D8155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11137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1071545"/>
            <a:ext cx="5486400" cy="3656029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dirty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554ED-033B-4981-962B-B60EA278FF8B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649793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1D93C-E675-4271-B016-D8AC4EA5479A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104983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440000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D87B5-B8C2-4E53-AF4A-6F6237222B85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921320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19138" y="1258888"/>
            <a:ext cx="3881437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52975" y="1258888"/>
            <a:ext cx="3883025" cy="46783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8DE04-8720-4FB0-BCBE-28A98C683F6B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89301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60000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nl-B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7E088-F622-41FF-8A79-51F40983CDEB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9849723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0"/>
            <a:ext cx="792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C69AE-D6AD-4ADD-AEE7-F87D5B2489E8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9888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182B52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1071545"/>
            <a:ext cx="5486400" cy="3656029"/>
          </a:xfrm>
        </p:spPr>
        <p:txBody>
          <a:bodyPr/>
          <a:lstStyle>
            <a:lvl1pPr marL="0" indent="0">
              <a:buNone/>
              <a:defRPr sz="3200">
                <a:solidFill>
                  <a:srgbClr val="182B5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rgbClr val="182B5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D78992-B844-4C5A-8924-D1993A307AF8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211420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1071545"/>
            <a:ext cx="5486400" cy="3656029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dirty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425E5-B7C5-4968-BD7C-B542CF2E5079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20414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089" y="476250"/>
            <a:ext cx="7069015" cy="6492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03484" y="1844676"/>
            <a:ext cx="3635620" cy="45370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79782" y="1844676"/>
            <a:ext cx="3637085" cy="453707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>
          <a:xfrm>
            <a:off x="1476375" y="65246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-684213" y="6524625"/>
            <a:ext cx="2133601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0F13E-6555-4420-9C52-3AB3EA1E51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850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088" y="274638"/>
            <a:ext cx="6923087" cy="561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50825" y="1341438"/>
            <a:ext cx="8497888" cy="46085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C0440-D13F-421B-B76B-E05B6DEFAE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52297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61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9" Type="http://schemas.openxmlformats.org/officeDocument/2006/relationships/image" Target="../media/image2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67.xml"/><Relationship Id="rId7" Type="http://schemas.openxmlformats.org/officeDocument/2006/relationships/theme" Target="../theme/theme11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13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19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25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31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37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9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43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9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49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9" Type="http://schemas.openxmlformats.org/officeDocument/2006/relationships/image" Target="../media/image2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55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PP_CORP_BACKG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4" descr="KULLOGO_RGB 1CM_PSD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0"/>
            <a:ext cx="3619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dirty="0">
                <a:solidFill>
                  <a:srgbClr val="182B52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372225"/>
            <a:ext cx="36004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dirty="0">
                <a:solidFill>
                  <a:srgbClr val="182B52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05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>
                <a:solidFill>
                  <a:srgbClr val="182B52"/>
                </a:solidFill>
              </a:defRPr>
            </a:lvl1pPr>
          </a:lstStyle>
          <a:p>
            <a:pPr>
              <a:defRPr/>
            </a:pPr>
            <a:fld id="{D1EE343D-0E00-49D2-90C9-EC0047FF94F5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1031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439863"/>
            <a:ext cx="792003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103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0"/>
            <a:ext cx="79200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758" r:id="rId2"/>
    <p:sldLayoutId id="2147483757" r:id="rId3"/>
    <p:sldLayoutId id="2147483756" r:id="rId4"/>
    <p:sldLayoutId id="2147483755" r:id="rId5"/>
    <p:sldLayoutId id="2147483754" r:id="rId6"/>
    <p:sldLayoutId id="2147483753" r:id="rId7"/>
    <p:sldLayoutId id="2147483820" r:id="rId8"/>
    <p:sldLayoutId id="2147483821" r:id="rId9"/>
    <p:sldLayoutId id="2147483818" r:id="rId10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182B5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182B52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rgbClr val="182B52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Afbeelding 8" descr="PP_CORP_BACKGR_3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Picture 14" descr="KULLOGO_RGB 1CM_PS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0"/>
            <a:ext cx="3619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372225"/>
            <a:ext cx="36004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05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A191591-5321-46BA-889A-04EBB68A6324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68615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439863"/>
            <a:ext cx="792003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68616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0"/>
            <a:ext cx="79200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0" r:id="rId2"/>
    <p:sldLayoutId id="2147483809" r:id="rId3"/>
    <p:sldLayoutId id="2147483808" r:id="rId4"/>
    <p:sldLayoutId id="2147483807" r:id="rId5"/>
    <p:sldLayoutId id="2147483806" r:id="rId6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Afbeelding 8" descr="PP_CORP_BACKGR_3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9" name="Picture 14" descr="KULLOGO_RGB 1CM_PS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0"/>
            <a:ext cx="3619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372225"/>
            <a:ext cx="36004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05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B4C9079-40DE-435E-AA56-6DAEBF396C9F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75783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439863"/>
            <a:ext cx="792003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75784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0"/>
            <a:ext cx="79200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6" r:id="rId2"/>
    <p:sldLayoutId id="2147483815" r:id="rId3"/>
    <p:sldLayoutId id="2147483814" r:id="rId4"/>
    <p:sldLayoutId id="2147483813" r:id="rId5"/>
    <p:sldLayoutId id="2147483812" r:id="rId6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Afbeelding 6" descr="PP_CORP_BACKGR_2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720725" y="0"/>
            <a:ext cx="792003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  <a:endParaRPr lang="nl-BE" smtClean="0"/>
          </a:p>
        </p:txBody>
      </p:sp>
      <p:sp>
        <p:nvSpPr>
          <p:cNvPr id="11268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720725" y="1260475"/>
            <a:ext cx="7920038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smtClean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879725" y="6372225"/>
            <a:ext cx="3600450" cy="36036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spcBef>
                <a:spcPct val="20000"/>
              </a:spcBef>
              <a:defRPr sz="1200" dirty="0">
                <a:solidFill>
                  <a:srgbClr val="182B52"/>
                </a:solidFill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0538" y="6372225"/>
            <a:ext cx="1800225" cy="36036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spcBef>
                <a:spcPct val="20000"/>
              </a:spcBef>
              <a:defRPr sz="1200" smtClean="0">
                <a:solidFill>
                  <a:srgbClr val="182B52"/>
                </a:solidFill>
              </a:defRPr>
            </a:lvl1pPr>
          </a:lstStyle>
          <a:p>
            <a:pPr>
              <a:defRPr/>
            </a:pPr>
            <a:fld id="{A1A26308-6DAC-4BE5-B181-990143CD0C66}" type="slidenum">
              <a:rPr lang="nl-BE"/>
              <a:pPr>
                <a:defRPr/>
              </a:pPr>
              <a:t>‹#›</a:t>
            </a:fld>
            <a:endParaRPr lang="nl-BE"/>
          </a:p>
        </p:txBody>
      </p:sp>
      <p:pic>
        <p:nvPicPr>
          <p:cNvPr id="11271" name="Picture 14" descr="KULLOGO_RGB 1CM_PS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0"/>
            <a:ext cx="3619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dirty="0">
                <a:solidFill>
                  <a:srgbClr val="182B52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2" r:id="rId2"/>
    <p:sldLayoutId id="2147483761" r:id="rId3"/>
    <p:sldLayoutId id="2147483760" r:id="rId4"/>
    <p:sldLayoutId id="2147483759" r:id="rId5"/>
    <p:sldLayoutId id="2147483822" r:id="rId6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182B52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82B52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182B52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182B52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182B52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Afbeelding 8" descr="PP_CORP_BACKGR_3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14" descr="KULLOGO_RGB 1CM_PS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0"/>
            <a:ext cx="3619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372225"/>
            <a:ext cx="36004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05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F377925-BD83-4729-ABCD-A58CBD68BBC0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18439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439863"/>
            <a:ext cx="792003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1844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0"/>
            <a:ext cx="79200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68" r:id="rId2"/>
    <p:sldLayoutId id="2147483767" r:id="rId3"/>
    <p:sldLayoutId id="2147483766" r:id="rId4"/>
    <p:sldLayoutId id="2147483765" r:id="rId5"/>
    <p:sldLayoutId id="2147483764" r:id="rId6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Afbeelding 8" descr="PP_CORP_BACKGR_3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14" descr="KULLOGO_RGB 1CM_PS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0"/>
            <a:ext cx="3619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372225"/>
            <a:ext cx="36004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05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270A58A-E39C-4572-BF00-55F9E22601A4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25607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439863"/>
            <a:ext cx="792003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25608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0"/>
            <a:ext cx="79200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4" r:id="rId2"/>
    <p:sldLayoutId id="2147483773" r:id="rId3"/>
    <p:sldLayoutId id="2147483772" r:id="rId4"/>
    <p:sldLayoutId id="2147483771" r:id="rId5"/>
    <p:sldLayoutId id="2147483770" r:id="rId6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Afbeelding 8" descr="PP_CORP_BACKGR_3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14" descr="KULLOGO_RGB 1CM_PS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0"/>
            <a:ext cx="3619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372225"/>
            <a:ext cx="36004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05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67B39FC-55CE-4087-8B4A-9BC3A3CC6390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32775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439863"/>
            <a:ext cx="792003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32776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0"/>
            <a:ext cx="79200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0" r:id="rId2"/>
    <p:sldLayoutId id="2147483779" r:id="rId3"/>
    <p:sldLayoutId id="2147483778" r:id="rId4"/>
    <p:sldLayoutId id="2147483777" r:id="rId5"/>
    <p:sldLayoutId id="2147483776" r:id="rId6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Afbeelding 8" descr="PP_CORP_BACKGR_3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14" descr="KULLOGO_RGB 1CM_PS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0"/>
            <a:ext cx="3619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372225"/>
            <a:ext cx="36004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05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D6DA000-9537-4539-A42E-2A75BED845D9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39943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439863"/>
            <a:ext cx="792003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39944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0"/>
            <a:ext cx="79200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6" r:id="rId2"/>
    <p:sldLayoutId id="2147483785" r:id="rId3"/>
    <p:sldLayoutId id="2147483784" r:id="rId4"/>
    <p:sldLayoutId id="2147483783" r:id="rId5"/>
    <p:sldLayoutId id="2147483782" r:id="rId6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Afbeelding 8" descr="PP_CORP_BACKGR_3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14" descr="KULLOGO_RGB 1CM_PS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0"/>
            <a:ext cx="3619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372225"/>
            <a:ext cx="36004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05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E46833D-5D4C-44F9-9FF8-890DC6A72719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47111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439863"/>
            <a:ext cx="792003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4711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0"/>
            <a:ext cx="79200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2" r:id="rId2"/>
    <p:sldLayoutId id="2147483791" r:id="rId3"/>
    <p:sldLayoutId id="2147483790" r:id="rId4"/>
    <p:sldLayoutId id="2147483789" r:id="rId5"/>
    <p:sldLayoutId id="2147483788" r:id="rId6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Afbeelding 8" descr="PP_CORP_BACKGR_3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14" descr="KULLOGO_RGB 1CM_PS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0"/>
            <a:ext cx="3619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372225"/>
            <a:ext cx="36004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05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60AD18A-A5A1-442D-8B42-68787018D052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54279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439863"/>
            <a:ext cx="792003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5428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0"/>
            <a:ext cx="79200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798" r:id="rId2"/>
    <p:sldLayoutId id="2147483797" r:id="rId3"/>
    <p:sldLayoutId id="2147483796" r:id="rId4"/>
    <p:sldLayoutId id="2147483795" r:id="rId5"/>
    <p:sldLayoutId id="2147483794" r:id="rId6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Afbeelding 8" descr="PP_CORP_BACKGR_3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Picture 14" descr="KULLOGO_RGB 1CM_PS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0"/>
            <a:ext cx="3619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372225"/>
            <a:ext cx="36004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05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E57D4FC-5347-4697-8777-54969537046E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61447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439863"/>
            <a:ext cx="792003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61448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0"/>
            <a:ext cx="79200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4" r:id="rId2"/>
    <p:sldLayoutId id="2147483803" r:id="rId3"/>
    <p:sldLayoutId id="2147483802" r:id="rId4"/>
    <p:sldLayoutId id="2147483801" r:id="rId5"/>
    <p:sldLayoutId id="2147483800" r:id="rId6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2268538" y="2159000"/>
            <a:ext cx="6767512" cy="1990725"/>
          </a:xfrm>
        </p:spPr>
        <p:txBody>
          <a:bodyPr/>
          <a:lstStyle/>
          <a:p>
            <a:r>
              <a:rPr lang="nl-BE" sz="3600" i="1" smtClean="0">
                <a:ea typeface="Verdana" pitchFamily="34" charset="0"/>
                <a:cs typeface="Times New Roman" pitchFamily="18" charset="0"/>
              </a:rPr>
              <a:t>Présentation des données d’origine dans le DWH MT&amp;PS</a:t>
            </a:r>
            <a:r>
              <a:rPr lang="nl-BE" sz="3600" smtClean="0">
                <a:latin typeface="Garamond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nl-BE" sz="3600" smtClean="0">
                <a:latin typeface="Garamond" pitchFamily="18" charset="0"/>
                <a:ea typeface="Verdana" pitchFamily="34" charset="0"/>
                <a:cs typeface="Times New Roman" pitchFamily="18" charset="0"/>
              </a:rPr>
            </a:br>
            <a:r>
              <a:rPr lang="nl-BE" sz="3600" smtClean="0">
                <a:ea typeface="Verdana" pitchFamily="34" charset="0"/>
                <a:cs typeface="Times New Roman" pitchFamily="18" charset="0"/>
              </a:rPr>
              <a:t>	</a:t>
            </a:r>
            <a:br>
              <a:rPr lang="nl-BE" sz="3600" smtClean="0">
                <a:ea typeface="Verdana" pitchFamily="34" charset="0"/>
                <a:cs typeface="Times New Roman" pitchFamily="18" charset="0"/>
              </a:rPr>
            </a:br>
            <a:r>
              <a:rPr lang="nl-BE" sz="3600" smtClean="0">
                <a:ea typeface="Verdana" pitchFamily="34" charset="0"/>
                <a:cs typeface="Times New Roman" pitchFamily="18" charset="0"/>
              </a:rPr>
              <a:t/>
            </a:r>
            <a:br>
              <a:rPr lang="nl-BE" sz="3600" smtClean="0">
                <a:ea typeface="Verdana" pitchFamily="34" charset="0"/>
                <a:cs typeface="Times New Roman" pitchFamily="18" charset="0"/>
              </a:rPr>
            </a:br>
            <a:r>
              <a:rPr lang="nl-BE" sz="3600" smtClean="0">
                <a:ea typeface="Verdana" pitchFamily="34" charset="0"/>
                <a:cs typeface="Times New Roman" pitchFamily="18" charset="0"/>
              </a:rPr>
              <a:t/>
            </a:r>
            <a:br>
              <a:rPr lang="nl-BE" sz="3600" smtClean="0">
                <a:ea typeface="Verdana" pitchFamily="34" charset="0"/>
                <a:cs typeface="Times New Roman" pitchFamily="18" charset="0"/>
              </a:rPr>
            </a:br>
            <a:r>
              <a:rPr lang="nl-BE" sz="2800" smtClean="0">
                <a:ea typeface="Verdana" pitchFamily="34" charset="0"/>
                <a:cs typeface="Times New Roman" pitchFamily="18" charset="0"/>
              </a:rPr>
              <a:t/>
            </a:r>
            <a:br>
              <a:rPr lang="nl-BE" sz="2800" smtClean="0">
                <a:ea typeface="Verdana" pitchFamily="34" charset="0"/>
                <a:cs typeface="Times New Roman" pitchFamily="18" charset="0"/>
              </a:rPr>
            </a:br>
            <a:endParaRPr lang="nl-BE" sz="3200" smtClean="0"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95513" y="4365625"/>
            <a:ext cx="5113337" cy="1587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nl-BE" sz="1800" dirty="0">
                <a:latin typeface="+mj-lt"/>
              </a:rPr>
              <a:t>Stijn Braes</a:t>
            </a:r>
            <a:br>
              <a:rPr lang="nl-BE" sz="1800" dirty="0">
                <a:latin typeface="+mj-lt"/>
              </a:rPr>
            </a:br>
            <a:r>
              <a:rPr lang="nl-BE" sz="1800" dirty="0">
                <a:latin typeface="+mj-lt"/>
              </a:rPr>
              <a:t>Steunpunt </a:t>
            </a:r>
            <a:r>
              <a:rPr lang="nl-BE" sz="1800" dirty="0">
                <a:latin typeface="+mj-lt"/>
              </a:rPr>
              <a:t>Werk en Sociale </a:t>
            </a:r>
            <a:r>
              <a:rPr lang="nl-BE" sz="1800" dirty="0">
                <a:latin typeface="+mj-lt"/>
              </a:rPr>
              <a:t>Economie</a:t>
            </a:r>
          </a:p>
          <a:p>
            <a:pPr>
              <a:spcBef>
                <a:spcPct val="20000"/>
              </a:spcBef>
              <a:defRPr/>
            </a:pPr>
            <a:endParaRPr lang="nl-BE" sz="1800" dirty="0"/>
          </a:p>
          <a:p>
            <a:pPr>
              <a:spcBef>
                <a:spcPct val="20000"/>
              </a:spcBef>
              <a:defRPr/>
            </a:pPr>
            <a:r>
              <a:rPr lang="nl-BE" sz="1800" dirty="0">
                <a:latin typeface="+mj-lt"/>
              </a:rPr>
              <a:t>Groupe </a:t>
            </a:r>
            <a:r>
              <a:rPr lang="nl-BE" sz="1800" dirty="0" err="1">
                <a:latin typeface="+mj-lt"/>
              </a:rPr>
              <a:t>d’utilisateurs</a:t>
            </a:r>
            <a:r>
              <a:rPr lang="nl-BE" sz="1800" dirty="0">
                <a:latin typeface="+mj-lt"/>
              </a:rPr>
              <a:t> DWH MT&amp;PS</a:t>
            </a:r>
            <a:br>
              <a:rPr lang="nl-BE" sz="1800" dirty="0">
                <a:latin typeface="+mj-lt"/>
              </a:rPr>
            </a:br>
            <a:r>
              <a:rPr lang="nl-BE" sz="1800" dirty="0">
                <a:latin typeface="+mj-lt"/>
              </a:rPr>
              <a:t>26/09/2012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Données d’origine dans le DWH</a:t>
            </a:r>
            <a:endParaRPr 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19138" y="1439863"/>
            <a:ext cx="8174037" cy="5013325"/>
          </a:xfrm>
        </p:spPr>
        <p:txBody>
          <a:bodyPr/>
          <a:lstStyle/>
          <a:p>
            <a:pPr marL="400050"/>
            <a:r>
              <a:rPr lang="fr-FR" smtClean="0"/>
              <a:t>Les données d’origine relatives à la population au 31 décembre 2008 ont été enregistrées dans le DWH, ainsi que l’historique de l’état civil</a:t>
            </a:r>
          </a:p>
          <a:p>
            <a:pPr marL="400050"/>
            <a:endParaRPr lang="fr-FR" smtClean="0"/>
          </a:p>
          <a:p>
            <a:pPr marL="400050"/>
            <a:r>
              <a:rPr lang="fr-FR" smtClean="0"/>
              <a:t>Les données seront mises à jour au 31 décembre des années suivantes jusqu’en 2013</a:t>
            </a:r>
          </a:p>
          <a:p>
            <a:pPr marL="400050"/>
            <a:endParaRPr lang="fr-FR" smtClean="0"/>
          </a:p>
          <a:p>
            <a:pPr marL="400050"/>
            <a:r>
              <a:rPr lang="fr-FR" smtClean="0"/>
              <a:t>Les données proviennent du Registre national</a:t>
            </a:r>
          </a:p>
          <a:p>
            <a:pPr marL="400050">
              <a:buFontTx/>
              <a:buNone/>
            </a:pPr>
            <a:r>
              <a:rPr lang="nl-BE" smtClean="0"/>
              <a:t/>
            </a:r>
            <a:br>
              <a:rPr lang="nl-BE" smtClean="0"/>
            </a:br>
            <a:r>
              <a:rPr lang="nl-BE" smtClean="0"/>
              <a:t/>
            </a:r>
            <a:br>
              <a:rPr lang="nl-BE" smtClean="0"/>
            </a:br>
            <a:r>
              <a:rPr lang="nl-BE" smtClean="0"/>
              <a:t/>
            </a:r>
            <a:br>
              <a:rPr lang="nl-BE" smtClean="0"/>
            </a:br>
            <a:endParaRPr lang="nl-BE" smtClean="0"/>
          </a:p>
        </p:txBody>
      </p:sp>
      <p:sp>
        <p:nvSpPr>
          <p:cNvPr id="87043" name="Rectangle 2"/>
          <p:cNvSpPr>
            <a:spLocks noChangeArrowheads="1"/>
          </p:cNvSpPr>
          <p:nvPr/>
        </p:nvSpPr>
        <p:spPr bwMode="auto">
          <a:xfrm>
            <a:off x="1476375" y="3357563"/>
            <a:ext cx="57594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ct val="2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Données de base relatives à l’origine </a:t>
            </a:r>
            <a:endParaRPr 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19138" y="1439863"/>
            <a:ext cx="8174037" cy="5013325"/>
          </a:xfrm>
        </p:spPr>
        <p:txBody>
          <a:bodyPr/>
          <a:lstStyle/>
          <a:p>
            <a:pPr>
              <a:defRPr/>
            </a:pPr>
            <a:r>
              <a:rPr lang="nl-BE" dirty="0" err="1" smtClean="0"/>
              <a:t>Concernant</a:t>
            </a:r>
            <a:r>
              <a:rPr lang="nl-BE" dirty="0" smtClean="0"/>
              <a:t> les </a:t>
            </a:r>
            <a:r>
              <a:rPr lang="nl-BE" dirty="0" err="1" smtClean="0"/>
              <a:t>personnes</a:t>
            </a:r>
            <a:r>
              <a:rPr lang="nl-BE" dirty="0" smtClean="0"/>
              <a:t> </a:t>
            </a:r>
            <a:r>
              <a:rPr lang="nl-BE" dirty="0"/>
              <a:t>de </a:t>
            </a:r>
            <a:r>
              <a:rPr lang="nl-BE" dirty="0" err="1"/>
              <a:t>référence</a:t>
            </a:r>
            <a:r>
              <a:rPr lang="nl-BE" dirty="0"/>
              <a:t>:</a:t>
            </a:r>
          </a:p>
          <a:p>
            <a:pPr lvl="1">
              <a:defRPr/>
            </a:pPr>
            <a:r>
              <a:rPr lang="fr-FR" dirty="0"/>
              <a:t>NISS</a:t>
            </a:r>
          </a:p>
          <a:p>
            <a:pPr lvl="1">
              <a:defRPr/>
            </a:pPr>
            <a:r>
              <a:rPr lang="fr-FR" dirty="0"/>
              <a:t>Nationalité</a:t>
            </a:r>
          </a:p>
          <a:p>
            <a:pPr lvl="1">
              <a:defRPr/>
            </a:pPr>
            <a:r>
              <a:rPr lang="fr-FR" dirty="0"/>
              <a:t>Date nationalité actuelle</a:t>
            </a:r>
          </a:p>
          <a:p>
            <a:pPr lvl="1">
              <a:defRPr/>
            </a:pPr>
            <a:r>
              <a:rPr lang="fr-FR" dirty="0"/>
              <a:t>Première nationalité</a:t>
            </a:r>
          </a:p>
          <a:p>
            <a:pPr lvl="1">
              <a:defRPr/>
            </a:pPr>
            <a:r>
              <a:rPr lang="fr-FR" dirty="0"/>
              <a:t>Pays de naissance</a:t>
            </a:r>
          </a:p>
          <a:p>
            <a:pPr lvl="1">
              <a:defRPr/>
            </a:pPr>
            <a:r>
              <a:rPr lang="fr-FR" dirty="0"/>
              <a:t>Date d’inscription dans le Registre national</a:t>
            </a:r>
          </a:p>
          <a:p>
            <a:pPr lvl="1">
              <a:defRPr/>
            </a:pPr>
            <a:r>
              <a:rPr lang="fr-FR" dirty="0"/>
              <a:t>Motif de </a:t>
            </a:r>
            <a:r>
              <a:rPr lang="fr-FR" dirty="0" smtClean="0"/>
              <a:t>séjour (IT202)</a:t>
            </a:r>
            <a:endParaRPr lang="fr-FR" dirty="0"/>
          </a:p>
          <a:p>
            <a:pPr lvl="1">
              <a:defRPr/>
            </a:pPr>
            <a:r>
              <a:rPr lang="fr-FR" dirty="0"/>
              <a:t>Date du motif de séjour</a:t>
            </a:r>
          </a:p>
          <a:p>
            <a:pPr lvl="1">
              <a:defRPr/>
            </a:pPr>
            <a:r>
              <a:rPr lang="fr-FR" dirty="0"/>
              <a:t>Date de régularisation</a:t>
            </a:r>
          </a:p>
          <a:p>
            <a:pPr marL="57150" indent="0">
              <a:buFontTx/>
              <a:buNone/>
              <a:defRPr/>
            </a:pPr>
            <a:endParaRPr lang="nl-BE" dirty="0"/>
          </a:p>
          <a:p>
            <a:pPr marL="57150" indent="0">
              <a:buFontTx/>
              <a:buNone/>
              <a:defRPr/>
            </a:pP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smtClean="0"/>
              <a:t/>
            </a:r>
            <a:br>
              <a:rPr lang="nl-BE" dirty="0" smtClean="0"/>
            </a:br>
            <a:endParaRPr lang="nl-B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Données de base relatives à l’origine</a:t>
            </a:r>
            <a:endParaRPr 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19138" y="1439863"/>
            <a:ext cx="8174037" cy="5013325"/>
          </a:xfrm>
        </p:spPr>
        <p:txBody>
          <a:bodyPr/>
          <a:lstStyle/>
          <a:p>
            <a:pPr>
              <a:defRPr/>
            </a:pPr>
            <a:r>
              <a:rPr lang="nl-BE" dirty="0" err="1" smtClean="0"/>
              <a:t>Concernant</a:t>
            </a:r>
            <a:r>
              <a:rPr lang="nl-BE" dirty="0" smtClean="0"/>
              <a:t> les </a:t>
            </a:r>
            <a:r>
              <a:rPr lang="nl-BE" dirty="0" err="1" smtClean="0"/>
              <a:t>parents</a:t>
            </a:r>
            <a:r>
              <a:rPr lang="nl-BE" dirty="0" smtClean="0"/>
              <a:t>:</a:t>
            </a:r>
            <a:endParaRPr lang="nl-BE" dirty="0"/>
          </a:p>
          <a:p>
            <a:pPr lvl="1">
              <a:defRPr/>
            </a:pPr>
            <a:r>
              <a:rPr lang="fr-FR" dirty="0"/>
              <a:t>NISS des parents</a:t>
            </a:r>
          </a:p>
          <a:p>
            <a:pPr lvl="1">
              <a:defRPr/>
            </a:pPr>
            <a:r>
              <a:rPr lang="fr-FR" dirty="0"/>
              <a:t>Nationalité des parents</a:t>
            </a:r>
          </a:p>
          <a:p>
            <a:pPr lvl="1">
              <a:defRPr/>
            </a:pPr>
            <a:r>
              <a:rPr lang="fr-FR" dirty="0"/>
              <a:t>Date de la nationalité actuelle des parents</a:t>
            </a:r>
          </a:p>
          <a:p>
            <a:pPr lvl="1">
              <a:defRPr/>
            </a:pPr>
            <a:r>
              <a:rPr lang="fr-FR" dirty="0"/>
              <a:t>Première nationalité des parents</a:t>
            </a:r>
          </a:p>
          <a:p>
            <a:pPr lvl="1">
              <a:defRPr/>
            </a:pPr>
            <a:r>
              <a:rPr lang="fr-FR" dirty="0"/>
              <a:t>Pays de naissance des parents</a:t>
            </a:r>
          </a:p>
          <a:p>
            <a:pPr lvl="1">
              <a:defRPr/>
            </a:pPr>
            <a:r>
              <a:rPr lang="fr-FR" dirty="0"/>
              <a:t>Date d’inscription des parents dans le Registre national</a:t>
            </a:r>
          </a:p>
          <a:p>
            <a:pPr lvl="1">
              <a:defRPr/>
            </a:pPr>
            <a:r>
              <a:rPr lang="fr-FR" dirty="0"/>
              <a:t>Motif du séjour des </a:t>
            </a:r>
            <a:r>
              <a:rPr lang="fr-FR" dirty="0" smtClean="0"/>
              <a:t>parents (IT202)</a:t>
            </a:r>
            <a:endParaRPr lang="fr-FR" dirty="0"/>
          </a:p>
          <a:p>
            <a:pPr lvl="1">
              <a:defRPr/>
            </a:pPr>
            <a:r>
              <a:rPr lang="fr-FR" dirty="0"/>
              <a:t>Date du motif de séjour des parents</a:t>
            </a:r>
          </a:p>
          <a:p>
            <a:pPr lvl="1">
              <a:defRPr/>
            </a:pPr>
            <a:r>
              <a:rPr lang="fr-FR" dirty="0"/>
              <a:t>Date de régularisation des parents</a:t>
            </a:r>
          </a:p>
          <a:p>
            <a:pPr marL="57150" indent="0">
              <a:buFontTx/>
              <a:buNone/>
              <a:defRPr/>
            </a:pPr>
            <a:endParaRPr lang="nl-BE" dirty="0"/>
          </a:p>
          <a:p>
            <a:pPr marL="57150" indent="0">
              <a:buFontTx/>
              <a:buNone/>
              <a:defRPr/>
            </a:pP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smtClean="0"/>
              <a:t/>
            </a:r>
            <a:br>
              <a:rPr lang="nl-BE" dirty="0" smtClean="0"/>
            </a:br>
            <a:endParaRPr lang="nl-B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Données de base relatives à l’origine</a:t>
            </a:r>
            <a:endParaRPr 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19138" y="1439863"/>
            <a:ext cx="8174037" cy="5013325"/>
          </a:xfrm>
        </p:spPr>
        <p:txBody>
          <a:bodyPr/>
          <a:lstStyle/>
          <a:p>
            <a:r>
              <a:rPr lang="fr-BE" smtClean="0"/>
              <a:t>Concernant les grands-parents:</a:t>
            </a:r>
          </a:p>
          <a:p>
            <a:pPr lvl="1"/>
            <a:r>
              <a:rPr lang="fr-BE" smtClean="0"/>
              <a:t>NISS des grands-parents</a:t>
            </a:r>
          </a:p>
          <a:p>
            <a:pPr lvl="1"/>
            <a:r>
              <a:rPr lang="fr-BE" smtClean="0"/>
              <a:t>Nationalité des grands-parents</a:t>
            </a:r>
          </a:p>
          <a:p>
            <a:pPr lvl="1"/>
            <a:r>
              <a:rPr lang="fr-BE" smtClean="0"/>
              <a:t>Date de la nationalité actuelle des grands-parents</a:t>
            </a:r>
          </a:p>
          <a:p>
            <a:pPr lvl="1"/>
            <a:r>
              <a:rPr lang="fr-BE" smtClean="0"/>
              <a:t>Première nationalité des grands-parents</a:t>
            </a:r>
          </a:p>
          <a:p>
            <a:pPr lvl="1"/>
            <a:r>
              <a:rPr lang="fr-BE" smtClean="0"/>
              <a:t>Pays de naissance des grands-parents</a:t>
            </a:r>
          </a:p>
          <a:p>
            <a:pPr lvl="1"/>
            <a:r>
              <a:rPr lang="fr-BE" smtClean="0"/>
              <a:t>Date d’inscription des grands-parents dans le Registre national</a:t>
            </a:r>
          </a:p>
          <a:p>
            <a:pPr lvl="1"/>
            <a:r>
              <a:rPr lang="fr-BE" smtClean="0"/>
              <a:t>Motif du séjour des grands-parents (IT202)</a:t>
            </a:r>
          </a:p>
          <a:p>
            <a:pPr lvl="1"/>
            <a:r>
              <a:rPr lang="fr-BE" smtClean="0"/>
              <a:t>Date du motif de séjour des grands-parents</a:t>
            </a:r>
          </a:p>
          <a:p>
            <a:pPr lvl="1"/>
            <a:r>
              <a:rPr lang="fr-BE" smtClean="0"/>
              <a:t>Date de régularisation des grands-parents</a:t>
            </a:r>
          </a:p>
          <a:p>
            <a:pPr>
              <a:buFontTx/>
              <a:buNone/>
            </a:pPr>
            <a:endParaRPr lang="fr-BE" smtClean="0"/>
          </a:p>
          <a:p>
            <a:pPr>
              <a:buFontTx/>
              <a:buNone/>
            </a:pPr>
            <a:r>
              <a:rPr lang="nl-BE" smtClean="0"/>
              <a:t/>
            </a:r>
            <a:br>
              <a:rPr lang="nl-BE" smtClean="0"/>
            </a:br>
            <a:r>
              <a:rPr lang="nl-BE" smtClean="0"/>
              <a:t/>
            </a:r>
            <a:br>
              <a:rPr lang="nl-BE" smtClean="0"/>
            </a:br>
            <a:r>
              <a:rPr lang="nl-BE" smtClean="0"/>
              <a:t/>
            </a:r>
            <a:br>
              <a:rPr lang="nl-BE" smtClean="0"/>
            </a:br>
            <a:endParaRPr lang="nl-B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2268538" y="3068638"/>
            <a:ext cx="5111750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nl-BE" sz="1800"/>
              <a:t>Stijn Braes</a:t>
            </a:r>
            <a:br>
              <a:rPr lang="nl-BE" sz="1800"/>
            </a:br>
            <a:r>
              <a:rPr lang="nl-BE" sz="1800"/>
              <a:t>Steunpunt Werk en Sociale Economie</a:t>
            </a:r>
            <a:br>
              <a:rPr lang="nl-BE" sz="1800"/>
            </a:br>
            <a:r>
              <a:rPr lang="nl-BE" sz="1800"/>
              <a:t>stijn.braes@kuleuven.be</a:t>
            </a:r>
          </a:p>
          <a:p>
            <a:pPr>
              <a:spcBef>
                <a:spcPct val="20000"/>
              </a:spcBef>
            </a:pPr>
            <a:r>
              <a:rPr lang="nl-BE" sz="1800"/>
              <a:t>016/32.30.62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09-corporate_kuleuven_liggend-versie2007-9sept">
  <a:themeElements>
    <a:clrScheme name="corporate_kuleuven_ligge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_kuleuven_ligge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_kuleuven_ligge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7_2009-Corporate_Kuleuven_liggend_blauwe achtergrond">
  <a:themeElements>
    <a:clrScheme name="corporate_kuleuven_ligge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_kuleuven_ligge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_kuleuven_ligge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2009-Corporate_Kuleuven_liggend_blauwe achtergrond">
  <a:themeElements>
    <a:clrScheme name="corporate_kuleuven_ligge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_kuleuven_ligge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_kuleuven_ligge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009-Corporate_Kuleuven_liggend_witte achtergrond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009-Corporate_Kuleuven_liggend_blauwe achtergrond">
  <a:themeElements>
    <a:clrScheme name="corporate_kuleuven_ligge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_kuleuven_ligge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_kuleuven_ligge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2009-Corporate_Kuleuven_liggend_blauwe achtergrond">
  <a:themeElements>
    <a:clrScheme name="corporate_kuleuven_ligge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_kuleuven_ligge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_kuleuven_ligge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2009-Corporate_Kuleuven_liggend_blauwe achtergrond">
  <a:themeElements>
    <a:clrScheme name="corporate_kuleuven_ligge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_kuleuven_ligge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_kuleuven_ligge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2009-Corporate_Kuleuven_liggend_blauwe achtergrond">
  <a:themeElements>
    <a:clrScheme name="corporate_kuleuven_ligge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_kuleuven_ligge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_kuleuven_ligge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2009-Corporate_Kuleuven_liggend_blauwe achtergrond">
  <a:themeElements>
    <a:clrScheme name="corporate_kuleuven_ligge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_kuleuven_ligge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_kuleuven_ligge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2009-Corporate_Kuleuven_liggend_blauwe achtergrond">
  <a:themeElements>
    <a:clrScheme name="corporate_kuleuven_ligge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_kuleuven_ligge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_kuleuven_ligge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2009-Corporate_Kuleuven_liggend_blauwe achtergrond">
  <a:themeElements>
    <a:clrScheme name="corporate_kuleuven_ligge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_kuleuven_ligge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_kuleuven_ligge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2009-corporate_kuleuven_liggend-versie2007-9sept</Template>
  <TotalTime>9105</TotalTime>
  <Words>229</Words>
  <Application>Microsoft Office PowerPoint</Application>
  <PresentationFormat>On-screen Show (4:3)</PresentationFormat>
  <Paragraphs>58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6</vt:i4>
      </vt:variant>
    </vt:vector>
  </HeadingPairs>
  <TitlesOfParts>
    <vt:vector size="22" baseType="lpstr">
      <vt:lpstr>Arial</vt:lpstr>
      <vt:lpstr>Calibri</vt:lpstr>
      <vt:lpstr>Verdana</vt:lpstr>
      <vt:lpstr>Times New Roman</vt:lpstr>
      <vt:lpstr>Garamond</vt:lpstr>
      <vt:lpstr>2009-corporate_kuleuven_liggend-versie2007-9sept</vt:lpstr>
      <vt:lpstr>2009-Corporate_Kuleuven_liggend_witte achtergrond</vt:lpstr>
      <vt:lpstr>2009-Corporate_Kuleuven_liggend_blauwe achtergrond</vt:lpstr>
      <vt:lpstr>1_2009-Corporate_Kuleuven_liggend_blauwe achtergrond</vt:lpstr>
      <vt:lpstr>2_2009-Corporate_Kuleuven_liggend_blauwe achtergrond</vt:lpstr>
      <vt:lpstr>3_2009-Corporate_Kuleuven_liggend_blauwe achtergrond</vt:lpstr>
      <vt:lpstr>4_2009-Corporate_Kuleuven_liggend_blauwe achtergrond</vt:lpstr>
      <vt:lpstr>5_2009-Corporate_Kuleuven_liggend_blauwe achtergrond</vt:lpstr>
      <vt:lpstr>6_2009-Corporate_Kuleuven_liggend_blauwe achtergrond</vt:lpstr>
      <vt:lpstr>7_2009-Corporate_Kuleuven_liggend_blauwe achtergrond</vt:lpstr>
      <vt:lpstr>8_2009-Corporate_Kuleuven_liggend_blauwe achtergrond</vt:lpstr>
      <vt:lpstr>Présentation des données d’origine dans le DWH MT&amp;PS      </vt:lpstr>
      <vt:lpstr>Données d’origine dans le DWH</vt:lpstr>
      <vt:lpstr>Données de base relatives à l’origine </vt:lpstr>
      <vt:lpstr>Données de base relatives à l’origine</vt:lpstr>
      <vt:lpstr>Données de base relatives à l’origine</vt:lpstr>
      <vt:lpstr>PowerPoint Presentation</vt:lpstr>
    </vt:vector>
  </TitlesOfParts>
  <Company>KUL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standaard</dc:creator>
  <cp:lastModifiedBy>n10028</cp:lastModifiedBy>
  <cp:revision>755</cp:revision>
  <cp:lastPrinted>2012-03-14T08:08:12Z</cp:lastPrinted>
  <dcterms:created xsi:type="dcterms:W3CDTF">2009-09-09T12:26:47Z</dcterms:created>
  <dcterms:modified xsi:type="dcterms:W3CDTF">2012-09-24T09:47:16Z</dcterms:modified>
</cp:coreProperties>
</file>