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8" r:id="rId2"/>
    <p:sldId id="260" r:id="rId3"/>
    <p:sldId id="263" r:id="rId4"/>
    <p:sldId id="261" r:id="rId5"/>
    <p:sldId id="266" r:id="rId6"/>
    <p:sldId id="262" r:id="rId7"/>
    <p:sldId id="259" r:id="rId8"/>
  </p:sldIdLst>
  <p:sldSz cx="9144000" cy="6858000" type="screen4x3"/>
  <p:notesSz cx="6794500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8085A"/>
    <a:srgbClr val="FF6600"/>
    <a:srgbClr val="CCECFF"/>
    <a:srgbClr val="CC6600"/>
    <a:srgbClr val="0033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4" autoAdjust="0"/>
    <p:restoredTop sz="91597" autoAdjust="0"/>
  </p:normalViewPr>
  <p:slideViewPr>
    <p:cSldViewPr>
      <p:cViewPr varScale="1">
        <p:scale>
          <a:sx n="100" d="100"/>
          <a:sy n="100" d="100"/>
        </p:scale>
        <p:origin x="-5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17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831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17" y="9434831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41873E4-D4BB-4D4E-B3B3-0D36EA9F351F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0160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363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17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536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933" y="4717416"/>
            <a:ext cx="4982634" cy="44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6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831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367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17" y="9434831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3A323FD-040A-43C2-BC53-76E637D69690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84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CE5CDE-EA37-417B-ABD5-10CBB22116A3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8DC57C-B212-491E-9146-5625C662CD84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1816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1816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EF6658-4C43-47D2-A9E4-9FEBCE650BB3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89B4A-F5D3-4EDF-BC87-0408B0D28987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2E714-494D-450D-A029-1A9A34824D06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30250-0A25-4766-A2B7-1691D627DB07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8E8A0-068D-4D2A-9E8D-BDF73E445E9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5B7ADF-10BA-4AB5-A9DF-263B06F6B9F4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863BF-CED2-40CA-8AA1-3AEBB4AB13C7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2D0F6-6BC7-490E-8CFA-94CC5499061E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4AF691-97F5-429B-B669-C2C368CA9C5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144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67208EF-2253-43A5-A109-5FFD3840F9FC}" type="slidenum">
              <a:rPr lang="en-US"/>
              <a:pPr/>
              <a:t>‹N°›</a:t>
            </a:fld>
            <a:endParaRPr lang="en-US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680200"/>
            <a:ext cx="9144000" cy="177800"/>
          </a:xfrm>
          <a:prstGeom prst="rect">
            <a:avLst/>
          </a:prstGeom>
          <a:noFill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C66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C66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C66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C66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C66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C66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C66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C66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C66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CC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914400" y="23622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nl-NL" sz="3600" b="1" dirty="0" err="1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Indicateurs</a:t>
            </a:r>
            <a:r>
              <a:rPr lang="nl-NL" sz="36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de la </a:t>
            </a:r>
            <a:r>
              <a:rPr lang="nl-NL" sz="3600" b="1" dirty="0" err="1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diversité</a:t>
            </a:r>
            <a:r>
              <a:rPr lang="nl-NL" sz="36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sur </a:t>
            </a:r>
            <a:r>
              <a:rPr lang="nl-NL" sz="3600" b="1" dirty="0" err="1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le</a:t>
            </a:r>
            <a:r>
              <a:rPr lang="nl-NL" sz="36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nl-NL" sz="3600" b="1" dirty="0" err="1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marché</a:t>
            </a:r>
            <a:r>
              <a:rPr lang="nl-NL" sz="36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du </a:t>
            </a:r>
            <a:r>
              <a:rPr lang="nl-NL" sz="3600" b="1" dirty="0" err="1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travail</a:t>
            </a:r>
            <a:r>
              <a:rPr lang="nl-NL" sz="36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endParaRPr lang="nl-NL" sz="3600" b="1" dirty="0">
              <a:solidFill>
                <a:srgbClr val="CC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702274" y="4709109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000" b="1" dirty="0" smtClean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Marilyne De </a:t>
            </a:r>
            <a:r>
              <a:rPr lang="fr-BE" sz="2000" b="1" dirty="0" err="1" smtClean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Spiegeleire</a:t>
            </a:r>
            <a:endParaRPr lang="fr-BE" sz="2000" b="1" dirty="0" smtClean="0">
              <a:solidFill>
                <a:srgbClr val="0033CC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BE" sz="2000" b="1" dirty="0" smtClean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Valérie Gilbert</a:t>
            </a:r>
          </a:p>
          <a:p>
            <a:pPr algn="ctr"/>
            <a:r>
              <a:rPr lang="fr-BE" sz="2000" b="1" dirty="0" smtClean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Frédéric </a:t>
            </a:r>
            <a:r>
              <a:rPr lang="fr-BE" sz="2000" b="1" dirty="0" err="1" smtClean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Poupinel</a:t>
            </a:r>
            <a:r>
              <a:rPr lang="fr-BE" sz="2000" b="1" dirty="0" smtClean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fr-BE" sz="2000" b="1" dirty="0" err="1" smtClean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Valencé</a:t>
            </a:r>
            <a:endParaRPr lang="fr-BE" sz="2000" b="1" dirty="0" smtClean="0">
              <a:solidFill>
                <a:srgbClr val="0033CC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BE" sz="2000" b="1" dirty="0" smtClean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Virginie </a:t>
            </a:r>
            <a:r>
              <a:rPr lang="fr-BE" sz="2000" b="1" dirty="0" err="1" smtClean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Vaes</a:t>
            </a:r>
            <a:endParaRPr lang="fr-BE" sz="2000" b="1" dirty="0" smtClean="0">
              <a:solidFill>
                <a:srgbClr val="0033CC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51520" y="773832"/>
            <a:ext cx="8367464" cy="1143000"/>
          </a:xfrm>
        </p:spPr>
        <p:txBody>
          <a:bodyPr/>
          <a:lstStyle/>
          <a:p>
            <a:pPr algn="l"/>
            <a:r>
              <a:rPr lang="fr-BE" sz="2600" dirty="0" smtClean="0">
                <a:latin typeface="Calibri" pitchFamily="34" charset="0"/>
              </a:rPr>
              <a:t>Variable </a:t>
            </a:r>
            <a:r>
              <a:rPr lang="fr-BE" sz="2600" dirty="0" smtClean="0">
                <a:latin typeface="Calibri" pitchFamily="34" charset="0"/>
              </a:rPr>
              <a:t>« origine 1 </a:t>
            </a:r>
            <a:r>
              <a:rPr lang="fr-BE" sz="2600" dirty="0" smtClean="0">
                <a:latin typeface="Calibri" pitchFamily="34" charset="0"/>
              </a:rPr>
              <a:t>»</a:t>
            </a:r>
            <a:endParaRPr lang="fr-BE" sz="2600" dirty="0">
              <a:latin typeface="Calibri" pitchFamily="34" charset="0"/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51520" y="1656184"/>
            <a:ext cx="8712968" cy="4653136"/>
          </a:xfrm>
        </p:spPr>
        <p:txBody>
          <a:bodyPr/>
          <a:lstStyle/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Belge</a:t>
            </a:r>
            <a:r>
              <a:rPr lang="fr-BE" sz="1600" dirty="0" smtClean="0">
                <a:latin typeface="Calibri" pitchFamily="34" charset="0"/>
              </a:rPr>
              <a:t>, né belge, parents nés belges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Belge, né belge, un des parents né belge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>
                <a:latin typeface="Calibri" pitchFamily="34" charset="0"/>
              </a:rPr>
              <a:t>UE-15 ou né UE-15 ou un des parents né </a:t>
            </a:r>
            <a:r>
              <a:rPr lang="fr-BE" sz="1600" dirty="0" smtClean="0">
                <a:latin typeface="Calibri" pitchFamily="34" charset="0"/>
              </a:rPr>
              <a:t>UE-15</a:t>
            </a:r>
            <a:endParaRPr lang="fr-BE" sz="1600" dirty="0">
              <a:latin typeface="Calibri" pitchFamily="34" charset="0"/>
            </a:endParaRP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>
                <a:latin typeface="Calibri" pitchFamily="34" charset="0"/>
              </a:rPr>
              <a:t>UE-12 ou né UE-12 ou un des parents né UE-12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err="1">
                <a:latin typeface="Calibri" pitchFamily="34" charset="0"/>
              </a:rPr>
              <a:t>Cand</a:t>
            </a:r>
            <a:r>
              <a:rPr lang="fr-BE" sz="1600" dirty="0">
                <a:latin typeface="Calibri" pitchFamily="34" charset="0"/>
              </a:rPr>
              <a:t>. UE ou né </a:t>
            </a:r>
            <a:r>
              <a:rPr lang="fr-BE" sz="1600" dirty="0" err="1">
                <a:latin typeface="Calibri" pitchFamily="34" charset="0"/>
              </a:rPr>
              <a:t>Cand</a:t>
            </a:r>
            <a:r>
              <a:rPr lang="fr-BE" sz="1600" dirty="0">
                <a:latin typeface="Calibri" pitchFamily="34" charset="0"/>
              </a:rPr>
              <a:t>. UE ou un des parents </a:t>
            </a:r>
            <a:r>
              <a:rPr lang="fr-BE" sz="1600" dirty="0" smtClean="0">
                <a:latin typeface="Calibri" pitchFamily="34" charset="0"/>
              </a:rPr>
              <a:t>né pays </a:t>
            </a:r>
            <a:r>
              <a:rPr lang="fr-BE" sz="1600" dirty="0" err="1" smtClean="0">
                <a:latin typeface="Calibri" pitchFamily="34" charset="0"/>
              </a:rPr>
              <a:t>Cand</a:t>
            </a:r>
            <a:r>
              <a:rPr lang="fr-BE" sz="1600" dirty="0">
                <a:latin typeface="Calibri" pitchFamily="34" charset="0"/>
              </a:rPr>
              <a:t>. </a:t>
            </a:r>
            <a:r>
              <a:rPr lang="fr-BE" sz="1600" dirty="0" smtClean="0">
                <a:latin typeface="Calibri" pitchFamily="34" charset="0"/>
              </a:rPr>
              <a:t>UE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Autres </a:t>
            </a:r>
            <a:r>
              <a:rPr lang="fr-BE" sz="1600" dirty="0">
                <a:latin typeface="Calibri" pitchFamily="34" charset="0"/>
              </a:rPr>
              <a:t>UE ou né Autres UE ou un des parents né Autres </a:t>
            </a:r>
            <a:r>
              <a:rPr lang="fr-BE" sz="1600" dirty="0" smtClean="0">
                <a:latin typeface="Calibri" pitchFamily="34" charset="0"/>
              </a:rPr>
              <a:t>UE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Maghrébin </a:t>
            </a:r>
            <a:r>
              <a:rPr lang="fr-BE" sz="1600" dirty="0">
                <a:latin typeface="Calibri" pitchFamily="34" charset="0"/>
              </a:rPr>
              <a:t>ou né Maghrébin ou un des </a:t>
            </a:r>
            <a:r>
              <a:rPr lang="fr-BE" sz="1600" dirty="0" smtClean="0">
                <a:latin typeface="Calibri" pitchFamily="34" charset="0"/>
              </a:rPr>
              <a:t>parents né </a:t>
            </a:r>
            <a:r>
              <a:rPr lang="fr-BE" sz="1600" dirty="0">
                <a:latin typeface="Calibri" pitchFamily="34" charset="0"/>
              </a:rPr>
              <a:t>Maghrébin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>
                <a:latin typeface="Calibri" pitchFamily="34" charset="0"/>
              </a:rPr>
              <a:t>Autres pays </a:t>
            </a:r>
            <a:r>
              <a:rPr lang="fr-BE" sz="1600" dirty="0" err="1">
                <a:latin typeface="Calibri" pitchFamily="34" charset="0"/>
              </a:rPr>
              <a:t>afr</a:t>
            </a:r>
            <a:r>
              <a:rPr lang="fr-BE" sz="1600" dirty="0">
                <a:latin typeface="Calibri" pitchFamily="34" charset="0"/>
              </a:rPr>
              <a:t>. ou né Autres pays </a:t>
            </a:r>
            <a:r>
              <a:rPr lang="fr-BE" sz="1600" dirty="0" err="1">
                <a:latin typeface="Calibri" pitchFamily="34" charset="0"/>
              </a:rPr>
              <a:t>afr</a:t>
            </a:r>
            <a:r>
              <a:rPr lang="fr-BE" sz="1600" dirty="0">
                <a:latin typeface="Calibri" pitchFamily="34" charset="0"/>
              </a:rPr>
              <a:t>. ou un des parents né Autres pays </a:t>
            </a:r>
            <a:r>
              <a:rPr lang="fr-BE" sz="1600" dirty="0" err="1">
                <a:latin typeface="Calibri" pitchFamily="34" charset="0"/>
              </a:rPr>
              <a:t>afr</a:t>
            </a:r>
            <a:r>
              <a:rPr lang="fr-BE" sz="1600" dirty="0">
                <a:latin typeface="Calibri" pitchFamily="34" charset="0"/>
              </a:rPr>
              <a:t>.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>
                <a:latin typeface="Calibri" pitchFamily="34" charset="0"/>
              </a:rPr>
              <a:t>Nord américain ou né Nord américain ou un des parents né Nord américain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Sud/C. </a:t>
            </a:r>
            <a:r>
              <a:rPr lang="fr-BE" sz="1600" dirty="0" err="1" smtClean="0">
                <a:latin typeface="Calibri" pitchFamily="34" charset="0"/>
              </a:rPr>
              <a:t>améric</a:t>
            </a:r>
            <a:r>
              <a:rPr lang="fr-BE" sz="1600" dirty="0" smtClean="0">
                <a:latin typeface="Calibri" pitchFamily="34" charset="0"/>
              </a:rPr>
              <a:t>. </a:t>
            </a:r>
            <a:r>
              <a:rPr lang="fr-BE" sz="1600" dirty="0">
                <a:latin typeface="Calibri" pitchFamily="34" charset="0"/>
              </a:rPr>
              <a:t>ou né </a:t>
            </a:r>
            <a:r>
              <a:rPr lang="fr-BE" sz="1600" dirty="0" smtClean="0">
                <a:latin typeface="Calibri" pitchFamily="34" charset="0"/>
              </a:rPr>
              <a:t>Sud/C. </a:t>
            </a:r>
            <a:r>
              <a:rPr lang="fr-BE" sz="1600" dirty="0" err="1" smtClean="0">
                <a:latin typeface="Calibri" pitchFamily="34" charset="0"/>
              </a:rPr>
              <a:t>améric</a:t>
            </a:r>
            <a:r>
              <a:rPr lang="fr-BE" sz="1600" dirty="0" smtClean="0">
                <a:latin typeface="Calibri" pitchFamily="34" charset="0"/>
              </a:rPr>
              <a:t>. </a:t>
            </a:r>
            <a:r>
              <a:rPr lang="fr-BE" sz="1600" dirty="0">
                <a:latin typeface="Calibri" pitchFamily="34" charset="0"/>
              </a:rPr>
              <a:t>ou un des </a:t>
            </a:r>
            <a:r>
              <a:rPr lang="fr-BE" sz="1600" dirty="0" smtClean="0">
                <a:latin typeface="Calibri" pitchFamily="34" charset="0"/>
              </a:rPr>
              <a:t>parents né Sud/C. </a:t>
            </a:r>
            <a:r>
              <a:rPr lang="fr-BE" sz="1600" dirty="0" err="1" smtClean="0">
                <a:latin typeface="Calibri" pitchFamily="34" charset="0"/>
              </a:rPr>
              <a:t>améric</a:t>
            </a:r>
            <a:r>
              <a:rPr lang="fr-BE" sz="1600" dirty="0" smtClean="0">
                <a:latin typeface="Calibri" pitchFamily="34" charset="0"/>
              </a:rPr>
              <a:t>.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Asiatique ou né Asiatique ou un des parents né Asiatique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Océanien ou né Océanien ou un des parents né Océanien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Belge</a:t>
            </a:r>
            <a:r>
              <a:rPr lang="fr-BE" sz="1600" dirty="0">
                <a:latin typeface="Calibri" pitchFamily="34" charset="0"/>
              </a:rPr>
              <a:t>, né belge, </a:t>
            </a:r>
            <a:r>
              <a:rPr lang="fr-BE" sz="1600" dirty="0" smtClean="0">
                <a:latin typeface="Calibri" pitchFamily="34" charset="0"/>
              </a:rPr>
              <a:t>aucune </a:t>
            </a:r>
            <a:r>
              <a:rPr lang="fr-BE" sz="1600" dirty="0" smtClean="0">
                <a:latin typeface="Calibri" pitchFamily="34" charset="0"/>
              </a:rPr>
              <a:t>information sur les </a:t>
            </a:r>
            <a:r>
              <a:rPr lang="fr-BE" sz="1600" dirty="0" smtClean="0">
                <a:latin typeface="Calibri" pitchFamily="34" charset="0"/>
              </a:rPr>
              <a:t>parents</a:t>
            </a:r>
            <a:endParaRPr lang="fr-BE" sz="1600" dirty="0" smtClean="0">
              <a:latin typeface="Calibri" pitchFamily="34" charset="0"/>
            </a:endParaRP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Belge</a:t>
            </a:r>
            <a:r>
              <a:rPr lang="fr-BE" sz="1600" dirty="0">
                <a:latin typeface="Calibri" pitchFamily="34" charset="0"/>
              </a:rPr>
              <a:t>, né belge, </a:t>
            </a:r>
            <a:r>
              <a:rPr lang="fr-BE" sz="1600" dirty="0" smtClean="0">
                <a:latin typeface="Calibri" pitchFamily="34" charset="0"/>
              </a:rPr>
              <a:t>les </a:t>
            </a:r>
            <a:r>
              <a:rPr lang="fr-BE" sz="1600" dirty="0" smtClean="0">
                <a:latin typeface="Calibri" pitchFamily="34" charset="0"/>
              </a:rPr>
              <a:t>parents </a:t>
            </a:r>
            <a:r>
              <a:rPr lang="fr-BE" sz="1600" dirty="0" smtClean="0">
                <a:latin typeface="Calibri" pitchFamily="34" charset="0"/>
              </a:rPr>
              <a:t>ont une nationalité autre ou inconnue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600" dirty="0" smtClean="0">
                <a:latin typeface="Calibri" pitchFamily="34" charset="0"/>
              </a:rPr>
              <a:t>Reste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552" y="989856"/>
            <a:ext cx="8367464" cy="926976"/>
          </a:xfrm>
        </p:spPr>
        <p:txBody>
          <a:bodyPr/>
          <a:lstStyle/>
          <a:p>
            <a:pPr algn="l"/>
            <a:r>
              <a:rPr lang="fr-BE" sz="2600" dirty="0" smtClean="0">
                <a:latin typeface="Calibri" pitchFamily="34" charset="0"/>
              </a:rPr>
              <a:t>Origine 1 (Belgique – 18-60 ans)</a:t>
            </a:r>
            <a:endParaRPr lang="fr-BE" sz="2600" dirty="0">
              <a:latin typeface="Calibri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96851"/>
            <a:ext cx="8059725" cy="4340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052736"/>
            <a:ext cx="8712968" cy="5688632"/>
          </a:xfrm>
        </p:spPr>
        <p:txBody>
          <a:bodyPr/>
          <a:lstStyle/>
          <a:p>
            <a:pPr marL="539750" lvl="1" indent="-269875" algn="l">
              <a:buFont typeface="+mj-lt"/>
              <a:buAutoNum type="arabicPeriod"/>
            </a:pPr>
            <a:endParaRPr lang="fr-BE" sz="1400" dirty="0" smtClean="0">
              <a:latin typeface="Calibri" pitchFamily="34" charset="0"/>
            </a:endParaRP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</a:t>
            </a:r>
            <a:r>
              <a:rPr lang="fr-BE" sz="1400" dirty="0" smtClean="0">
                <a:latin typeface="Calibri" pitchFamily="34" charset="0"/>
              </a:rPr>
              <a:t>, né belge, parents nés belges, grands-parents nés belges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belge, parents nés belges, au –1 g-p belge dans chaque lignage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belge, parents nés belges, au –1 g-p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</a:t>
            </a:r>
            <a:endParaRPr lang="fr-BE" sz="1400" dirty="0">
              <a:latin typeface="Calibri" pitchFamily="34" charset="0"/>
            </a:endParaRP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belge, parents nés belges, au –1 g-p hors B, hors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belge, parents belges et au moins un né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</a:t>
            </a:r>
            <a:endParaRPr lang="fr-BE" sz="1400" dirty="0">
              <a:latin typeface="Calibri" pitchFamily="34" charset="0"/>
            </a:endParaRP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belge, parents belges et au moins un né hors B, hors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belge, un des parents de nationalité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belge, un des parents de nationalité hors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12, naturalisation &gt; 5ans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12, naturalisation &lt;= 5ans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pas belge, ni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12, naturalisation &gt; 5ans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Belge, né pas belge, ni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12, naturalisation &lt;= 5ans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UE15 </a:t>
            </a:r>
            <a:r>
              <a:rPr lang="fr-BE" sz="1400" dirty="0" smtClean="0">
                <a:latin typeface="Calibri" pitchFamily="34" charset="0"/>
              </a:rPr>
              <a:t>ou UE12 et né en Belgique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Non </a:t>
            </a:r>
            <a:r>
              <a:rPr lang="fr-BE" sz="1400" dirty="0" smtClean="0">
                <a:latin typeface="Calibri" pitchFamily="34" charset="0"/>
              </a:rPr>
              <a:t>belge, non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12, né en Belgique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ou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 12 et né hors Belgique (inscription RN &gt; 5 ans)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ou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 12 et né hors Belgique (inscription RN &lt;= 5 ans)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Non belge, non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12, né hors Belgique (inscription RN &gt; 5 ans)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Non belge, non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15 - </a:t>
            </a:r>
            <a:r>
              <a:rPr lang="fr-BE" sz="1400" dirty="0">
                <a:latin typeface="Calibri" pitchFamily="34" charset="0"/>
              </a:rPr>
              <a:t>UE</a:t>
            </a:r>
            <a:r>
              <a:rPr lang="fr-BE" sz="1400" dirty="0" smtClean="0">
                <a:latin typeface="Calibri" pitchFamily="34" charset="0"/>
              </a:rPr>
              <a:t>12, né hors Belgique (inscription RN &lt;= 5 ans)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>
                <a:latin typeface="Calibri" pitchFamily="34" charset="0"/>
              </a:rPr>
              <a:t>Belge, né belge, parents nés belges, </a:t>
            </a:r>
            <a:r>
              <a:rPr lang="fr-BE" sz="1400" dirty="0" smtClean="0">
                <a:latin typeface="Calibri" pitchFamily="34" charset="0"/>
              </a:rPr>
              <a:t> aucune </a:t>
            </a:r>
            <a:r>
              <a:rPr lang="fr-BE" sz="1400" dirty="0" smtClean="0">
                <a:latin typeface="Calibri" pitchFamily="34" charset="0"/>
              </a:rPr>
              <a:t>information sur les </a:t>
            </a:r>
            <a:r>
              <a:rPr lang="fr-BE" sz="1400" dirty="0" smtClean="0">
                <a:latin typeface="Calibri" pitchFamily="34" charset="0"/>
              </a:rPr>
              <a:t>grands-parents</a:t>
            </a:r>
            <a:endParaRPr lang="fr-BE" sz="1400" dirty="0" smtClean="0">
              <a:latin typeface="Calibri" pitchFamily="34" charset="0"/>
            </a:endParaRP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Belge</a:t>
            </a:r>
            <a:r>
              <a:rPr lang="fr-BE" sz="1400" dirty="0">
                <a:latin typeface="Calibri" pitchFamily="34" charset="0"/>
              </a:rPr>
              <a:t>, né belge, parents nés belges, </a:t>
            </a:r>
            <a:r>
              <a:rPr lang="fr-BE" sz="1400" dirty="0" smtClean="0">
                <a:latin typeface="Calibri" pitchFamily="34" charset="0"/>
              </a:rPr>
              <a:t>première </a:t>
            </a:r>
            <a:r>
              <a:rPr lang="fr-BE" sz="1400" dirty="0" smtClean="0">
                <a:latin typeface="Calibri" pitchFamily="34" charset="0"/>
              </a:rPr>
              <a:t>nationalité des </a:t>
            </a:r>
            <a:r>
              <a:rPr lang="fr-BE" sz="1400" dirty="0" smtClean="0">
                <a:latin typeface="Calibri" pitchFamily="34" charset="0"/>
              </a:rPr>
              <a:t>grands-parents </a:t>
            </a:r>
            <a:r>
              <a:rPr lang="fr-BE" sz="1400" dirty="0" smtClean="0">
                <a:latin typeface="Calibri" pitchFamily="34" charset="0"/>
              </a:rPr>
              <a:t>autre ou inconnue</a:t>
            </a:r>
          </a:p>
          <a:p>
            <a:pPr marL="539750" lvl="1" indent="-269875" algn="l">
              <a:buFont typeface="+mj-lt"/>
              <a:buAutoNum type="arabicPeriod"/>
            </a:pPr>
            <a:r>
              <a:rPr lang="fr-BE" sz="1400" dirty="0" smtClean="0">
                <a:latin typeface="Calibri" pitchFamily="34" charset="0"/>
              </a:rPr>
              <a:t>Autre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36984" y="548680"/>
            <a:ext cx="8367464" cy="1143000"/>
          </a:xfrm>
        </p:spPr>
        <p:txBody>
          <a:bodyPr/>
          <a:lstStyle/>
          <a:p>
            <a:pPr algn="l"/>
            <a:r>
              <a:rPr lang="fr-BE" sz="2600" dirty="0" smtClean="0">
                <a:latin typeface="Calibri" pitchFamily="34" charset="0"/>
              </a:rPr>
              <a:t>Variable « </a:t>
            </a:r>
            <a:r>
              <a:rPr lang="fr-BE" sz="2600" dirty="0" smtClean="0">
                <a:latin typeface="Calibri" pitchFamily="34" charset="0"/>
              </a:rPr>
              <a:t>origine 2 »</a:t>
            </a:r>
            <a:endParaRPr lang="fr-BE" sz="2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72490"/>
            <a:ext cx="8044470" cy="5096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3568" y="764704"/>
            <a:ext cx="8367464" cy="926976"/>
          </a:xfrm>
        </p:spPr>
        <p:txBody>
          <a:bodyPr/>
          <a:lstStyle/>
          <a:p>
            <a:pPr algn="l"/>
            <a:r>
              <a:rPr lang="fr-BE" sz="2600" dirty="0" smtClean="0">
                <a:latin typeface="Calibri" pitchFamily="34" charset="0"/>
              </a:rPr>
              <a:t>Origine 2 (Belgique – 18-60 ans)</a:t>
            </a:r>
            <a:endParaRPr lang="fr-BE" sz="2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5536" y="773832"/>
            <a:ext cx="8367464" cy="1143000"/>
          </a:xfrm>
        </p:spPr>
        <p:txBody>
          <a:bodyPr/>
          <a:lstStyle/>
          <a:p>
            <a:pPr algn="l"/>
            <a:r>
              <a:rPr lang="fr-BE" sz="3200" dirty="0" smtClean="0">
                <a:latin typeface="Calibri" pitchFamily="34" charset="0"/>
              </a:rPr>
              <a:t>Données</a:t>
            </a:r>
            <a:endParaRPr lang="fr-BE" sz="3200" dirty="0"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1628800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1.	Croisement origine et intégration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2.	Position socio-économique selon le type de ménage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3.	Position socio-économique selon le type de famille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4.	Position socio-économique selon le niveau d'étude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5.	Mobilité socio-économique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6.	</a:t>
            </a:r>
            <a:r>
              <a:rPr lang="fr-BE" sz="2000" dirty="0">
                <a:solidFill>
                  <a:srgbClr val="000000"/>
                </a:solidFill>
                <a:latin typeface="Calibri"/>
              </a:rPr>
              <a:t>Nombre de trimestres au travail entre 1998 et 2008</a:t>
            </a:r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7.	Sortie du chômage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8.	Secteur d'activité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9.	</a:t>
            </a:r>
            <a:r>
              <a:rPr lang="fr-BE" sz="2000" dirty="0">
                <a:solidFill>
                  <a:srgbClr val="000000"/>
                </a:solidFill>
                <a:latin typeface="Calibri"/>
              </a:rPr>
              <a:t>Contrat de travail</a:t>
            </a:r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10.	Régime de travail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11.	Classe de salaire journalier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12.	</a:t>
            </a:r>
            <a:r>
              <a:rPr lang="fr-BE" sz="2000" dirty="0">
                <a:solidFill>
                  <a:srgbClr val="000000"/>
                </a:solidFill>
                <a:latin typeface="Calibri"/>
              </a:rPr>
              <a:t>Réduction de cotisation de sécurité sociale</a:t>
            </a:r>
            <a:r>
              <a:rPr lang="fr-BE" sz="2000" dirty="0" smtClean="0">
                <a:solidFill>
                  <a:srgbClr val="C8085A"/>
                </a:solidFill>
                <a:latin typeface="Calibri"/>
              </a:rPr>
              <a:t>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13.	Durée du chômage	</a:t>
            </a:r>
          </a:p>
          <a:p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14.	</a:t>
            </a:r>
            <a:r>
              <a:rPr lang="fr-BE" sz="2000" dirty="0">
                <a:solidFill>
                  <a:srgbClr val="000000"/>
                </a:solidFill>
                <a:latin typeface="Calibri"/>
              </a:rPr>
              <a:t>Intégration sur le marché du travail et régularisation</a:t>
            </a:r>
            <a:r>
              <a:rPr lang="fr-BE" sz="2000" dirty="0" smtClean="0">
                <a:solidFill>
                  <a:srgbClr val="000000"/>
                </a:solidFill>
                <a:latin typeface="Calibri"/>
              </a:rPr>
              <a:t>	</a:t>
            </a:r>
          </a:p>
        </p:txBody>
      </p:sp>
      <p:sp>
        <p:nvSpPr>
          <p:cNvPr id="8" name="Accolade fermante 7"/>
          <p:cNvSpPr/>
          <p:nvPr/>
        </p:nvSpPr>
        <p:spPr bwMode="auto">
          <a:xfrm>
            <a:off x="6516216" y="1916832"/>
            <a:ext cx="936104" cy="3744416"/>
          </a:xfrm>
          <a:prstGeom prst="righ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B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7524328" y="3212976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000" dirty="0" smtClean="0">
                <a:latin typeface="Calibri" pitchFamily="34" charset="0"/>
              </a:rPr>
              <a:t>Selon origine et intégration</a:t>
            </a:r>
            <a:endParaRPr lang="fr-BE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10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</TotalTime>
  <Words>511</Words>
  <Application>Microsoft Office PowerPoint</Application>
  <PresentationFormat>Affichage à l'écran (4:3)</PresentationFormat>
  <Paragraphs>62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Standaardontwerp</vt:lpstr>
      <vt:lpstr>Présentation PowerPoint</vt:lpstr>
      <vt:lpstr>Variable « origine 1 »</vt:lpstr>
      <vt:lpstr>Origine 1 (Belgique – 18-60 ans)</vt:lpstr>
      <vt:lpstr>Variable « origine 2 »</vt:lpstr>
      <vt:lpstr>Origine 2 (Belgique – 18-60 ans)</vt:lpstr>
      <vt:lpstr>Données</vt:lpstr>
      <vt:lpstr>Présentation PowerPoint</vt:lpstr>
    </vt:vector>
  </TitlesOfParts>
  <Company>뿿졀뿿잠ؠ샐Ȱ瑼Ⴕ胰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Hilde</dc:creator>
  <cp:lastModifiedBy>GILBERT Valérie</cp:lastModifiedBy>
  <cp:revision>74</cp:revision>
  <cp:lastPrinted>2012-09-25T14:13:35Z</cp:lastPrinted>
  <dcterms:created xsi:type="dcterms:W3CDTF">2008-07-28T08:44:36Z</dcterms:created>
  <dcterms:modified xsi:type="dcterms:W3CDTF">2012-09-25T14:37:48Z</dcterms:modified>
</cp:coreProperties>
</file>