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24"/>
  </p:notesMasterIdLst>
  <p:handoutMasterIdLst>
    <p:handoutMasterId r:id="rId25"/>
  </p:handoutMasterIdLst>
  <p:sldIdLst>
    <p:sldId id="256" r:id="rId3"/>
    <p:sldId id="371" r:id="rId4"/>
    <p:sldId id="413" r:id="rId5"/>
    <p:sldId id="414" r:id="rId6"/>
    <p:sldId id="417" r:id="rId7"/>
    <p:sldId id="415" r:id="rId8"/>
    <p:sldId id="416" r:id="rId9"/>
    <p:sldId id="372" r:id="rId10"/>
    <p:sldId id="418" r:id="rId11"/>
    <p:sldId id="378" r:id="rId12"/>
    <p:sldId id="419" r:id="rId13"/>
    <p:sldId id="420" r:id="rId14"/>
    <p:sldId id="424" r:id="rId15"/>
    <p:sldId id="421" r:id="rId16"/>
    <p:sldId id="431" r:id="rId17"/>
    <p:sldId id="389" r:id="rId18"/>
    <p:sldId id="428" r:id="rId19"/>
    <p:sldId id="425" r:id="rId20"/>
    <p:sldId id="430" r:id="rId21"/>
    <p:sldId id="426" r:id="rId22"/>
    <p:sldId id="427" r:id="rId23"/>
  </p:sldIdLst>
  <p:sldSz cx="9144000" cy="6858000" type="screen4x3"/>
  <p:notesSz cx="666273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B"/>
    <a:srgbClr val="008C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92" autoAdjust="0"/>
  </p:normalViewPr>
  <p:slideViewPr>
    <p:cSldViewPr>
      <p:cViewPr>
        <p:scale>
          <a:sx n="100" d="100"/>
          <a:sy n="100" d="100"/>
        </p:scale>
        <p:origin x="-1104" y="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notesViewPr>
    <p:cSldViewPr>
      <p:cViewPr varScale="1">
        <p:scale>
          <a:sx n="50" d="100"/>
          <a:sy n="50" d="100"/>
        </p:scale>
        <p:origin x="-2904" y="-90"/>
      </p:cViewPr>
      <p:guideLst>
        <p:guide orient="horz" pos="3127"/>
        <p:guide pos="20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4010" y="0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C5D11-FD05-4DE6-B37C-2DFDACA71B52}" type="datetimeFigureOut">
              <a:rPr lang="fr-BE" smtClean="0"/>
              <a:t>24/06/2013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4010" y="9428583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FC663-FAAA-41AC-AD5B-F86EED9E2B9D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43163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4010" y="0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40151-7FFD-43DE-898A-D9CAABEA57DC}" type="datetimeFigureOut">
              <a:rPr lang="en-US" smtClean="0"/>
              <a:t>6/24/2013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0900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74" y="4715153"/>
            <a:ext cx="533019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4010" y="9428583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2109A-CD10-4B52-A551-F07EC376FA68}" type="slidenum">
              <a:rPr lang="en-US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47061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2109A-CD10-4B52-A551-F07EC376FA68}" type="slidenum">
              <a:rPr lang="en-US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00960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702F0-1D1A-4FF0-A939-D91727471464}" type="datetime1">
              <a:rPr lang="en-US" smtClean="0"/>
              <a:t>6/24/2013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88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E61E-6C95-45D7-91C1-82862A10BEB5}" type="datetime1">
              <a:rPr lang="en-US" smtClean="0"/>
              <a:t>6/24/2013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0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BD5C4-F06B-47B0-B3A7-0C76D748DB3D}" type="datetime1">
              <a:rPr lang="en-US" smtClean="0"/>
              <a:t>6/24/2013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D9E7B-91AA-4523-BE46-0A41971EA2E1}" type="datetime1">
              <a:rPr lang="en-US" smtClean="0"/>
              <a:t>6/24/2013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32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1738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3676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9642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27794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4461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16988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993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803" y="1556792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3252364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94922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14590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434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5807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261" y="270892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A6DB-A3A4-4612-A062-6EEE2188A4CD}" type="datetime1">
              <a:rPr lang="en-US" smtClean="0"/>
              <a:t>6/24/2013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176136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D750-F4D4-4587-9DC9-BAF49F6A8EB8}" type="datetime1">
              <a:rPr lang="en-US" smtClean="0"/>
              <a:t>6/24/2013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8A78-BB14-46B5-8F05-00F523E1CA5C}" type="datetime1">
              <a:rPr lang="en-US" smtClean="0"/>
              <a:t>6/24/2013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90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E38C-CD66-4A05-A63D-B17A61989C70}" type="datetime1">
              <a:rPr lang="en-US" smtClean="0"/>
              <a:t>6/24/2013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21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A900-AC81-434A-9B73-BA611D93933A}" type="datetime1">
              <a:rPr lang="en-US" smtClean="0"/>
              <a:t>6/24/2013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49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F52B2-F159-419E-8D2C-60A878A2AFE5}" type="datetime1">
              <a:rPr lang="en-US" smtClean="0"/>
              <a:t>6/24/2013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28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9FA7-B183-4258-8D59-DAA846867D8A}" type="datetime1">
              <a:rPr lang="en-US" smtClean="0"/>
              <a:t>6/24/2013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0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7A6DB-A3A4-4612-A062-6EEE2188A4CD}" type="datetime1">
              <a:rPr lang="en-US" smtClean="0"/>
              <a:t>6/24/2013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826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8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41B0D-9067-4A8A-9267-28183F2C8AFA}" type="datetimeFigureOut">
              <a:rPr lang="nl-BE" smtClean="0"/>
              <a:t>24/06/2013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546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fr-BE" dirty="0" smtClean="0"/>
              <a:t>Datawarehouse marché du travail et protection sociale</a:t>
            </a:r>
            <a:endParaRPr lang="fr-BE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27538" y="4797152"/>
            <a:ext cx="4216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fr-BE" dirty="0" smtClean="0"/>
              <a:t>Groupe des utilisateurs 26-06-2013</a:t>
            </a:r>
            <a:endParaRPr lang="fr-BE" sz="2400" dirty="0"/>
          </a:p>
          <a:p>
            <a:pPr eaLnBrk="0" hangingPunct="0"/>
            <a:r>
              <a:rPr lang="fr-BE" sz="2400" dirty="0"/>
              <a:t>Etat d'avancement</a:t>
            </a:r>
          </a:p>
        </p:txBody>
      </p:sp>
    </p:spTree>
    <p:extLst>
      <p:ext uri="{BB962C8B-B14F-4D97-AF65-F5344CB8AC3E}">
        <p14:creationId xmlns:p14="http://schemas.microsoft.com/office/powerpoint/2010/main" val="15999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III. Applications web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9208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Adaptations des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Chiffres locaux et globaux: migration vers une autre plate-forme technique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dirty="0" smtClean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plus performante</a:t>
            </a:r>
            <a:endParaRPr lang="fr-BE" dirty="0"/>
          </a:p>
          <a:p>
            <a:pPr lvl="1">
              <a:lnSpc>
                <a:spcPct val="90000"/>
              </a:lnSpc>
            </a:pPr>
            <a:r>
              <a:rPr lang="fr-BE" dirty="0" smtClean="0"/>
              <a:t>Permet d'établir des tableaux de base plus grands où peuvent figurer des variables supplémentaires</a:t>
            </a:r>
            <a:endParaRPr lang="fr-BE" dirty="0"/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r>
              <a:rPr lang="fr-BE" dirty="0" smtClean="0"/>
              <a:t>Application web relative aux chiffres locaux</a:t>
            </a:r>
            <a:endParaRPr lang="fr-BE" dirty="0"/>
          </a:p>
          <a:p>
            <a:pPr>
              <a:lnSpc>
                <a:spcPct val="90000"/>
              </a:lnSpc>
            </a:pPr>
            <a:endParaRPr lang="fr-BE" dirty="0"/>
          </a:p>
          <a:p>
            <a:pPr lvl="1">
              <a:lnSpc>
                <a:spcPct val="90000"/>
              </a:lnSpc>
            </a:pPr>
            <a:r>
              <a:rPr lang="fr-BE" dirty="0" smtClean="0"/>
              <a:t>Ajout de la nationalité 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81810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Adaptations des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Application web relative aux chiffres globaux</a:t>
            </a:r>
            <a:endParaRPr lang="fr-BE" dirty="0"/>
          </a:p>
          <a:p>
            <a:pPr>
              <a:lnSpc>
                <a:spcPct val="90000"/>
              </a:lnSpc>
            </a:pPr>
            <a:endParaRPr lang="fr-BE" dirty="0"/>
          </a:p>
          <a:p>
            <a:pPr lvl="1">
              <a:lnSpc>
                <a:spcPct val="90000"/>
              </a:lnSpc>
            </a:pPr>
            <a:r>
              <a:rPr lang="fr-BE" dirty="0" smtClean="0"/>
              <a:t>Ajout des données relatives à la composition du ménage 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 lvl="2">
              <a:lnSpc>
                <a:spcPct val="90000"/>
              </a:lnSpc>
            </a:pPr>
            <a:r>
              <a:rPr lang="fr-BE" dirty="0" smtClean="0"/>
              <a:t>Type de ménage</a:t>
            </a:r>
          </a:p>
          <a:p>
            <a:pPr lvl="2">
              <a:lnSpc>
                <a:spcPct val="90000"/>
              </a:lnSpc>
            </a:pPr>
            <a:r>
              <a:rPr lang="fr-BE" dirty="0" smtClean="0"/>
              <a:t>Position dans le ménage (code LIPRO)</a:t>
            </a:r>
            <a:endParaRPr lang="fr-BE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Ajout des données relatives à l'origine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 lvl="2">
              <a:lnSpc>
                <a:spcPct val="90000"/>
              </a:lnSpc>
            </a:pPr>
            <a:r>
              <a:rPr lang="fr-BE" dirty="0" smtClean="0"/>
              <a:t>2 classifications: historique de la nationalité et de la migration</a:t>
            </a:r>
          </a:p>
          <a:p>
            <a:pPr lvl="2">
              <a:lnSpc>
                <a:spcPct val="90000"/>
              </a:lnSpc>
            </a:pPr>
            <a:r>
              <a:rPr lang="fr-BE" dirty="0" smtClean="0"/>
              <a:t>Nationalité, première nationalité et pays de naissance de la personne</a:t>
            </a:r>
          </a:p>
          <a:p>
            <a:pPr lvl="2">
              <a:lnSpc>
                <a:spcPct val="90000"/>
              </a:lnSpc>
            </a:pPr>
            <a:r>
              <a:rPr lang="fr-BE" dirty="0" smtClean="0"/>
              <a:t>Nationalité, première nationalité et pays de naissance du père et de la mère</a:t>
            </a: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Indication "habitant des cantons de l'Est"</a:t>
            </a:r>
            <a:endParaRPr lang="fr-BE" dirty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endParaRPr lang="fr-BE" sz="3200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09964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Adaptations des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fr-BE" dirty="0" smtClean="0"/>
              <a:t>Application web relative à la mobilité socio-économique</a:t>
            </a:r>
            <a:endParaRPr lang="fr-BE" sz="3200" dirty="0"/>
          </a:p>
          <a:p>
            <a:pPr lvl="1">
              <a:lnSpc>
                <a:spcPct val="90000"/>
              </a:lnSpc>
            </a:pPr>
            <a:endParaRPr lang="fr-BE" dirty="0"/>
          </a:p>
          <a:p>
            <a:pPr lvl="1">
              <a:lnSpc>
                <a:spcPct val="90000"/>
              </a:lnSpc>
            </a:pPr>
            <a:r>
              <a:rPr lang="fr-BE" dirty="0" smtClean="0"/>
              <a:t>Aucune adaptation</a:t>
            </a:r>
          </a:p>
          <a:p>
            <a:pPr lvl="1"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r>
              <a:rPr lang="fr-BE" dirty="0" smtClean="0"/>
              <a:t>Fourniture prévue pour septembre</a:t>
            </a:r>
          </a:p>
          <a:p>
            <a:pPr>
              <a:lnSpc>
                <a:spcPct val="90000"/>
              </a:lnSpc>
            </a:pPr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362303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BE" dirty="0" smtClean="0"/>
              <a:t>Dans l'intervalle: mise à jour de la version actuelle des applications web pour ce qui concerne l'année 2011</a:t>
            </a:r>
          </a:p>
          <a:p>
            <a:endParaRPr lang="fr-BE" dirty="0"/>
          </a:p>
          <a:p>
            <a:r>
              <a:rPr lang="fr-BE" dirty="0" smtClean="0"/>
              <a:t>Actualisation pour l'année 2011 n'a pas encore été réalisée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en raison de la réforme</a:t>
            </a:r>
          </a:p>
          <a:p>
            <a:pPr lvl="1"/>
            <a:r>
              <a:rPr lang="fr-BE" dirty="0" smtClean="0"/>
              <a:t>en raison de la disponibilité tardive des fichiers de l'ONSS et de l'ONSSAPL (adaptations CAPELO)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95948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Nouvelle application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Préparation de la nouvelle application web relative à la composition du ménage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endParaRPr lang="fr-BE" sz="1900" dirty="0" smtClean="0"/>
          </a:p>
          <a:p>
            <a:pPr lvl="2">
              <a:lnSpc>
                <a:spcPct val="80000"/>
              </a:lnSpc>
              <a:buFont typeface="Symbol" pitchFamily="18" charset="2"/>
              <a:buChar char="Þ"/>
            </a:pPr>
            <a:r>
              <a:rPr lang="fr-BE" sz="1900" dirty="0" smtClean="0"/>
              <a:t> présentation par Thomas Ermans  + discussion sur le contenu</a:t>
            </a:r>
          </a:p>
          <a:p>
            <a:endParaRPr lang="fr-BE" dirty="0" smtClean="0"/>
          </a:p>
          <a:p>
            <a:r>
              <a:rPr lang="fr-BE" dirty="0" smtClean="0"/>
              <a:t>Réalisation: 2014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13625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BE" dirty="0" smtClean="0"/>
              <a:t>IV. PROJET DE DOCUMENTATION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Projet de documentation</a:t>
            </a:r>
            <a:endParaRPr lang="fr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 smtClean="0"/>
              <a:t>Projet AGORA en collaboration avec le SPF SS, introduit auprès de la Politique scientifique fédérale</a:t>
            </a:r>
            <a:endParaRPr lang="fr-BE" sz="2700" dirty="0"/>
          </a:p>
          <a:p>
            <a:endParaRPr lang="fr-BE" sz="2200" dirty="0"/>
          </a:p>
          <a:p>
            <a:pPr lvl="1"/>
            <a:r>
              <a:rPr lang="fr-BE" dirty="0" smtClean="0"/>
              <a:t>projet sur une durée de 4 ans (2009-2013)</a:t>
            </a:r>
          </a:p>
          <a:p>
            <a:pPr lvl="1"/>
            <a:r>
              <a:rPr lang="fr-BE" sz="2400" dirty="0"/>
              <a:t>équipes de recherche : Steunpunt WSE, Centre METICES (ULB) et CESO-KU Leuven</a:t>
            </a:r>
          </a:p>
          <a:p>
            <a:pPr lvl="1"/>
            <a:r>
              <a:rPr lang="fr-BE" dirty="0" smtClean="0"/>
              <a:t>successeur du premier projet de documentation</a:t>
            </a:r>
            <a:endParaRPr lang="fr-BE" sz="2400" dirty="0"/>
          </a:p>
          <a:p>
            <a:endParaRPr lang="fr-BE" dirty="0" smtClean="0"/>
          </a:p>
          <a:p>
            <a:r>
              <a:rPr lang="fr-BE" sz="2700" dirty="0"/>
              <a:t>Le projet se termine cette année</a:t>
            </a:r>
          </a:p>
        </p:txBody>
      </p:sp>
    </p:spTree>
    <p:extLst>
      <p:ext uri="{BB962C8B-B14F-4D97-AF65-F5344CB8AC3E}">
        <p14:creationId xmlns:p14="http://schemas.microsoft.com/office/powerpoint/2010/main" val="264871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Objectifs pour cette année</a:t>
            </a:r>
            <a:endParaRPr lang="fr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fr-BE" sz="3600" dirty="0"/>
              <a:t>Implémentation d'un CMS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Consultation conviviale de la documentation</a:t>
            </a:r>
          </a:p>
          <a:p>
            <a:pPr lvl="1"/>
            <a:endParaRPr lang="fr-BE" dirty="0" smtClean="0"/>
          </a:p>
          <a:p>
            <a:pPr lvl="2">
              <a:buFont typeface="Symbol" pitchFamily="18" charset="2"/>
              <a:buChar char="Þ"/>
            </a:pPr>
            <a:r>
              <a:rPr lang="fr-BE" dirty="0" smtClean="0"/>
              <a:t> </a:t>
            </a:r>
            <a:r>
              <a:rPr lang="fr-BE" sz="2200" dirty="0"/>
              <a:t>explication à la fin de la réunion</a:t>
            </a:r>
          </a:p>
          <a:p>
            <a:endParaRPr lang="fr-BE" dirty="0" smtClean="0"/>
          </a:p>
          <a:p>
            <a:pPr>
              <a:lnSpc>
                <a:spcPct val="110000"/>
              </a:lnSpc>
            </a:pPr>
            <a:r>
              <a:rPr lang="fr-BE" sz="3600" dirty="0"/>
              <a:t>Extension de la documentation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Fiches juridiques</a:t>
            </a:r>
          </a:p>
          <a:p>
            <a:pPr lvl="1"/>
            <a:r>
              <a:rPr lang="fr-BE" dirty="0" smtClean="0"/>
              <a:t>Description des banques de données primaires</a:t>
            </a:r>
          </a:p>
          <a:p>
            <a:pPr lvl="1"/>
            <a:endParaRPr lang="fr-BE" dirty="0"/>
          </a:p>
          <a:p>
            <a:pPr lvl="2">
              <a:buFont typeface="Symbol" pitchFamily="18" charset="2"/>
              <a:buChar char="Þ"/>
            </a:pPr>
            <a:r>
              <a:rPr lang="fr-BE" sz="2200" dirty="0" smtClean="0"/>
              <a:t> explication par Stijn Braes</a:t>
            </a:r>
            <a:endParaRPr lang="fr-BE" sz="2200" dirty="0"/>
          </a:p>
          <a:p>
            <a:pPr lvl="1"/>
            <a:endParaRPr lang="fr-BE" dirty="0" smtClean="0"/>
          </a:p>
          <a:p>
            <a:endParaRPr lang="fr-BE" dirty="0"/>
          </a:p>
          <a:p>
            <a:pPr marL="342900" lvl="1" indent="-342900">
              <a:lnSpc>
                <a:spcPct val="110000"/>
              </a:lnSpc>
              <a:buFont typeface="Arial" pitchFamily="34" charset="0"/>
              <a:buChar char="•"/>
            </a:pPr>
            <a:endParaRPr lang="fr-BE" sz="3600" dirty="0"/>
          </a:p>
          <a:p>
            <a:pPr marL="342900" lvl="1" indent="-342900">
              <a:lnSpc>
                <a:spcPct val="110000"/>
              </a:lnSpc>
              <a:buFont typeface="Arial" pitchFamily="34" charset="0"/>
              <a:buChar char="•"/>
            </a:pPr>
            <a:endParaRPr lang="fr-BE" sz="3600" dirty="0"/>
          </a:p>
          <a:p>
            <a:endParaRPr lang="fr-BE" dirty="0"/>
          </a:p>
          <a:p>
            <a:endParaRPr lang="fr-BE" dirty="0"/>
          </a:p>
          <a:p>
            <a:endParaRPr lang="fr-BE" dirty="0" smtClean="0"/>
          </a:p>
          <a:p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13339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Objectifs pour cette année</a:t>
            </a:r>
            <a:endParaRPr lang="fr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fr-BE" sz="3100" dirty="0"/>
              <a:t>Développement de notions dans une perspective biographique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fr-BE" dirty="0" smtClean="0"/>
              <a:t> </a:t>
            </a:r>
            <a:endParaRPr lang="fr-BE" sz="1900" dirty="0" smtClean="0"/>
          </a:p>
          <a:p>
            <a:pPr lvl="2">
              <a:lnSpc>
                <a:spcPct val="80000"/>
              </a:lnSpc>
              <a:buFont typeface="Symbol" pitchFamily="18" charset="2"/>
              <a:buChar char="Þ"/>
            </a:pPr>
            <a:r>
              <a:rPr lang="fr-BE" sz="1900" dirty="0" smtClean="0"/>
              <a:t> explication par Thomas Ermans</a:t>
            </a:r>
            <a:endParaRPr lang="fr-BE" sz="1900" dirty="0"/>
          </a:p>
          <a:p>
            <a:endParaRPr lang="fr-BE" dirty="0" smtClean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fr-BE" sz="3100" dirty="0"/>
              <a:t>Poursuite de l'élaboration de la notion de revenu (revenu net</a:t>
            </a:r>
            <a:r>
              <a:rPr lang="fr-BE" sz="3100" dirty="0" smtClean="0"/>
              <a:t>)</a:t>
            </a:r>
            <a:endParaRPr lang="fr-BE" sz="3600" dirty="0"/>
          </a:p>
          <a:p>
            <a:pPr marL="342900" lvl="1" indent="-342900">
              <a:lnSpc>
                <a:spcPct val="110000"/>
              </a:lnSpc>
              <a:buFont typeface="Arial" pitchFamily="34" charset="0"/>
              <a:buChar char="•"/>
            </a:pPr>
            <a:endParaRPr lang="fr-BE" sz="3600" dirty="0"/>
          </a:p>
          <a:p>
            <a:endParaRPr lang="fr-BE" dirty="0"/>
          </a:p>
          <a:p>
            <a:endParaRPr lang="fr-BE" dirty="0"/>
          </a:p>
          <a:p>
            <a:endParaRPr lang="fr-BE" dirty="0" smtClean="0"/>
          </a:p>
          <a:p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14136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I. Aperçu des fichiers de données disponibles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81763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Objectifs pour cette année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lnSpc>
                <a:spcPct val="110000"/>
              </a:lnSpc>
              <a:buFont typeface="Arial" pitchFamily="34" charset="0"/>
              <a:buChar char="•"/>
            </a:pPr>
            <a:r>
              <a:rPr lang="fr-BE" sz="2900" dirty="0"/>
              <a:t>Élaboration de variables relatives à la carrière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2500" dirty="0" smtClean="0"/>
          </a:p>
          <a:p>
            <a:pPr lvl="2">
              <a:lnSpc>
                <a:spcPct val="80000"/>
              </a:lnSpc>
              <a:buFont typeface="Symbol" pitchFamily="18" charset="2"/>
              <a:buChar char="Þ"/>
            </a:pPr>
            <a:r>
              <a:rPr lang="fr-BE" sz="1900" dirty="0" smtClean="0"/>
              <a:t> explication par Hans Knapen</a:t>
            </a:r>
          </a:p>
          <a:p>
            <a:pPr marL="0" lvl="1" indent="0">
              <a:buNone/>
            </a:pPr>
            <a:endParaRPr lang="fr-BE" sz="2500" dirty="0"/>
          </a:p>
          <a:p>
            <a:pPr marL="342900" lvl="1" indent="-342900">
              <a:lnSpc>
                <a:spcPct val="110000"/>
              </a:lnSpc>
              <a:buFont typeface="Arial" pitchFamily="34" charset="0"/>
              <a:buChar char="•"/>
            </a:pPr>
            <a:r>
              <a:rPr lang="fr-BE" sz="2900" dirty="0"/>
              <a:t>Mise à jour et extension des applications web existantes sur la base de nouvelles variables</a:t>
            </a:r>
          </a:p>
          <a:p>
            <a:endParaRPr lang="fr-BE" sz="2500" dirty="0"/>
          </a:p>
          <a:p>
            <a:pPr marL="342900" lvl="1" indent="-342900">
              <a:lnSpc>
                <a:spcPct val="110000"/>
              </a:lnSpc>
              <a:buFont typeface="Arial" pitchFamily="34" charset="0"/>
              <a:buChar char="•"/>
            </a:pPr>
            <a:r>
              <a:rPr lang="fr-BE" dirty="0" smtClean="0"/>
              <a:t>Publication d'un ouvrage</a:t>
            </a:r>
          </a:p>
          <a:p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11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Objectifs pour cette année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lvl="1" indent="-342900">
              <a:lnSpc>
                <a:spcPct val="110000"/>
              </a:lnSpc>
              <a:buFont typeface="Arial" pitchFamily="34" charset="0"/>
              <a:buChar char="•"/>
            </a:pPr>
            <a:r>
              <a:rPr lang="fr-BE" dirty="0" smtClean="0"/>
              <a:t>Collaboration avec d'autres départements des pouvoirs publics dans le cadre de demandes de données ad hoc</a:t>
            </a:r>
          </a:p>
          <a:p>
            <a:pPr lvl="1"/>
            <a:endParaRPr lang="fr-BE" dirty="0"/>
          </a:p>
          <a:p>
            <a:pPr lvl="1"/>
            <a:r>
              <a:rPr lang="fr-BE" sz="2600" dirty="0"/>
              <a:t>DGSIE</a:t>
            </a:r>
          </a:p>
          <a:p>
            <a:pPr lvl="1"/>
            <a:r>
              <a:rPr lang="fr-BE" sz="2600" dirty="0"/>
              <a:t>SPF Finances</a:t>
            </a:r>
          </a:p>
          <a:p>
            <a:pPr lvl="1"/>
            <a:r>
              <a:rPr lang="fr-BE" sz="2600" dirty="0"/>
              <a:t>Régions et communautés</a:t>
            </a:r>
          </a:p>
          <a:p>
            <a:pPr lvl="1"/>
            <a:r>
              <a:rPr lang="fr-BE" sz="2600" dirty="0"/>
              <a:t>…</a:t>
            </a:r>
          </a:p>
          <a:p>
            <a:endParaRPr lang="fr-BE" dirty="0" smtClean="0"/>
          </a:p>
          <a:p>
            <a:pPr lvl="2">
              <a:lnSpc>
                <a:spcPct val="80000"/>
              </a:lnSpc>
              <a:buFont typeface="Symbol" pitchFamily="18" charset="2"/>
              <a:buChar char="Þ"/>
            </a:pPr>
            <a:r>
              <a:rPr lang="fr-BE" sz="2600" dirty="0" smtClean="0"/>
              <a:t> Harmonisation des procédures</a:t>
            </a:r>
          </a:p>
          <a:p>
            <a:pPr lvl="2">
              <a:lnSpc>
                <a:spcPct val="80000"/>
              </a:lnSpc>
              <a:buFont typeface="Symbol" pitchFamily="18" charset="2"/>
              <a:buChar char="Þ"/>
            </a:pPr>
            <a:r>
              <a:rPr lang="fr-BE" sz="2600" dirty="0" smtClean="0"/>
              <a:t> Éviter qu'un même travail soit réalisé deux fois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40634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Sources: état d’avancement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Les données 2010 sont chargées, à l’exception du fichier des données du registre national et des données du registre Bis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Les données sont partiellement chargées</a:t>
            </a:r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r>
              <a:rPr lang="fr-BE" dirty="0" smtClean="0"/>
              <a:t>Les données 2011 sont chargées, à l'exception de: </a:t>
            </a:r>
          </a:p>
          <a:p>
            <a:pPr lvl="1">
              <a:lnSpc>
                <a:spcPct val="90000"/>
              </a:lnSpc>
            </a:pPr>
            <a:r>
              <a:rPr lang="fr-BE" dirty="0"/>
              <a:t>INAMI-CMI 2011</a:t>
            </a:r>
          </a:p>
          <a:p>
            <a:pPr lvl="2">
              <a:lnSpc>
                <a:spcPct val="90000"/>
              </a:lnSpc>
              <a:buFont typeface="Symbol" pitchFamily="18" charset="2"/>
              <a:buChar char="Þ"/>
            </a:pPr>
            <a:r>
              <a:rPr lang="fr-BE" dirty="0"/>
              <a:t> </a:t>
            </a:r>
            <a:r>
              <a:rPr lang="fr-BE" sz="2600" dirty="0"/>
              <a:t>prévu pour juillet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164551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Sources: état d’avancement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>
              <a:lnSpc>
                <a:spcPct val="90000"/>
              </a:lnSpc>
            </a:pPr>
            <a:r>
              <a:rPr lang="fr-BE" dirty="0" smtClean="0"/>
              <a:t>Fichier </a:t>
            </a:r>
            <a:r>
              <a:rPr lang="fr-BE" dirty="0" smtClean="0"/>
              <a:t>des données du registre national et des données du registre Bis</a:t>
            </a:r>
          </a:p>
          <a:p>
            <a:pPr lvl="2">
              <a:lnSpc>
                <a:spcPct val="90000"/>
              </a:lnSpc>
              <a:buFont typeface="Symbol" pitchFamily="18" charset="2"/>
              <a:buChar char="Þ"/>
            </a:pPr>
            <a:r>
              <a:rPr lang="fr-BE" sz="2600" dirty="0" smtClean="0"/>
              <a:t> prévu pour le premier semestre de 2014</a:t>
            </a:r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r>
              <a:rPr lang="fr-BE" dirty="0" smtClean="0"/>
              <a:t>Données 2012: début du chargement</a:t>
            </a:r>
            <a:endParaRPr lang="fr-BE" dirty="0"/>
          </a:p>
          <a:p>
            <a:endParaRPr lang="fr-BE" dirty="0" smtClean="0"/>
          </a:p>
          <a:p>
            <a:r>
              <a:rPr lang="fr-BE" dirty="0" smtClean="0"/>
              <a:t>SIGEDIS: fin du chargement de la nouvelle version</a:t>
            </a:r>
            <a:endParaRPr lang="fr-BE" dirty="0"/>
          </a:p>
          <a:p>
            <a:endParaRPr lang="fr-BE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fr-BE" sz="1900" dirty="0"/>
              <a:t>voir l'aperçu des sources disponibles sur le site web de la BCSS pour une reproduction précise et l'évolution ultérieure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89008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Sources: état d’avancement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 smtClean="0"/>
              <a:t>ONSS et ONSSAPL: à partir de 2011, le système de mise en disponibilité (MED) peut être déterminé</a:t>
            </a:r>
          </a:p>
          <a:p>
            <a:pPr lvl="1"/>
            <a:r>
              <a:rPr lang="fr-BE" dirty="0" smtClean="0"/>
              <a:t>MED antérieure à la retraite</a:t>
            </a:r>
          </a:p>
          <a:p>
            <a:pPr lvl="2">
              <a:buFont typeface="Symbol" pitchFamily="18" charset="2"/>
              <a:buChar char="Þ"/>
            </a:pPr>
            <a:r>
              <a:rPr lang="fr-BE" dirty="0" smtClean="0"/>
              <a:t> code spécifique dans la nomenclature: n352</a:t>
            </a:r>
          </a:p>
          <a:p>
            <a:pPr lvl="2">
              <a:buFont typeface="Symbol" pitchFamily="18" charset="2"/>
              <a:buChar char="Þ"/>
            </a:pPr>
            <a:r>
              <a:rPr lang="fr-BE" dirty="0" smtClean="0"/>
              <a:t> prépensionnés: de n35 à n351</a:t>
            </a:r>
            <a:endParaRPr lang="fr-BE" dirty="0"/>
          </a:p>
          <a:p>
            <a:pPr lvl="1"/>
            <a:r>
              <a:rPr lang="fr-BE" dirty="0" smtClean="0"/>
              <a:t>MED en raison d'une maladie ou de l'absence d'une fonction adéquate</a:t>
            </a:r>
          </a:p>
          <a:p>
            <a:pPr lvl="2">
              <a:buFont typeface="Symbol" pitchFamily="18" charset="2"/>
              <a:buChar char="Þ"/>
            </a:pPr>
            <a:r>
              <a:rPr lang="fr-BE" dirty="0" smtClean="0"/>
              <a:t> ces personnes restent enregistrées parmi les travailleurs dans la nomenclature (n1)</a:t>
            </a:r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64038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Données du registre national et du registre Bis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BE" dirty="0" smtClean="0"/>
              <a:t>Adaptation du flux suite à la migration vers la plate-forme SOA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Phase 1: chargement du fichier de base provenant du minirn, du registre bis et du registre rad</a:t>
            </a:r>
          </a:p>
          <a:p>
            <a:pPr lvl="1"/>
            <a:r>
              <a:rPr lang="fr-BE" dirty="0" smtClean="0"/>
              <a:t>Phase 2: chargement des données de la DGSIE</a:t>
            </a:r>
          </a:p>
          <a:p>
            <a:pPr lvl="1"/>
            <a:r>
              <a:rPr lang="fr-BE" dirty="0" smtClean="0"/>
              <a:t>Phase 3: recherche relative aux personnes pour lesquelles la DGSIE n'a pas fourni de données</a:t>
            </a:r>
          </a:p>
          <a:p>
            <a:pPr lvl="2"/>
            <a:r>
              <a:rPr lang="fr-BE" dirty="0" smtClean="0"/>
              <a:t>dans le registre national, y compris le registre d'attente et les personnes inscrites dans un poste diplomatique</a:t>
            </a:r>
          </a:p>
          <a:p>
            <a:pPr lvl="2"/>
            <a:r>
              <a:rPr lang="fr-BE" dirty="0" smtClean="0"/>
              <a:t>dans le registre Bis et le registre rad</a:t>
            </a:r>
          </a:p>
          <a:p>
            <a:endParaRPr lang="fr-BE" dirty="0"/>
          </a:p>
          <a:p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158037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Données du registre national et du registre Bis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BE" dirty="0" smtClean="0"/>
              <a:t>Compléter le fichier</a:t>
            </a:r>
            <a:endParaRPr lang="fr-BE" dirty="0"/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Personnes du registre d'attente</a:t>
            </a:r>
          </a:p>
          <a:p>
            <a:pPr lvl="2">
              <a:buFont typeface="Symbol" pitchFamily="18" charset="2"/>
              <a:buChar char="Þ"/>
            </a:pPr>
            <a:r>
              <a:rPr lang="fr-BE" sz="2600" dirty="0" smtClean="0"/>
              <a:t> nationalité et données relatives au ménage 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Les personnes qui habitent à l'étranger et qui se sont inscrites dans le registre national via un poste diplomatique</a:t>
            </a:r>
            <a:endParaRPr lang="fr-BE" dirty="0"/>
          </a:p>
          <a:p>
            <a:pPr lvl="2">
              <a:buFont typeface="Symbol" pitchFamily="18" charset="2"/>
              <a:buChar char="Þ"/>
            </a:pPr>
            <a:r>
              <a:rPr lang="fr-BE" dirty="0" smtClean="0"/>
              <a:t> </a:t>
            </a:r>
            <a:r>
              <a:rPr lang="fr-BE" sz="2600" dirty="0"/>
              <a:t>nationalité et éventuellement données relatives au ménage</a:t>
            </a:r>
          </a:p>
          <a:p>
            <a:endParaRPr lang="fr-BE" dirty="0"/>
          </a:p>
          <a:p>
            <a:r>
              <a:rPr lang="fr-BE" dirty="0" smtClean="0"/>
              <a:t>Anticiper sur les évolutions futures</a:t>
            </a:r>
          </a:p>
          <a:p>
            <a:endParaRPr lang="fr-BE" dirty="0"/>
          </a:p>
          <a:p>
            <a:r>
              <a:rPr lang="fr-BE" dirty="0" smtClean="0"/>
              <a:t>Les données seront disponibles plus rapidement dans le futur, mais pas dans un premier temps</a:t>
            </a:r>
          </a:p>
          <a:p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57011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II. Applications de base 2010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2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Applications de base 2010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dirty="0" smtClean="0"/>
              <a:t>Édition 2010 disponible en automne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D'abord finaliser le chargement du fichier des données du registre national et des registre BCSS</a:t>
            </a:r>
          </a:p>
          <a:p>
            <a:endParaRPr lang="fr-BE" dirty="0" smtClean="0"/>
          </a:p>
          <a:p>
            <a:r>
              <a:rPr lang="fr-BE" dirty="0" smtClean="0"/>
              <a:t>Une simple mise à jour des tableaux existants, aucune extension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8049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2973</TotalTime>
  <Words>780</Words>
  <Application>Microsoft Office PowerPoint</Application>
  <PresentationFormat>On-screen Show (4:3)</PresentationFormat>
  <Paragraphs>157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Aangepast ontwerp</vt:lpstr>
      <vt:lpstr>Datawarehouse marché du travail et protection sociale</vt:lpstr>
      <vt:lpstr>I. Aperçu des fichiers de données disponibles</vt:lpstr>
      <vt:lpstr>Sources: état d’avancement</vt:lpstr>
      <vt:lpstr>Sources: état d’avancement</vt:lpstr>
      <vt:lpstr>Sources: état d’avancement</vt:lpstr>
      <vt:lpstr>Données du registre national et du registre Bis</vt:lpstr>
      <vt:lpstr>Données du registre national et du registre Bis</vt:lpstr>
      <vt:lpstr>II. Applications de base 2010</vt:lpstr>
      <vt:lpstr>Applications de base 2010</vt:lpstr>
      <vt:lpstr>III. Applications web</vt:lpstr>
      <vt:lpstr>Adaptations des applications web</vt:lpstr>
      <vt:lpstr>Adaptations des applications web</vt:lpstr>
      <vt:lpstr>Adaptations des applications web</vt:lpstr>
      <vt:lpstr>Applications web</vt:lpstr>
      <vt:lpstr>Nouvelle application web</vt:lpstr>
      <vt:lpstr>IV. PROJET DE DOCUMENTATION</vt:lpstr>
      <vt:lpstr>Projet de documentation</vt:lpstr>
      <vt:lpstr>Objectifs pour cette année</vt:lpstr>
      <vt:lpstr>Objectifs pour cette année</vt:lpstr>
      <vt:lpstr>Objectifs pour cette année</vt:lpstr>
      <vt:lpstr>Objectifs pour cette année</vt:lpstr>
    </vt:vector>
  </TitlesOfParts>
  <Company>KSZ-BCSS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Isabelle Leroy</dc:creator>
  <cp:lastModifiedBy>Chris Brijs</cp:lastModifiedBy>
  <cp:revision>139</cp:revision>
  <cp:lastPrinted>2013-06-24T12:31:11Z</cp:lastPrinted>
  <dcterms:created xsi:type="dcterms:W3CDTF">2012-12-20T14:22:40Z</dcterms:created>
  <dcterms:modified xsi:type="dcterms:W3CDTF">2013-06-24T14:12:43Z</dcterms:modified>
</cp:coreProperties>
</file>