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1" r:id="rId2"/>
  </p:sldMasterIdLst>
  <p:notesMasterIdLst>
    <p:notesMasterId r:id="rId24"/>
  </p:notesMasterIdLst>
  <p:handoutMasterIdLst>
    <p:handoutMasterId r:id="rId25"/>
  </p:handoutMasterIdLst>
  <p:sldIdLst>
    <p:sldId id="256" r:id="rId3"/>
    <p:sldId id="371" r:id="rId4"/>
    <p:sldId id="472" r:id="rId5"/>
    <p:sldId id="473" r:id="rId6"/>
    <p:sldId id="475" r:id="rId7"/>
    <p:sldId id="490" r:id="rId8"/>
    <p:sldId id="372" r:id="rId9"/>
    <p:sldId id="436" r:id="rId10"/>
    <p:sldId id="378" r:id="rId11"/>
    <p:sldId id="438" r:id="rId12"/>
    <p:sldId id="437" r:id="rId13"/>
    <p:sldId id="489" r:id="rId14"/>
    <p:sldId id="488" r:id="rId15"/>
    <p:sldId id="479" r:id="rId16"/>
    <p:sldId id="480" r:id="rId17"/>
    <p:sldId id="483" r:id="rId18"/>
    <p:sldId id="389" r:id="rId19"/>
    <p:sldId id="439" r:id="rId20"/>
    <p:sldId id="485" r:id="rId21"/>
    <p:sldId id="487" r:id="rId22"/>
    <p:sldId id="491" r:id="rId23"/>
  </p:sldIdLst>
  <p:sldSz cx="9144000" cy="6858000" type="screen4x3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BB"/>
    <a:srgbClr val="008C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92" autoAdjust="0"/>
  </p:normalViewPr>
  <p:slideViewPr>
    <p:cSldViewPr>
      <p:cViewPr>
        <p:scale>
          <a:sx n="100" d="100"/>
          <a:sy n="100" d="100"/>
        </p:scale>
        <p:origin x="-1104" y="1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2346"/>
    </p:cViewPr>
  </p:sorterViewPr>
  <p:notesViewPr>
    <p:cSldViewPr>
      <p:cViewPr varScale="1">
        <p:scale>
          <a:sx n="50" d="100"/>
          <a:sy n="50" d="100"/>
        </p:scale>
        <p:origin x="-2904" y="-90"/>
      </p:cViewPr>
      <p:guideLst>
        <p:guide orient="horz" pos="3127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BE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8C5D11-FD05-4DE6-B37C-2DFDACA71B52}" type="datetimeFigureOut">
              <a:rPr lang="fr-BE" smtClean="0"/>
              <a:t>21/09/2015</a:t>
            </a:fld>
            <a:endParaRPr lang="fr-B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B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9FC663-FAAA-41AC-AD5B-F86EED9E2B9D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5431631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940151-7FFD-43DE-898A-D9CAABEA57DC}" type="datetimeFigureOut">
              <a:rPr lang="en-US" smtClean="0"/>
              <a:t>9/21/2015</a:t>
            </a:fld>
            <a:endParaRPr lang="fr-B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4113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52109A-CD10-4B52-A551-F07EC376FA68}" type="slidenum">
              <a:rPr lang="en-US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2470612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2109A-CD10-4B52-A551-F07EC376FA68}" type="slidenum">
              <a:rPr lang="en-US" smtClean="0"/>
              <a:t>1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41009604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315200"/>
          </a:xfrm>
          <a:prstGeom prst="rect">
            <a:avLst/>
          </a:prstGeom>
        </p:spPr>
      </p:pic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702F0-1D1A-4FF0-A939-D91727471464}" type="datetime1">
              <a:rPr lang="en-US" smtClean="0"/>
              <a:t>9/21/2015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518D1-4E81-498A-A28F-C232D8B454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91882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8E61E-6C95-45D7-91C1-82862A10BEB5}" type="datetime1">
              <a:rPr lang="en-US" smtClean="0"/>
              <a:t>9/21/2015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518D1-4E81-498A-A28F-C232D8B454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8051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BD5C4-F06B-47B0-B3A7-0C76D748DB3D}" type="datetime1">
              <a:rPr lang="en-US" smtClean="0"/>
              <a:t>9/21/2015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518D1-4E81-498A-A28F-C232D8B454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3850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D9E7B-91AA-4523-BE46-0A41971EA2E1}" type="datetime1">
              <a:rPr lang="en-US" smtClean="0"/>
              <a:t>9/21/2015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518D1-4E81-498A-A28F-C232D8B454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25323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ondertitelstijl van het model te bewerken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41B0D-9067-4A8A-9267-28183F2C8AFA}" type="datetimeFigureOut">
              <a:rPr lang="nl-BE" smtClean="0"/>
              <a:t>21/09/2015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07486-2345-434A-AC47-3CEE27BA4517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6417383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41B0D-9067-4A8A-9267-28183F2C8AFA}" type="datetimeFigureOut">
              <a:rPr lang="nl-BE" smtClean="0"/>
              <a:t>21/09/2015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07486-2345-434A-AC47-3CEE27BA4517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367648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41B0D-9067-4A8A-9267-28183F2C8AFA}" type="datetimeFigureOut">
              <a:rPr lang="nl-BE" smtClean="0"/>
              <a:t>21/09/2015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07486-2345-434A-AC47-3CEE27BA4517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7696422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41B0D-9067-4A8A-9267-28183F2C8AFA}" type="datetimeFigureOut">
              <a:rPr lang="nl-BE" smtClean="0"/>
              <a:t>21/09/2015</a:t>
            </a:fld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07486-2345-434A-AC47-3CEE27BA4517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6277949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41B0D-9067-4A8A-9267-28183F2C8AFA}" type="datetimeFigureOut">
              <a:rPr lang="nl-BE" smtClean="0"/>
              <a:t>21/09/2015</a:t>
            </a:fld>
            <a:endParaRPr lang="nl-BE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07486-2345-434A-AC47-3CEE27BA4517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10446133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41B0D-9067-4A8A-9267-28183F2C8AFA}" type="datetimeFigureOut">
              <a:rPr lang="nl-BE" smtClean="0"/>
              <a:t>21/09/2015</a:t>
            </a:fld>
            <a:endParaRPr lang="nl-BE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07486-2345-434A-AC47-3CEE27BA4517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01698878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41B0D-9067-4A8A-9267-28183F2C8AFA}" type="datetimeFigureOut">
              <a:rPr lang="nl-BE" smtClean="0"/>
              <a:t>21/09/2015</a:t>
            </a:fld>
            <a:endParaRPr lang="nl-BE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07486-2345-434A-AC47-3CEE27BA4517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0499381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4803" y="1556792"/>
            <a:ext cx="8229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0" y="6678000"/>
            <a:ext cx="9144000" cy="180000"/>
          </a:xfrm>
          <a:prstGeom prst="rect">
            <a:avLst/>
          </a:prstGeom>
          <a:solidFill>
            <a:srgbClr val="0080BB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6567" y="6237312"/>
            <a:ext cx="402588" cy="402588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8748464" y="6370368"/>
            <a:ext cx="38903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A8755405-6244-4D43-8215-E61FC2DFB5CA}" type="slidenum">
              <a:rPr lang="en-US" sz="1100" smtClean="0"/>
              <a:pPr algn="r"/>
              <a:t>‹#›</a:t>
            </a:fld>
            <a:endParaRPr lang="fr-BE" sz="1100" dirty="0"/>
          </a:p>
        </p:txBody>
      </p:sp>
    </p:spTree>
    <p:extLst>
      <p:ext uri="{BB962C8B-B14F-4D97-AF65-F5344CB8AC3E}">
        <p14:creationId xmlns:p14="http://schemas.microsoft.com/office/powerpoint/2010/main" val="32523647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41B0D-9067-4A8A-9267-28183F2C8AFA}" type="datetimeFigureOut">
              <a:rPr lang="nl-BE" smtClean="0"/>
              <a:t>21/09/2015</a:t>
            </a:fld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07486-2345-434A-AC47-3CEE27BA4517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29492232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BE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41B0D-9067-4A8A-9267-28183F2C8AFA}" type="datetimeFigureOut">
              <a:rPr lang="nl-BE" smtClean="0"/>
              <a:t>21/09/2015</a:t>
            </a:fld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07486-2345-434A-AC47-3CEE27BA4517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21459066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41B0D-9067-4A8A-9267-28183F2C8AFA}" type="datetimeFigureOut">
              <a:rPr lang="nl-BE" smtClean="0"/>
              <a:t>21/09/2015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07486-2345-434A-AC47-3CEE27BA4517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69843459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41B0D-9067-4A8A-9267-28183F2C8AFA}" type="datetimeFigureOut">
              <a:rPr lang="nl-BE" smtClean="0"/>
              <a:t>21/09/2015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07486-2345-434A-AC47-3CEE27BA4517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9358075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261" y="2708920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r-B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7A6DB-A3A4-4612-A062-6EEE2188A4CD}" type="datetime1">
              <a:rPr lang="en-US" smtClean="0"/>
              <a:t>9/21/2015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518D1-4E81-498A-A28F-C232D8B4542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0" y="6678000"/>
            <a:ext cx="9144000" cy="180000"/>
          </a:xfrm>
          <a:prstGeom prst="rect">
            <a:avLst/>
          </a:prstGeom>
          <a:solidFill>
            <a:srgbClr val="0080BB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6567" y="6237312"/>
            <a:ext cx="402588" cy="402588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8748464" y="6370368"/>
            <a:ext cx="38903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A8755405-6244-4D43-8215-E61FC2DFB5CA}" type="slidenum">
              <a:rPr lang="en-US" sz="1100" smtClean="0"/>
              <a:pPr algn="r"/>
              <a:t>‹#›</a:t>
            </a:fld>
            <a:endParaRPr lang="fr-BE" sz="1100" dirty="0"/>
          </a:p>
        </p:txBody>
      </p:sp>
    </p:spTree>
    <p:extLst>
      <p:ext uri="{BB962C8B-B14F-4D97-AF65-F5344CB8AC3E}">
        <p14:creationId xmlns:p14="http://schemas.microsoft.com/office/powerpoint/2010/main" val="1761368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0D750-F4D4-4587-9DC9-BAF49F6A8EB8}" type="datetime1">
              <a:rPr lang="en-US" smtClean="0"/>
              <a:t>9/21/2015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518D1-4E81-498A-A28F-C232D8B454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15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F8A78-BB14-46B5-8F05-00F523E1CA5C}" type="datetime1">
              <a:rPr lang="en-US" smtClean="0"/>
              <a:t>9/21/2015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518D1-4E81-498A-A28F-C232D8B454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29901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8E38C-CD66-4A05-A63D-B17A61989C70}" type="datetime1">
              <a:rPr lang="en-US" smtClean="0"/>
              <a:t>9/21/2015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518D1-4E81-498A-A28F-C232D8B454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62155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5A900-AC81-434A-9B73-BA611D93933A}" type="datetime1">
              <a:rPr lang="en-US" smtClean="0"/>
              <a:t>9/21/2015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518D1-4E81-498A-A28F-C232D8B454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68498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F52B2-F159-419E-8D2C-60A878A2AFE5}" type="datetime1">
              <a:rPr lang="en-US" smtClean="0"/>
              <a:t>9/21/2015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518D1-4E81-498A-A28F-C232D8B454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8283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29FA7-B183-4258-8D59-DAA846867D8A}" type="datetime1">
              <a:rPr lang="en-US" smtClean="0"/>
              <a:t>9/21/2015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518D1-4E81-498A-A28F-C232D8B454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8506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37A6DB-A3A4-4612-A062-6EEE2188A4CD}" type="datetime1">
              <a:rPr lang="en-US" smtClean="0"/>
              <a:t>9/21/2015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48264" y="638132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A518D1-4E81-498A-A28F-C232D8B454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3384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741B0D-9067-4A8A-9267-28183F2C8AFA}" type="datetimeFigureOut">
              <a:rPr lang="nl-BE" smtClean="0"/>
              <a:t>21/09/2015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007486-2345-434A-AC47-3CEE27BA4517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155468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fr-BE" dirty="0" smtClean="0"/>
              <a:t>Datawarehouse marché du travail et protection sociale</a:t>
            </a:r>
            <a:endParaRPr lang="fr-BE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4427538" y="4797152"/>
            <a:ext cx="42164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fr-BE" sz="2400" dirty="0"/>
              <a:t>Groupe </a:t>
            </a:r>
            <a:r>
              <a:rPr lang="fr-BE" sz="2400" dirty="0" smtClean="0"/>
              <a:t>utilisateurs </a:t>
            </a:r>
            <a:r>
              <a:rPr lang="fr-BE" sz="2400" dirty="0"/>
              <a:t>25-9-2015</a:t>
            </a:r>
          </a:p>
          <a:p>
            <a:pPr eaLnBrk="0" hangingPunct="0"/>
            <a:r>
              <a:rPr lang="fr-BE" sz="2400" dirty="0"/>
              <a:t>Etat d'avancement</a:t>
            </a:r>
          </a:p>
        </p:txBody>
      </p:sp>
    </p:spTree>
    <p:extLst>
      <p:ext uri="{BB962C8B-B14F-4D97-AF65-F5344CB8AC3E}">
        <p14:creationId xmlns:p14="http://schemas.microsoft.com/office/powerpoint/2010/main" val="1599969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 smtClean="0"/>
              <a:t>Nouvelles applications web</a:t>
            </a:r>
            <a:endParaRPr lang="fr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fr-BE" dirty="0" smtClean="0"/>
              <a:t>Nouvelle application web relative à la composition du ménage</a:t>
            </a:r>
            <a:endParaRPr lang="fr-BE" dirty="0"/>
          </a:p>
          <a:p>
            <a:pPr marL="457200" lvl="1" indent="0">
              <a:buNone/>
            </a:pPr>
            <a:r>
              <a:rPr lang="fr-BE" sz="2900" dirty="0"/>
              <a:t>=&gt; explication par Thomas Hausmann</a:t>
            </a:r>
          </a:p>
          <a:p>
            <a:endParaRPr lang="fr-BE" dirty="0" smtClean="0"/>
          </a:p>
          <a:p>
            <a:r>
              <a:rPr lang="fr-BE" dirty="0" smtClean="0"/>
              <a:t>Nouvelle application web relative à la mobilité socio-économique à court terme</a:t>
            </a:r>
            <a:endParaRPr lang="fr-BE" dirty="0"/>
          </a:p>
          <a:p>
            <a:endParaRPr lang="fr-BE" sz="2500" dirty="0"/>
          </a:p>
          <a:p>
            <a:pPr lvl="1">
              <a:lnSpc>
                <a:spcPct val="80000"/>
              </a:lnSpc>
            </a:pPr>
            <a:r>
              <a:rPr lang="fr-BE" dirty="0" smtClean="0"/>
              <a:t>N'est pas prévue pour cette année, éventuellement pour l'année prochaine en fonction du budget</a:t>
            </a:r>
          </a:p>
          <a:p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23860945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BE" dirty="0" smtClean="0"/>
              <a:t>Corrections applications web</a:t>
            </a:r>
            <a:endParaRPr lang="fr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fr-BE" sz="12800" dirty="0" smtClean="0"/>
              <a:t>Deuxième code nationalité pour les Polonais:</a:t>
            </a:r>
            <a:r>
              <a:rPr lang="fr-BE" sz="12800" dirty="0"/>
              <a:t> </a:t>
            </a:r>
          </a:p>
          <a:p>
            <a:pPr lvl="1"/>
            <a:endParaRPr lang="fr-BE" sz="9600" dirty="0" smtClean="0"/>
          </a:p>
          <a:p>
            <a:pPr lvl="1"/>
            <a:r>
              <a:rPr lang="fr-BE" sz="9600" dirty="0" smtClean="0"/>
              <a:t>Chiffres globaux années (2003-2007 et 2011-2012): </a:t>
            </a:r>
          </a:p>
          <a:p>
            <a:pPr lvl="3"/>
            <a:r>
              <a:rPr lang="fr-BE" sz="8800" dirty="0" smtClean="0"/>
              <a:t>glissement d‘ « autres pays européens (sans la Turquie) » vers l‘ « UE de l'Est » =&gt; impact sur la variable "nationalité" </a:t>
            </a:r>
          </a:p>
          <a:p>
            <a:pPr lvl="3"/>
            <a:r>
              <a:rPr lang="fr-BE" sz="8800" dirty="0"/>
              <a:t>Presque pas d'impact sur les variables "première nationalité", "première nationalité père" et "première nationalité mère" (quelques unités)</a:t>
            </a:r>
          </a:p>
          <a:p>
            <a:pPr lvl="1"/>
            <a:r>
              <a:rPr lang="fr-BE" sz="9600" dirty="0"/>
              <a:t>Chiffres locaux (années 2005-2012): glissement "UE" vers "non UE"</a:t>
            </a:r>
          </a:p>
          <a:p>
            <a:pPr marL="342900" lvl="1" indent="-342900">
              <a:buFont typeface="Arial" pitchFamily="34" charset="0"/>
              <a:buChar char="•"/>
            </a:pPr>
            <a:endParaRPr lang="fr-BE" sz="12800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fr-BE" sz="12800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fr-BE" sz="12800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fr-BE" sz="12800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fr-BE" sz="12800" dirty="0"/>
          </a:p>
          <a:p>
            <a:endParaRPr lang="fr-BE" sz="12800" dirty="0" smtClean="0"/>
          </a:p>
          <a:p>
            <a:pPr marL="0" lvl="1" indent="0">
              <a:buNone/>
            </a:pPr>
            <a:endParaRPr lang="fr-BE" sz="4500" dirty="0"/>
          </a:p>
          <a:p>
            <a:pPr lvl="1">
              <a:lnSpc>
                <a:spcPct val="90000"/>
              </a:lnSpc>
            </a:pPr>
            <a:endParaRPr lang="fr-BE" dirty="0" smtClean="0"/>
          </a:p>
          <a:p>
            <a:endParaRPr lang="fr-BE" sz="6300" dirty="0" smtClean="0"/>
          </a:p>
          <a:p>
            <a:pPr lvl="1">
              <a:lnSpc>
                <a:spcPct val="90000"/>
              </a:lnSpc>
            </a:pPr>
            <a:endParaRPr lang="fr-BE" sz="10000" dirty="0" smtClean="0"/>
          </a:p>
          <a:p>
            <a:pPr>
              <a:lnSpc>
                <a:spcPct val="90000"/>
              </a:lnSpc>
            </a:pPr>
            <a:endParaRPr lang="fr-BE" dirty="0"/>
          </a:p>
          <a:p>
            <a:pPr marL="457200" lvl="1" indent="0">
              <a:lnSpc>
                <a:spcPct val="90000"/>
              </a:lnSpc>
              <a:buNone/>
            </a:pPr>
            <a:r>
              <a:rPr lang="en-US" dirty="0" smtClean="0"/>
              <a:t>	</a:t>
            </a:r>
            <a:endParaRPr lang="fr-BE" dirty="0" smtClean="0"/>
          </a:p>
          <a:p>
            <a:pPr lvl="1">
              <a:lnSpc>
                <a:spcPct val="90000"/>
              </a:lnSpc>
            </a:pPr>
            <a:endParaRPr lang="fr-BE" dirty="0" smtClean="0"/>
          </a:p>
          <a:p>
            <a:pPr>
              <a:lnSpc>
                <a:spcPct val="90000"/>
              </a:lnSpc>
            </a:pP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2698686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BE" dirty="0" smtClean="0"/>
              <a:t>Corrections applications web</a:t>
            </a:r>
            <a:endParaRPr lang="fr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fr-BE" sz="12800" dirty="0"/>
              <a:t>Adaptation mineure de la nomenclature (variable R_Exclus dans ONSSAPL) pour 2013</a:t>
            </a:r>
          </a:p>
          <a:p>
            <a:pPr marL="342900" lvl="1" indent="-342900">
              <a:buFont typeface="Arial" pitchFamily="34" charset="0"/>
              <a:buChar char="•"/>
            </a:pPr>
            <a:endParaRPr lang="fr-BE" sz="12800" dirty="0"/>
          </a:p>
          <a:p>
            <a:pPr lvl="1"/>
            <a:r>
              <a:rPr lang="fr-BE" sz="9600" dirty="0"/>
              <a:t>Fluctuation mineure dans la répartition</a:t>
            </a:r>
          </a:p>
          <a:p>
            <a:pPr marL="342900" lvl="1" indent="-342900">
              <a:buFont typeface="Arial" pitchFamily="34" charset="0"/>
              <a:buChar char="•"/>
            </a:pPr>
            <a:endParaRPr lang="fr-BE" sz="12800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fr-BE" sz="12800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fr-BE" sz="12800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fr-BE" sz="12800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fr-BE" sz="12800" dirty="0"/>
          </a:p>
          <a:p>
            <a:endParaRPr lang="fr-BE" sz="12800" dirty="0" smtClean="0"/>
          </a:p>
          <a:p>
            <a:pPr marL="0" lvl="1" indent="0">
              <a:buNone/>
            </a:pPr>
            <a:endParaRPr lang="fr-BE" sz="4500" dirty="0"/>
          </a:p>
          <a:p>
            <a:pPr lvl="1">
              <a:lnSpc>
                <a:spcPct val="90000"/>
              </a:lnSpc>
            </a:pPr>
            <a:endParaRPr lang="fr-BE" dirty="0" smtClean="0"/>
          </a:p>
          <a:p>
            <a:endParaRPr lang="fr-BE" sz="6300" dirty="0" smtClean="0"/>
          </a:p>
          <a:p>
            <a:pPr lvl="1">
              <a:lnSpc>
                <a:spcPct val="90000"/>
              </a:lnSpc>
            </a:pPr>
            <a:endParaRPr lang="fr-BE" sz="10000" dirty="0" smtClean="0"/>
          </a:p>
          <a:p>
            <a:pPr>
              <a:lnSpc>
                <a:spcPct val="90000"/>
              </a:lnSpc>
            </a:pPr>
            <a:endParaRPr lang="fr-BE" dirty="0"/>
          </a:p>
          <a:p>
            <a:pPr marL="457200" lvl="1" indent="0">
              <a:lnSpc>
                <a:spcPct val="90000"/>
              </a:lnSpc>
              <a:buNone/>
            </a:pPr>
            <a:r>
              <a:rPr lang="en-US" dirty="0" smtClean="0"/>
              <a:t>	</a:t>
            </a:r>
            <a:endParaRPr lang="fr-BE" dirty="0" smtClean="0"/>
          </a:p>
          <a:p>
            <a:pPr lvl="1">
              <a:lnSpc>
                <a:spcPct val="90000"/>
              </a:lnSpc>
            </a:pPr>
            <a:endParaRPr lang="fr-BE" dirty="0" smtClean="0"/>
          </a:p>
          <a:p>
            <a:pPr>
              <a:lnSpc>
                <a:spcPct val="90000"/>
              </a:lnSpc>
            </a:pP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1231088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BE" dirty="0" smtClean="0"/>
              <a:t>Applications web</a:t>
            </a:r>
            <a:endParaRPr lang="fr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fr-BE" sz="12800" dirty="0"/>
              <a:t>Actualisation partielle pour ce qui concerne 2014: prévu pour janvier de l'année prochaine</a:t>
            </a:r>
          </a:p>
          <a:p>
            <a:pPr marL="342900" lvl="1" indent="-342900">
              <a:buFont typeface="Arial" pitchFamily="34" charset="0"/>
              <a:buChar char="•"/>
            </a:pPr>
            <a:endParaRPr lang="fr-BE" sz="12800" dirty="0"/>
          </a:p>
          <a:p>
            <a:pPr marL="342900" lvl="1" indent="-342900">
              <a:buFont typeface="Arial" pitchFamily="34" charset="0"/>
              <a:buChar char="•"/>
            </a:pPr>
            <a:r>
              <a:rPr lang="fr-BE" sz="12800" dirty="0" smtClean="0"/>
              <a:t>Travailler avec des applications web</a:t>
            </a:r>
            <a:endParaRPr lang="fr-BE" sz="12800" dirty="0"/>
          </a:p>
          <a:p>
            <a:pPr marL="400050" lvl="2" indent="0">
              <a:buNone/>
            </a:pPr>
            <a:r>
              <a:rPr lang="fr-BE" sz="12400" dirty="0"/>
              <a:t>=&gt; explication par Silke Laenen</a:t>
            </a:r>
          </a:p>
          <a:p>
            <a:endParaRPr lang="fr-BE" sz="12800" dirty="0" smtClean="0"/>
          </a:p>
          <a:p>
            <a:endParaRPr lang="fr-BE" sz="12800" dirty="0"/>
          </a:p>
          <a:p>
            <a:pPr marL="342900" lvl="1" indent="-342900">
              <a:buFont typeface="Arial" pitchFamily="34" charset="0"/>
              <a:buChar char="•"/>
            </a:pPr>
            <a:endParaRPr lang="fr-BE" sz="12800" dirty="0"/>
          </a:p>
          <a:p>
            <a:endParaRPr lang="fr-BE" sz="12800" dirty="0" smtClean="0"/>
          </a:p>
          <a:p>
            <a:pPr marL="0" lvl="1" indent="0">
              <a:buNone/>
            </a:pPr>
            <a:endParaRPr lang="fr-BE" sz="4500" dirty="0"/>
          </a:p>
          <a:p>
            <a:pPr lvl="1">
              <a:lnSpc>
                <a:spcPct val="90000"/>
              </a:lnSpc>
            </a:pPr>
            <a:endParaRPr lang="fr-BE" dirty="0" smtClean="0"/>
          </a:p>
          <a:p>
            <a:endParaRPr lang="fr-BE" sz="6300" dirty="0" smtClean="0"/>
          </a:p>
          <a:p>
            <a:pPr lvl="1">
              <a:lnSpc>
                <a:spcPct val="90000"/>
              </a:lnSpc>
            </a:pPr>
            <a:endParaRPr lang="fr-BE" sz="10000" dirty="0" smtClean="0"/>
          </a:p>
          <a:p>
            <a:pPr>
              <a:lnSpc>
                <a:spcPct val="90000"/>
              </a:lnSpc>
            </a:pPr>
            <a:endParaRPr lang="fr-BE" dirty="0"/>
          </a:p>
          <a:p>
            <a:pPr marL="457200" lvl="1" indent="0">
              <a:lnSpc>
                <a:spcPct val="90000"/>
              </a:lnSpc>
              <a:buNone/>
            </a:pPr>
            <a:r>
              <a:rPr lang="en-US" dirty="0" smtClean="0"/>
              <a:t>	</a:t>
            </a:r>
            <a:endParaRPr lang="fr-BE" dirty="0" smtClean="0"/>
          </a:p>
          <a:p>
            <a:pPr lvl="1">
              <a:lnSpc>
                <a:spcPct val="90000"/>
              </a:lnSpc>
            </a:pPr>
            <a:endParaRPr lang="fr-BE" dirty="0" smtClean="0"/>
          </a:p>
          <a:p>
            <a:pPr>
              <a:lnSpc>
                <a:spcPct val="90000"/>
              </a:lnSpc>
            </a:pP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2370365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BE" dirty="0" smtClean="0"/>
              <a:t>IV. CMS et documentation</a:t>
            </a: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68426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 smtClean="0"/>
              <a:t>CMS</a:t>
            </a:r>
            <a:endParaRPr lang="fr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BE" dirty="0" smtClean="0"/>
              <a:t>Passage à un nouveau système: réception prévue pour l'année prochaine</a:t>
            </a:r>
          </a:p>
          <a:p>
            <a:endParaRPr lang="fr-BE" dirty="0" smtClean="0"/>
          </a:p>
          <a:p>
            <a:r>
              <a:rPr lang="fr-BE" dirty="0" smtClean="0"/>
              <a:t>Pas de changements fondamentaux pour les utilisateurs</a:t>
            </a:r>
          </a:p>
          <a:p>
            <a:endParaRPr lang="fr-BE" dirty="0"/>
          </a:p>
          <a:p>
            <a:r>
              <a:rPr lang="fr-BE" dirty="0" smtClean="0"/>
              <a:t>Dans l'intervalle : rendre le système plus convivial</a:t>
            </a:r>
            <a:endParaRPr lang="fr-BE" sz="2800" dirty="0"/>
          </a:p>
          <a:p>
            <a:endParaRPr lang="fr-BE" dirty="0"/>
          </a:p>
          <a:p>
            <a:endParaRPr lang="fr-BE" dirty="0"/>
          </a:p>
          <a:p>
            <a:endParaRPr lang="fr-BE" sz="2800" dirty="0"/>
          </a:p>
          <a:p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29641961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 smtClean="0"/>
              <a:t>Documentation</a:t>
            </a:r>
            <a:endParaRPr lang="fr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fr-BE" dirty="0" smtClean="0"/>
              <a:t>Maintenance des fiches existantes</a:t>
            </a:r>
          </a:p>
          <a:p>
            <a:endParaRPr lang="fr-BE" dirty="0"/>
          </a:p>
          <a:p>
            <a:pPr lvl="1"/>
            <a:r>
              <a:rPr lang="fr-BE" dirty="0" smtClean="0"/>
              <a:t>Compléter et actualiser : tâche permanente</a:t>
            </a:r>
            <a:endParaRPr lang="fr-BE" dirty="0"/>
          </a:p>
          <a:p>
            <a:endParaRPr lang="fr-BE" sz="2800" dirty="0"/>
          </a:p>
          <a:p>
            <a:r>
              <a:rPr lang="fr-BE" dirty="0" smtClean="0"/>
              <a:t>Nouvelles fiches : </a:t>
            </a:r>
            <a:endParaRPr lang="fr-BE" dirty="0"/>
          </a:p>
          <a:p>
            <a:endParaRPr lang="fr-BE" sz="2800" dirty="0" smtClean="0"/>
          </a:p>
          <a:p>
            <a:pPr lvl="1"/>
            <a:r>
              <a:rPr lang="fr-BE" sz="2900" dirty="0" smtClean="0"/>
              <a:t>FAT: personnes en incapacité de travail permanente</a:t>
            </a:r>
            <a:endParaRPr lang="fr-BE" sz="2900" dirty="0"/>
          </a:p>
          <a:p>
            <a:pPr lvl="1"/>
            <a:r>
              <a:rPr lang="fr-BE" sz="2900" dirty="0" smtClean="0"/>
              <a:t>Nouvelles données du registre national relatives à l'occupation supranationale et à la cohabitation légale</a:t>
            </a:r>
          </a:p>
          <a:p>
            <a:pPr marL="342900" lvl="1" indent="-342900">
              <a:buFont typeface="Arial" pitchFamily="34" charset="0"/>
              <a:buChar char="•"/>
            </a:pPr>
            <a:endParaRPr lang="fr-BE" sz="3200" dirty="0" smtClean="0"/>
          </a:p>
          <a:p>
            <a:pPr marL="342900" lvl="1" indent="-342900">
              <a:buFont typeface="Arial" pitchFamily="34" charset="0"/>
              <a:buChar char="•"/>
            </a:pPr>
            <a:r>
              <a:rPr lang="fr-BE" sz="3200" dirty="0" smtClean="0"/>
              <a:t>Fiches banques de données primaires : terminées</a:t>
            </a:r>
            <a:endParaRPr lang="fr-BE" sz="3200" dirty="0"/>
          </a:p>
          <a:p>
            <a:pPr lvl="1"/>
            <a:endParaRPr lang="fr-BE" sz="2900" dirty="0"/>
          </a:p>
          <a:p>
            <a:endParaRPr lang="fr-BE" sz="2800" dirty="0"/>
          </a:p>
          <a:p>
            <a:pPr lvl="1"/>
            <a:endParaRPr lang="fr-BE" sz="2900" dirty="0"/>
          </a:p>
          <a:p>
            <a:endParaRPr lang="fr-BE" dirty="0" smtClean="0"/>
          </a:p>
          <a:p>
            <a:pPr lvl="1"/>
            <a:endParaRPr lang="fr-BE" dirty="0"/>
          </a:p>
          <a:p>
            <a:pPr lvl="1"/>
            <a:endParaRPr lang="fr-BE" dirty="0" smtClean="0"/>
          </a:p>
          <a:p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37311224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BE" dirty="0" smtClean="0"/>
              <a:t>V. Groupes de travail PONS</a:t>
            </a:r>
            <a:endParaRPr lang="fr-BE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1819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 smtClean="0"/>
              <a:t>PONS</a:t>
            </a:r>
            <a:endParaRPr lang="fr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BE" dirty="0" smtClean="0"/>
              <a:t>Nouveau projet financé par la Politique scientifique fédérale et le SPF SS, successeur du projet DOCDWH</a:t>
            </a:r>
            <a:endParaRPr lang="fr-BE" dirty="0"/>
          </a:p>
          <a:p>
            <a:endParaRPr lang="fr-BE" sz="2800" dirty="0" smtClean="0"/>
          </a:p>
          <a:p>
            <a:r>
              <a:rPr lang="fr-BE" dirty="0" smtClean="0"/>
              <a:t>Le projet se terminera en février 2017</a:t>
            </a:r>
          </a:p>
          <a:p>
            <a:endParaRPr lang="fr-BE" dirty="0"/>
          </a:p>
          <a:p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34194115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BE" dirty="0" smtClean="0"/>
              <a:t>Groupes de travail PONS - bref aperçu</a:t>
            </a:r>
            <a:endParaRPr lang="fr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BE" dirty="0" smtClean="0"/>
              <a:t>notion de revenu et indicateur LWI</a:t>
            </a:r>
          </a:p>
          <a:p>
            <a:pPr lvl="1"/>
            <a:endParaRPr lang="fr-BE" sz="2400" dirty="0" smtClean="0"/>
          </a:p>
          <a:p>
            <a:pPr lvl="1"/>
            <a:r>
              <a:rPr lang="fr-BE" sz="2400" dirty="0" smtClean="0"/>
              <a:t>Projet a démarré</a:t>
            </a:r>
          </a:p>
          <a:p>
            <a:pPr lvl="1"/>
            <a:r>
              <a:rPr lang="fr-BE" sz="2400" dirty="0" smtClean="0"/>
              <a:t>Un rapport plus détaillé est prévu pour plus tard</a:t>
            </a:r>
          </a:p>
          <a:p>
            <a:endParaRPr lang="fr-BE" sz="2800" dirty="0" smtClean="0"/>
          </a:p>
          <a:p>
            <a:r>
              <a:rPr lang="fr-BE" sz="2800" dirty="0" smtClean="0"/>
              <a:t>Données relatives à l'enseignement</a:t>
            </a:r>
            <a:endParaRPr lang="fr-BE" sz="2800" dirty="0"/>
          </a:p>
          <a:p>
            <a:pPr lvl="1"/>
            <a:r>
              <a:rPr lang="fr-BE" sz="2400" dirty="0"/>
              <a:t>FWB : poursuite de la concertation</a:t>
            </a:r>
          </a:p>
          <a:p>
            <a:endParaRPr lang="fr-BE" sz="2800" dirty="0" smtClean="0"/>
          </a:p>
          <a:p>
            <a:pPr lvl="1"/>
            <a:endParaRPr lang="fr-BE" sz="2400" dirty="0"/>
          </a:p>
          <a:p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8473135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BE" dirty="0" smtClean="0"/>
              <a:t>I. Aperçu des fichiers de données disponibles</a:t>
            </a: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1817633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BE" dirty="0" smtClean="0"/>
              <a:t>Groupes de travail PONS - bref aperçu</a:t>
            </a:r>
            <a:endParaRPr lang="fr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BE" dirty="0" smtClean="0"/>
              <a:t>VDAB/FOREM/ACTIRIS/ADG</a:t>
            </a:r>
          </a:p>
          <a:p>
            <a:pPr lvl="1"/>
            <a:endParaRPr lang="fr-BE" dirty="0" smtClean="0"/>
          </a:p>
          <a:p>
            <a:pPr lvl="1"/>
            <a:r>
              <a:rPr lang="fr-BE" dirty="0" smtClean="0"/>
              <a:t>Code profession: </a:t>
            </a:r>
          </a:p>
          <a:p>
            <a:pPr lvl="2"/>
            <a:r>
              <a:rPr lang="fr-BE" dirty="0" smtClean="0"/>
              <a:t>Projet sera relancé l'an prochain</a:t>
            </a:r>
          </a:p>
          <a:p>
            <a:pPr lvl="1"/>
            <a:endParaRPr lang="fr-BE" dirty="0" smtClean="0"/>
          </a:p>
          <a:p>
            <a:pPr lvl="1"/>
            <a:r>
              <a:rPr lang="fr-BE" dirty="0" smtClean="0"/>
              <a:t>Mesures de promotion de l'emploi </a:t>
            </a:r>
          </a:p>
          <a:p>
            <a:pPr lvl="2"/>
            <a:r>
              <a:rPr lang="fr-BE" dirty="0" smtClean="0"/>
              <a:t>transférées aux régions suite à la réforme de l’Etat</a:t>
            </a:r>
          </a:p>
          <a:p>
            <a:pPr lvl="2"/>
            <a:r>
              <a:rPr lang="fr-BE" dirty="0" smtClean="0"/>
              <a:t>il est encore trop tôt pour commencer</a:t>
            </a:r>
            <a:endParaRPr lang="fr-BE" dirty="0"/>
          </a:p>
          <a:p>
            <a:endParaRPr lang="fr-BE" dirty="0" smtClean="0"/>
          </a:p>
          <a:p>
            <a:pPr lvl="1"/>
            <a:endParaRPr lang="fr-BE" dirty="0" smtClean="0"/>
          </a:p>
          <a:p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246393734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BE" dirty="0" smtClean="0"/>
              <a:t>Groupes de travail PONS - bref aperçu</a:t>
            </a:r>
            <a:endParaRPr lang="fr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fr-BE" dirty="0" smtClean="0"/>
              <a:t>DYNAM</a:t>
            </a:r>
            <a:endParaRPr lang="fr-BE" dirty="0" smtClean="0"/>
          </a:p>
          <a:p>
            <a:pPr lvl="1"/>
            <a:endParaRPr lang="fr-BE" dirty="0" smtClean="0"/>
          </a:p>
          <a:p>
            <a:pPr lvl="1"/>
            <a:r>
              <a:rPr lang="fr-BE" dirty="0" smtClean="0"/>
              <a:t>Concertation avec l’ONSS et HIVA</a:t>
            </a:r>
            <a:endParaRPr lang="fr-BE" dirty="0"/>
          </a:p>
          <a:p>
            <a:pPr lvl="1"/>
            <a:endParaRPr lang="fr-BE" dirty="0" smtClean="0"/>
          </a:p>
          <a:p>
            <a:pPr marL="342900" lvl="1" indent="-342900">
              <a:buFont typeface="Arial" pitchFamily="34" charset="0"/>
              <a:buChar char="•"/>
            </a:pPr>
            <a:r>
              <a:rPr lang="fr-FR" sz="3200" dirty="0"/>
              <a:t>Indicateurs biographiques</a:t>
            </a:r>
            <a:endParaRPr lang="fr-BE" sz="3200" dirty="0"/>
          </a:p>
          <a:p>
            <a:pPr lvl="1"/>
            <a:endParaRPr lang="nl-NL" dirty="0" smtClean="0"/>
          </a:p>
          <a:p>
            <a:pPr lvl="1"/>
            <a:r>
              <a:rPr lang="nl-NL" dirty="0" err="1" smtClean="0"/>
              <a:t>Inconsistance</a:t>
            </a:r>
            <a:r>
              <a:rPr lang="nl-NL" dirty="0" smtClean="0"/>
              <a:t> </a:t>
            </a:r>
            <a:r>
              <a:rPr lang="nl-NL" dirty="0" err="1" smtClean="0"/>
              <a:t>entre</a:t>
            </a:r>
            <a:r>
              <a:rPr lang="nl-NL" dirty="0" smtClean="0"/>
              <a:t> </a:t>
            </a:r>
            <a:r>
              <a:rPr lang="nl-NL" dirty="0" err="1" smtClean="0"/>
              <a:t>le</a:t>
            </a:r>
            <a:r>
              <a:rPr lang="nl-NL" dirty="0" smtClean="0"/>
              <a:t> LIPRO et </a:t>
            </a:r>
            <a:r>
              <a:rPr lang="nl-NL" dirty="0" err="1" smtClean="0"/>
              <a:t>l’historique</a:t>
            </a:r>
            <a:r>
              <a:rPr lang="nl-NL" dirty="0" smtClean="0"/>
              <a:t> de </a:t>
            </a:r>
            <a:r>
              <a:rPr lang="nl-NL" dirty="0" err="1" smtClean="0"/>
              <a:t>l’état</a:t>
            </a:r>
            <a:r>
              <a:rPr lang="nl-NL" dirty="0" smtClean="0"/>
              <a:t> </a:t>
            </a:r>
            <a:r>
              <a:rPr lang="nl-NL" dirty="0" err="1" smtClean="0"/>
              <a:t>civil</a:t>
            </a:r>
            <a:endParaRPr lang="nl-NL" dirty="0"/>
          </a:p>
          <a:p>
            <a:pPr lvl="1"/>
            <a:r>
              <a:rPr lang="fr-BE" dirty="0" smtClean="0"/>
              <a:t>Documentation supprimée du site web BCSS</a:t>
            </a:r>
            <a:endParaRPr lang="fr-BE" dirty="0" smtClean="0"/>
          </a:p>
          <a:p>
            <a:endParaRPr lang="fr-BE" dirty="0" smtClean="0"/>
          </a:p>
          <a:p>
            <a:pPr lvl="1"/>
            <a:endParaRPr lang="fr-BE" dirty="0" smtClean="0"/>
          </a:p>
          <a:p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21515096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BE" dirty="0" smtClean="0"/>
              <a:t>Sources: état d’avancement</a:t>
            </a:r>
            <a:endParaRPr lang="fr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lnSpc>
                <a:spcPct val="90000"/>
              </a:lnSpc>
            </a:pPr>
            <a:r>
              <a:rPr lang="fr-BE" dirty="0" smtClean="0"/>
              <a:t>Les données 2013 sont presque toutes enregistrées</a:t>
            </a:r>
          </a:p>
          <a:p>
            <a:pPr>
              <a:lnSpc>
                <a:spcPct val="90000"/>
              </a:lnSpc>
            </a:pPr>
            <a:endParaRPr lang="fr-BE" dirty="0"/>
          </a:p>
          <a:p>
            <a:pPr>
              <a:lnSpc>
                <a:spcPct val="90000"/>
              </a:lnSpc>
            </a:pPr>
            <a:r>
              <a:rPr lang="fr-BE" dirty="0" smtClean="0"/>
              <a:t>Les données 2014 sont partiellement enregistrées</a:t>
            </a:r>
          </a:p>
          <a:p>
            <a:pPr>
              <a:lnSpc>
                <a:spcPct val="90000"/>
              </a:lnSpc>
            </a:pPr>
            <a:endParaRPr lang="fr-BE" dirty="0" smtClean="0"/>
          </a:p>
          <a:p>
            <a:pPr lvl="1">
              <a:lnSpc>
                <a:spcPct val="90000"/>
              </a:lnSpc>
            </a:pPr>
            <a:r>
              <a:rPr lang="fr-BE" dirty="0" smtClean="0"/>
              <a:t>Fin prévue pour mi-2016</a:t>
            </a:r>
          </a:p>
          <a:p>
            <a:pPr lvl="1">
              <a:lnSpc>
                <a:spcPct val="90000"/>
              </a:lnSpc>
            </a:pPr>
            <a:r>
              <a:rPr lang="fr-BE" dirty="0" smtClean="0"/>
              <a:t>Voir schéma site web</a:t>
            </a:r>
            <a:endParaRPr lang="fr-BE" dirty="0"/>
          </a:p>
          <a:p>
            <a:pPr marL="342900" lvl="1" indent="-342900">
              <a:lnSpc>
                <a:spcPct val="90000"/>
              </a:lnSpc>
              <a:buFont typeface="Arial" pitchFamily="34" charset="0"/>
              <a:buChar char="•"/>
            </a:pPr>
            <a:endParaRPr lang="fr-BE" sz="3200" dirty="0" smtClean="0"/>
          </a:p>
          <a:p>
            <a:pPr marL="342900" lvl="1" indent="-342900">
              <a:lnSpc>
                <a:spcPct val="90000"/>
              </a:lnSpc>
              <a:buFont typeface="Arial" pitchFamily="34" charset="0"/>
              <a:buChar char="•"/>
            </a:pPr>
            <a:r>
              <a:rPr lang="fr-BE" sz="3200" dirty="0" smtClean="0"/>
              <a:t>Nouvelles sources : </a:t>
            </a:r>
          </a:p>
          <a:p>
            <a:pPr lvl="1">
              <a:lnSpc>
                <a:spcPct val="90000"/>
              </a:lnSpc>
            </a:pPr>
            <a:endParaRPr lang="fr-BE" dirty="0" smtClean="0"/>
          </a:p>
          <a:p>
            <a:pPr lvl="1">
              <a:lnSpc>
                <a:spcPct val="90000"/>
              </a:lnSpc>
            </a:pPr>
            <a:r>
              <a:rPr lang="fr-BE" dirty="0" smtClean="0"/>
              <a:t>FAT: personnes en incapacité de travail permanente</a:t>
            </a:r>
          </a:p>
          <a:p>
            <a:pPr lvl="1">
              <a:lnSpc>
                <a:spcPct val="90000"/>
              </a:lnSpc>
            </a:pPr>
            <a:r>
              <a:rPr lang="fr-BE" dirty="0" smtClean="0"/>
              <a:t>Population engagée dans les liens d'un contrat de travail supranational</a:t>
            </a:r>
          </a:p>
          <a:p>
            <a:pPr lvl="1">
              <a:lnSpc>
                <a:spcPct val="90000"/>
              </a:lnSpc>
            </a:pPr>
            <a:r>
              <a:rPr lang="fr-BE" dirty="0" smtClean="0"/>
              <a:t>Données relatives à la cohabitation légale</a:t>
            </a:r>
            <a:endParaRPr lang="fr-BE" dirty="0"/>
          </a:p>
          <a:p>
            <a:pPr marL="342900" lvl="1" indent="-342900">
              <a:lnSpc>
                <a:spcPct val="90000"/>
              </a:lnSpc>
              <a:buFont typeface="Arial" pitchFamily="34" charset="0"/>
              <a:buChar char="•"/>
            </a:pPr>
            <a:endParaRPr lang="fr-BE" sz="3200" dirty="0"/>
          </a:p>
          <a:p>
            <a:pPr lvl="1"/>
            <a:endParaRPr lang="fr-BE" dirty="0"/>
          </a:p>
          <a:p>
            <a:pPr lvl="1">
              <a:lnSpc>
                <a:spcPct val="90000"/>
              </a:lnSpc>
            </a:pPr>
            <a:endParaRPr lang="fr-BE" dirty="0" smtClean="0"/>
          </a:p>
          <a:p>
            <a:pPr>
              <a:lnSpc>
                <a:spcPct val="90000"/>
              </a:lnSpc>
            </a:pPr>
            <a:endParaRPr lang="fr-BE" dirty="0"/>
          </a:p>
          <a:p>
            <a:pPr>
              <a:lnSpc>
                <a:spcPct val="90000"/>
              </a:lnSpc>
            </a:pPr>
            <a:endParaRPr lang="fr-BE" dirty="0" smtClean="0"/>
          </a:p>
          <a:p>
            <a:pPr lvl="1">
              <a:lnSpc>
                <a:spcPct val="90000"/>
              </a:lnSpc>
            </a:pPr>
            <a:endParaRPr lang="fr-BE" dirty="0" smtClean="0"/>
          </a:p>
          <a:p>
            <a:pPr>
              <a:lnSpc>
                <a:spcPct val="90000"/>
              </a:lnSpc>
            </a:pPr>
            <a:endParaRPr lang="fr-BE" dirty="0" smtClean="0"/>
          </a:p>
        </p:txBody>
      </p:sp>
    </p:spTree>
    <p:extLst>
      <p:ext uri="{BB962C8B-B14F-4D97-AF65-F5344CB8AC3E}">
        <p14:creationId xmlns:p14="http://schemas.microsoft.com/office/powerpoint/2010/main" val="3767949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BE" dirty="0" smtClean="0"/>
              <a:t>Données relatives à la provenance</a:t>
            </a:r>
            <a:endParaRPr lang="fr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BE" dirty="0" smtClean="0"/>
              <a:t>Demande de renouvellement a été approuvée par le Comité sectoriel du Registre national</a:t>
            </a:r>
          </a:p>
          <a:p>
            <a:pPr lvl="1"/>
            <a:endParaRPr lang="fr-BE" dirty="0" smtClean="0"/>
          </a:p>
          <a:p>
            <a:pPr lvl="1"/>
            <a:r>
              <a:rPr lang="fr-BE" dirty="0" smtClean="0"/>
              <a:t>Poursuite données relatives à la provenance et historique de l’état civil</a:t>
            </a:r>
          </a:p>
          <a:p>
            <a:pPr lvl="1"/>
            <a:r>
              <a:rPr lang="fr-BE" dirty="0" smtClean="0"/>
              <a:t>Compléter historique cohabitation légale (voir supra)</a:t>
            </a:r>
          </a:p>
          <a:p>
            <a:pPr lvl="1"/>
            <a:r>
              <a:rPr lang="fr-BE" dirty="0" smtClean="0"/>
              <a:t>Compléter occupation supranationale (voir supra)</a:t>
            </a:r>
          </a:p>
          <a:p>
            <a:pPr lvl="1"/>
            <a:endParaRPr lang="fr-BE" dirty="0" smtClean="0"/>
          </a:p>
          <a:p>
            <a:endParaRPr lang="fr-BE" dirty="0" smtClean="0"/>
          </a:p>
          <a:p>
            <a:endParaRPr lang="fr-BE" dirty="0"/>
          </a:p>
          <a:p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12724830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BE" dirty="0" smtClean="0"/>
              <a:t>Données du registre national et des registres BCSS</a:t>
            </a:r>
            <a:endParaRPr lang="fr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fr-BE" dirty="0" smtClean="0"/>
              <a:t>Réforme du flux suite à la migration vers une plateforme SOA</a:t>
            </a:r>
          </a:p>
          <a:p>
            <a:endParaRPr lang="fr-BE" dirty="0" smtClean="0"/>
          </a:p>
          <a:p>
            <a:pPr lvl="1"/>
            <a:r>
              <a:rPr lang="fr-BE" dirty="0" smtClean="0"/>
              <a:t>Enregistrement 31/12/2013 (1/1/2014) : terminé</a:t>
            </a:r>
          </a:p>
          <a:p>
            <a:pPr lvl="1"/>
            <a:r>
              <a:rPr lang="fr-BE" dirty="0" smtClean="0"/>
              <a:t>Enregistrement 31/12/2014 (1/1/2015) : en cours</a:t>
            </a:r>
          </a:p>
          <a:p>
            <a:pPr marL="457200" lvl="1" indent="0">
              <a:buNone/>
            </a:pPr>
            <a:endParaRPr lang="fr-BE" sz="3100" dirty="0"/>
          </a:p>
          <a:p>
            <a:pPr marL="457200" lvl="1" indent="0">
              <a:buNone/>
            </a:pPr>
            <a:r>
              <a:rPr lang="fr-BE" dirty="0" smtClean="0"/>
              <a:t>=&gt; Mouvement de rattrapage : la source évolue d’une dernière position en termes de disponibilité vers une source rapidement disponible. Une lacune : secteur statistique</a:t>
            </a:r>
            <a:endParaRPr lang="fr-BE" dirty="0"/>
          </a:p>
          <a:p>
            <a:pPr lvl="1"/>
            <a:endParaRPr lang="fr-BE" dirty="0"/>
          </a:p>
          <a:p>
            <a:pPr lvl="1"/>
            <a:endParaRPr lang="fr-BE" dirty="0" smtClean="0"/>
          </a:p>
          <a:p>
            <a:endParaRPr lang="fr-BE" dirty="0"/>
          </a:p>
          <a:p>
            <a:endParaRPr lang="fr-BE" dirty="0" smtClean="0"/>
          </a:p>
        </p:txBody>
      </p:sp>
    </p:spTree>
    <p:extLst>
      <p:ext uri="{BB962C8B-B14F-4D97-AF65-F5344CB8AC3E}">
        <p14:creationId xmlns:p14="http://schemas.microsoft.com/office/powerpoint/2010/main" val="1169610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 smtClean="0"/>
              <a:t>Extension de la nomenclature</a:t>
            </a:r>
            <a:endParaRPr lang="fr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1" indent="-342900">
              <a:lnSpc>
                <a:spcPct val="90000"/>
              </a:lnSpc>
              <a:buFont typeface="Arial" pitchFamily="34" charset="0"/>
              <a:buChar char="•"/>
            </a:pPr>
            <a:r>
              <a:rPr lang="fr-BE" sz="3200" dirty="0"/>
              <a:t>Extension avec les populations suivantes: </a:t>
            </a:r>
          </a:p>
          <a:p>
            <a:pPr marL="342900" lvl="1" indent="-342900">
              <a:lnSpc>
                <a:spcPct val="90000"/>
              </a:lnSpc>
              <a:buFont typeface="Arial" pitchFamily="34" charset="0"/>
              <a:buChar char="•"/>
            </a:pPr>
            <a:endParaRPr lang="fr-BE" sz="3200" dirty="0"/>
          </a:p>
          <a:p>
            <a:pPr lvl="1">
              <a:lnSpc>
                <a:spcPct val="90000"/>
              </a:lnSpc>
            </a:pPr>
            <a:r>
              <a:rPr lang="fr-BE" dirty="0" smtClean="0"/>
              <a:t>travailleurs frontaliers sortants</a:t>
            </a:r>
            <a:endParaRPr lang="fr-BE" dirty="0"/>
          </a:p>
          <a:p>
            <a:pPr lvl="1">
              <a:lnSpc>
                <a:spcPct val="90000"/>
              </a:lnSpc>
            </a:pPr>
            <a:r>
              <a:rPr lang="fr-BE" dirty="0" smtClean="0"/>
              <a:t>personnes travaillant auprès d'institutions supranationales</a:t>
            </a:r>
            <a:endParaRPr lang="fr-BE" dirty="0"/>
          </a:p>
          <a:p>
            <a:pPr lvl="1">
              <a:lnSpc>
                <a:spcPct val="90000"/>
              </a:lnSpc>
            </a:pPr>
            <a:r>
              <a:rPr lang="fr-BE" dirty="0" smtClean="0"/>
              <a:t>personnes en incapacité de travail permanente suite à un accident du travail (FAT)</a:t>
            </a:r>
          </a:p>
          <a:p>
            <a:pPr lvl="1">
              <a:lnSpc>
                <a:spcPct val="90000"/>
              </a:lnSpc>
            </a:pPr>
            <a:endParaRPr lang="fr-BE" dirty="0"/>
          </a:p>
          <a:p>
            <a:pPr marL="342900" lvl="1" indent="-342900">
              <a:lnSpc>
                <a:spcPct val="90000"/>
              </a:lnSpc>
              <a:buFont typeface="Arial" pitchFamily="34" charset="0"/>
              <a:buChar char="•"/>
            </a:pPr>
            <a:r>
              <a:rPr lang="fr-BE" sz="3200" dirty="0"/>
              <a:t>Essayer de limiter les ruptures de tendance</a:t>
            </a:r>
          </a:p>
          <a:p>
            <a:pPr lvl="1"/>
            <a:endParaRPr lang="fr-BE" dirty="0"/>
          </a:p>
          <a:p>
            <a:pPr lvl="1"/>
            <a:endParaRPr lang="fr-BE" dirty="0" smtClean="0"/>
          </a:p>
          <a:p>
            <a:endParaRPr lang="fr-BE" dirty="0"/>
          </a:p>
          <a:p>
            <a:endParaRPr lang="fr-BE" dirty="0" smtClean="0"/>
          </a:p>
        </p:txBody>
      </p:sp>
    </p:spTree>
    <p:extLst>
      <p:ext uri="{BB962C8B-B14F-4D97-AF65-F5344CB8AC3E}">
        <p14:creationId xmlns:p14="http://schemas.microsoft.com/office/powerpoint/2010/main" val="3907515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 smtClean="0"/>
              <a:t>II. Applications de base</a:t>
            </a:r>
            <a:endParaRPr lang="fr-BE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6248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 smtClean="0"/>
              <a:t>Applications de base</a:t>
            </a:r>
            <a:endParaRPr lang="fr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fr-BE" dirty="0" smtClean="0"/>
              <a:t>Applications de base 2010-2011-2012: actualisation terminée</a:t>
            </a:r>
          </a:p>
          <a:p>
            <a:endParaRPr lang="fr-BE" dirty="0" smtClean="0"/>
          </a:p>
          <a:p>
            <a:r>
              <a:rPr lang="fr-BE" dirty="0" smtClean="0"/>
              <a:t>A partir de 2010 : les applications de base ne sont plus toutes mises à disposition</a:t>
            </a:r>
          </a:p>
          <a:p>
            <a:pPr lvl="1"/>
            <a:endParaRPr lang="fr-BE" dirty="0" smtClean="0"/>
          </a:p>
          <a:p>
            <a:pPr lvl="1"/>
            <a:r>
              <a:rPr lang="fr-BE" dirty="0" smtClean="0"/>
              <a:t>Sélection d’applications de base en complément des applications web</a:t>
            </a:r>
          </a:p>
          <a:p>
            <a:pPr lvl="1"/>
            <a:r>
              <a:rPr lang="fr-BE" dirty="0" smtClean="0"/>
              <a:t>Scénario de suppression progressive</a:t>
            </a:r>
          </a:p>
          <a:p>
            <a:pPr lvl="1"/>
            <a:endParaRPr lang="fr-BE" dirty="0"/>
          </a:p>
          <a:p>
            <a:pPr marL="342900" lvl="1" indent="-342900">
              <a:buFont typeface="Arial" pitchFamily="34" charset="0"/>
              <a:buChar char="•"/>
            </a:pPr>
            <a:r>
              <a:rPr lang="fr-BE" sz="3200" dirty="0"/>
              <a:t>Edition 2013?</a:t>
            </a:r>
          </a:p>
          <a:p>
            <a:endParaRPr lang="fr-BE" dirty="0" smtClean="0"/>
          </a:p>
          <a:p>
            <a:endParaRPr lang="fr-BE" dirty="0" smtClean="0"/>
          </a:p>
          <a:p>
            <a:endParaRPr lang="fr-BE" dirty="0" smtClean="0"/>
          </a:p>
        </p:txBody>
      </p:sp>
    </p:spTree>
    <p:extLst>
      <p:ext uri="{BB962C8B-B14F-4D97-AF65-F5344CB8AC3E}">
        <p14:creationId xmlns:p14="http://schemas.microsoft.com/office/powerpoint/2010/main" val="25144784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BE" dirty="0" smtClean="0"/>
              <a:t>III. Applications web</a:t>
            </a: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2892082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angepast ontwerp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4175</TotalTime>
  <Words>588</Words>
  <Application>Microsoft Office PowerPoint</Application>
  <PresentationFormat>On-screen Show (4:3)</PresentationFormat>
  <Paragraphs>178</Paragraphs>
  <Slides>21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23" baseType="lpstr">
      <vt:lpstr>Office Theme</vt:lpstr>
      <vt:lpstr>Aangepast ontwerp</vt:lpstr>
      <vt:lpstr>Datawarehouse marché du travail et protection sociale</vt:lpstr>
      <vt:lpstr>I. Aperçu des fichiers de données disponibles</vt:lpstr>
      <vt:lpstr>Sources: état d’avancement</vt:lpstr>
      <vt:lpstr>Données relatives à la provenance</vt:lpstr>
      <vt:lpstr>Données du registre national et des registres BCSS</vt:lpstr>
      <vt:lpstr>Extension de la nomenclature</vt:lpstr>
      <vt:lpstr>II. Applications de base</vt:lpstr>
      <vt:lpstr>Applications de base</vt:lpstr>
      <vt:lpstr>III. Applications web</vt:lpstr>
      <vt:lpstr>Nouvelles applications web</vt:lpstr>
      <vt:lpstr>Corrections applications web</vt:lpstr>
      <vt:lpstr>Corrections applications web</vt:lpstr>
      <vt:lpstr>Applications web</vt:lpstr>
      <vt:lpstr>IV. CMS et documentation</vt:lpstr>
      <vt:lpstr>CMS</vt:lpstr>
      <vt:lpstr>Documentation</vt:lpstr>
      <vt:lpstr>V. Groupes de travail PONS</vt:lpstr>
      <vt:lpstr>PONS</vt:lpstr>
      <vt:lpstr>Groupes de travail PONS - bref aperçu</vt:lpstr>
      <vt:lpstr>Groupes de travail PONS - bref aperçu</vt:lpstr>
      <vt:lpstr>Groupes de travail PONS - bref aperçu</vt:lpstr>
    </vt:vector>
  </TitlesOfParts>
  <Company>KSZ-BCSS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Isabelle Leroy</dc:creator>
  <cp:lastModifiedBy>Chris Brijs</cp:lastModifiedBy>
  <cp:revision>200</cp:revision>
  <cp:lastPrinted>2015-09-21T09:10:00Z</cp:lastPrinted>
  <dcterms:created xsi:type="dcterms:W3CDTF">2012-12-20T14:22:40Z</dcterms:created>
  <dcterms:modified xsi:type="dcterms:W3CDTF">2015-09-21T09:18:42Z</dcterms:modified>
</cp:coreProperties>
</file>