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  <p:sldMasterId id="2147483661" r:id="rId2"/>
  </p:sldMasterIdLst>
  <p:notesMasterIdLst>
    <p:notesMasterId r:id="rId27"/>
  </p:notesMasterIdLst>
  <p:handoutMasterIdLst>
    <p:handoutMasterId r:id="rId28"/>
  </p:handoutMasterIdLst>
  <p:sldIdLst>
    <p:sldId id="256" r:id="rId3"/>
    <p:sldId id="477" r:id="rId4"/>
    <p:sldId id="476" r:id="rId5"/>
    <p:sldId id="371" r:id="rId6"/>
    <p:sldId id="472" r:id="rId7"/>
    <p:sldId id="474" r:id="rId8"/>
    <p:sldId id="473" r:id="rId9"/>
    <p:sldId id="475" r:id="rId10"/>
    <p:sldId id="372" r:id="rId11"/>
    <p:sldId id="436" r:id="rId12"/>
    <p:sldId id="478" r:id="rId13"/>
    <p:sldId id="378" r:id="rId14"/>
    <p:sldId id="438" r:id="rId15"/>
    <p:sldId id="437" r:id="rId16"/>
    <p:sldId id="479" r:id="rId17"/>
    <p:sldId id="480" r:id="rId18"/>
    <p:sldId id="482" r:id="rId19"/>
    <p:sldId id="483" r:id="rId20"/>
    <p:sldId id="484" r:id="rId21"/>
    <p:sldId id="389" r:id="rId22"/>
    <p:sldId id="439" r:id="rId23"/>
    <p:sldId id="485" r:id="rId24"/>
    <p:sldId id="486" r:id="rId25"/>
    <p:sldId id="487" r:id="rId26"/>
  </p:sldIdLst>
  <p:sldSz cx="9144000" cy="6858000" type="screen4x3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BB"/>
    <a:srgbClr val="008C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 autoAdjust="0"/>
    <p:restoredTop sz="94692" autoAdjust="0"/>
  </p:normalViewPr>
  <p:slideViewPr>
    <p:cSldViewPr>
      <p:cViewPr>
        <p:scale>
          <a:sx n="100" d="100"/>
          <a:sy n="100" d="100"/>
        </p:scale>
        <p:origin x="-1104" y="18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2346"/>
    </p:cViewPr>
  </p:sorterViewPr>
  <p:notesViewPr>
    <p:cSldViewPr>
      <p:cViewPr varScale="1">
        <p:scale>
          <a:sx n="50" d="100"/>
          <a:sy n="50" d="100"/>
        </p:scale>
        <p:origin x="-2904" y="-90"/>
      </p:cViewPr>
      <p:guideLst>
        <p:guide orient="horz" pos="3127"/>
        <p:guide pos="2142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BE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78C5D11-FD05-4DE6-B37C-2DFDACA71B52}" type="datetimeFigureOut">
              <a:rPr lang="fr-BE" smtClean="0"/>
              <a:t>17/12/2014</a:t>
            </a:fld>
            <a:endParaRPr lang="fr-B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B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9FC663-FAAA-41AC-AD5B-F86EED9E2B9D}" type="slidenum">
              <a:rPr lang="fr-BE" smtClean="0"/>
              <a:t>‹#›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354316315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D940151-7FFD-43DE-898A-D9CAABEA57DC}" type="datetimeFigureOut">
              <a:rPr lang="en-US" smtClean="0"/>
              <a:t>12/17/2014</a:t>
            </a:fld>
            <a:endParaRPr lang="fr-B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4113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4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52109A-CD10-4B52-A551-F07EC376FA68}" type="slidenum">
              <a:rPr lang="en-US" smtClean="0"/>
              <a:t>‹#›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32470612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2109A-CD10-4B52-A551-F07EC376FA68}" type="slidenum">
              <a:rPr lang="en-US" smtClean="0"/>
              <a:t>1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41009604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7315200"/>
          </a:xfrm>
          <a:prstGeom prst="rect">
            <a:avLst/>
          </a:prstGeom>
        </p:spPr>
      </p:pic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A702F0-1D1A-4FF0-A939-D91727471464}" type="datetime1">
              <a:rPr lang="en-US" smtClean="0"/>
              <a:t>12/17/2014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A518D1-4E81-498A-A28F-C232D8B454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91882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8E61E-6C95-45D7-91C1-82862A10BEB5}" type="datetime1">
              <a:rPr lang="en-US" smtClean="0"/>
              <a:t>12/17/2014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A518D1-4E81-498A-A28F-C232D8B454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38051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6BD5C4-F06B-47B0-B3A7-0C76D748DB3D}" type="datetime1">
              <a:rPr lang="en-US" smtClean="0"/>
              <a:t>12/17/2014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A518D1-4E81-498A-A28F-C232D8B454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3850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FD9E7B-91AA-4523-BE46-0A41971EA2E1}" type="datetime1">
              <a:rPr lang="en-US" smtClean="0"/>
              <a:t>12/17/2014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A518D1-4E81-498A-A28F-C232D8B454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253237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 smtClean="0"/>
              <a:t>Klik om de ondertitelstijl van het model te bewerken</a:t>
            </a:r>
            <a:endParaRPr lang="nl-BE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41B0D-9067-4A8A-9267-28183F2C8AFA}" type="datetimeFigureOut">
              <a:rPr lang="nl-BE" smtClean="0"/>
              <a:t>17/12/2014</a:t>
            </a:fld>
            <a:endParaRPr lang="nl-BE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007486-2345-434A-AC47-3CEE27BA4517}" type="slidenum">
              <a:rPr lang="nl-BE" smtClean="0"/>
              <a:t>‹#›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64173831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41B0D-9067-4A8A-9267-28183F2C8AFA}" type="datetimeFigureOut">
              <a:rPr lang="nl-BE" smtClean="0"/>
              <a:t>17/12/2014</a:t>
            </a:fld>
            <a:endParaRPr lang="nl-BE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007486-2345-434A-AC47-3CEE27BA4517}" type="slidenum">
              <a:rPr lang="nl-BE" smtClean="0"/>
              <a:t>‹#›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43676487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41B0D-9067-4A8A-9267-28183F2C8AFA}" type="datetimeFigureOut">
              <a:rPr lang="nl-BE" smtClean="0"/>
              <a:t>17/12/2014</a:t>
            </a:fld>
            <a:endParaRPr lang="nl-BE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007486-2345-434A-AC47-3CEE27BA4517}" type="slidenum">
              <a:rPr lang="nl-BE" smtClean="0"/>
              <a:t>‹#›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76964226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41B0D-9067-4A8A-9267-28183F2C8AFA}" type="datetimeFigureOut">
              <a:rPr lang="nl-BE" smtClean="0"/>
              <a:t>17/12/2014</a:t>
            </a:fld>
            <a:endParaRPr lang="nl-BE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007486-2345-434A-AC47-3CEE27BA4517}" type="slidenum">
              <a:rPr lang="nl-BE" smtClean="0"/>
              <a:t>‹#›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62779494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41B0D-9067-4A8A-9267-28183F2C8AFA}" type="datetimeFigureOut">
              <a:rPr lang="nl-BE" smtClean="0"/>
              <a:t>17/12/2014</a:t>
            </a:fld>
            <a:endParaRPr lang="nl-BE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007486-2345-434A-AC47-3CEE27BA4517}" type="slidenum">
              <a:rPr lang="nl-BE" smtClean="0"/>
              <a:t>‹#›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10446133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41B0D-9067-4A8A-9267-28183F2C8AFA}" type="datetimeFigureOut">
              <a:rPr lang="nl-BE" smtClean="0"/>
              <a:t>17/12/2014</a:t>
            </a:fld>
            <a:endParaRPr lang="nl-BE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007486-2345-434A-AC47-3CEE27BA4517}" type="slidenum">
              <a:rPr lang="nl-BE" smtClean="0"/>
              <a:t>‹#›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01698878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41B0D-9067-4A8A-9267-28183F2C8AFA}" type="datetimeFigureOut">
              <a:rPr lang="nl-BE" smtClean="0"/>
              <a:t>17/12/2014</a:t>
            </a:fld>
            <a:endParaRPr lang="nl-BE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007486-2345-434A-AC47-3CEE27BA4517}" type="slidenum">
              <a:rPr lang="nl-BE" smtClean="0"/>
              <a:t>‹#›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0499381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4803" y="1556792"/>
            <a:ext cx="8229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TextBox 6"/>
          <p:cNvSpPr txBox="1"/>
          <p:nvPr userDrawn="1"/>
        </p:nvSpPr>
        <p:spPr>
          <a:xfrm>
            <a:off x="0" y="6678000"/>
            <a:ext cx="9144000" cy="180000"/>
          </a:xfrm>
          <a:prstGeom prst="rect">
            <a:avLst/>
          </a:prstGeom>
          <a:solidFill>
            <a:srgbClr val="0080BB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6567" y="6237312"/>
            <a:ext cx="402588" cy="402588"/>
          </a:xfrm>
          <a:prstGeom prst="rect">
            <a:avLst/>
          </a:prstGeom>
        </p:spPr>
      </p:pic>
      <p:sp>
        <p:nvSpPr>
          <p:cNvPr id="4" name="TextBox 3"/>
          <p:cNvSpPr txBox="1"/>
          <p:nvPr userDrawn="1"/>
        </p:nvSpPr>
        <p:spPr>
          <a:xfrm>
            <a:off x="8748464" y="6370368"/>
            <a:ext cx="38903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A8755405-6244-4D43-8215-E61FC2DFB5CA}" type="slidenum">
              <a:rPr lang="en-US" sz="1100" smtClean="0"/>
              <a:pPr algn="r"/>
              <a:t>‹#›</a:t>
            </a:fld>
            <a:endParaRPr lang="fr-BE" sz="1100" dirty="0"/>
          </a:p>
        </p:txBody>
      </p:sp>
    </p:spTree>
    <p:extLst>
      <p:ext uri="{BB962C8B-B14F-4D97-AF65-F5344CB8AC3E}">
        <p14:creationId xmlns:p14="http://schemas.microsoft.com/office/powerpoint/2010/main" val="32523647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41B0D-9067-4A8A-9267-28183F2C8AFA}" type="datetimeFigureOut">
              <a:rPr lang="nl-BE" smtClean="0"/>
              <a:t>17/12/2014</a:t>
            </a:fld>
            <a:endParaRPr lang="nl-BE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007486-2345-434A-AC47-3CEE27BA4517}" type="slidenum">
              <a:rPr lang="nl-BE" smtClean="0"/>
              <a:t>‹#›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29492232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BE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41B0D-9067-4A8A-9267-28183F2C8AFA}" type="datetimeFigureOut">
              <a:rPr lang="nl-BE" smtClean="0"/>
              <a:t>17/12/2014</a:t>
            </a:fld>
            <a:endParaRPr lang="nl-BE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007486-2345-434A-AC47-3CEE27BA4517}" type="slidenum">
              <a:rPr lang="nl-BE" smtClean="0"/>
              <a:t>‹#›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21459066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41B0D-9067-4A8A-9267-28183F2C8AFA}" type="datetimeFigureOut">
              <a:rPr lang="nl-BE" smtClean="0"/>
              <a:t>17/12/2014</a:t>
            </a:fld>
            <a:endParaRPr lang="nl-BE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007486-2345-434A-AC47-3CEE27BA4517}" type="slidenum">
              <a:rPr lang="nl-BE" smtClean="0"/>
              <a:t>‹#›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69843459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41B0D-9067-4A8A-9267-28183F2C8AFA}" type="datetimeFigureOut">
              <a:rPr lang="nl-BE" smtClean="0"/>
              <a:t>17/12/2014</a:t>
            </a:fld>
            <a:endParaRPr lang="nl-BE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007486-2345-434A-AC47-3CEE27BA4517}" type="slidenum">
              <a:rPr lang="nl-BE" smtClean="0"/>
              <a:t>‹#›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9358075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261" y="2708920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r-BE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37A6DB-A3A4-4612-A062-6EEE2188A4CD}" type="datetime1">
              <a:rPr lang="en-US" smtClean="0"/>
              <a:t>12/17/2014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A518D1-4E81-498A-A28F-C232D8B4542D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Box 7"/>
          <p:cNvSpPr txBox="1"/>
          <p:nvPr userDrawn="1"/>
        </p:nvSpPr>
        <p:spPr>
          <a:xfrm>
            <a:off x="0" y="6678000"/>
            <a:ext cx="9144000" cy="180000"/>
          </a:xfrm>
          <a:prstGeom prst="rect">
            <a:avLst/>
          </a:prstGeom>
          <a:solidFill>
            <a:srgbClr val="0080BB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6567" y="6237312"/>
            <a:ext cx="402588" cy="402588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8748464" y="6370368"/>
            <a:ext cx="38903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A8755405-6244-4D43-8215-E61FC2DFB5CA}" type="slidenum">
              <a:rPr lang="en-US" sz="1100" smtClean="0"/>
              <a:pPr algn="r"/>
              <a:t>‹#›</a:t>
            </a:fld>
            <a:endParaRPr lang="fr-BE" sz="1100" dirty="0"/>
          </a:p>
        </p:txBody>
      </p:sp>
    </p:spTree>
    <p:extLst>
      <p:ext uri="{BB962C8B-B14F-4D97-AF65-F5344CB8AC3E}">
        <p14:creationId xmlns:p14="http://schemas.microsoft.com/office/powerpoint/2010/main" val="17613683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30D750-F4D4-4587-9DC9-BAF49F6A8EB8}" type="datetime1">
              <a:rPr lang="en-US" smtClean="0"/>
              <a:t>12/17/2014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A518D1-4E81-498A-A28F-C232D8B454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15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F8A78-BB14-46B5-8F05-00F523E1CA5C}" type="datetime1">
              <a:rPr lang="en-US" smtClean="0"/>
              <a:t>12/17/2014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A518D1-4E81-498A-A28F-C232D8B454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29901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B8E38C-CD66-4A05-A63D-B17A61989C70}" type="datetime1">
              <a:rPr lang="en-US" smtClean="0"/>
              <a:t>12/17/2014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A518D1-4E81-498A-A28F-C232D8B454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62155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5A900-AC81-434A-9B73-BA611D93933A}" type="datetime1">
              <a:rPr lang="en-US" smtClean="0"/>
              <a:t>12/17/2014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A518D1-4E81-498A-A28F-C232D8B454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68498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7F52B2-F159-419E-8D2C-60A878A2AFE5}" type="datetime1">
              <a:rPr lang="en-US" smtClean="0"/>
              <a:t>12/17/2014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A518D1-4E81-498A-A28F-C232D8B454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28283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829FA7-B183-4258-8D59-DAA846867D8A}" type="datetime1">
              <a:rPr lang="en-US" smtClean="0"/>
              <a:t>12/17/2014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A518D1-4E81-498A-A28F-C232D8B454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8506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37A6DB-A3A4-4612-A062-6EEE2188A4CD}" type="datetime1">
              <a:rPr lang="en-US" smtClean="0"/>
              <a:t>12/17/2014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48264" y="638132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A518D1-4E81-498A-A28F-C232D8B454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33844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741B0D-9067-4A8A-9267-28183F2C8AFA}" type="datetimeFigureOut">
              <a:rPr lang="nl-BE" smtClean="0"/>
              <a:t>17/12/2014</a:t>
            </a:fld>
            <a:endParaRPr lang="nl-BE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BE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007486-2345-434A-AC47-3CEE27BA4517}" type="slidenum">
              <a:rPr lang="nl-BE" smtClean="0"/>
              <a:t>‹#›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1554685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l"/>
            <a:r>
              <a:rPr lang="fr-BE" dirty="0" smtClean="0"/>
              <a:t>Datawarehouse marché du travail et protection sociale</a:t>
            </a:r>
            <a:endParaRPr lang="fr-BE" dirty="0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4427538" y="4797152"/>
            <a:ext cx="4216400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fr-BE" dirty="0" smtClean="0"/>
              <a:t>Groupe des utilisateurs 18-12-2014</a:t>
            </a:r>
            <a:endParaRPr lang="fr-BE" sz="2400" dirty="0"/>
          </a:p>
          <a:p>
            <a:pPr eaLnBrk="0" hangingPunct="0"/>
            <a:r>
              <a:rPr lang="fr-BE" sz="2400" dirty="0"/>
              <a:t>Etat d'avancement</a:t>
            </a:r>
          </a:p>
        </p:txBody>
      </p:sp>
    </p:spTree>
    <p:extLst>
      <p:ext uri="{BB962C8B-B14F-4D97-AF65-F5344CB8AC3E}">
        <p14:creationId xmlns:p14="http://schemas.microsoft.com/office/powerpoint/2010/main" val="1599969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BE" dirty="0" smtClean="0"/>
              <a:t>Applications de base</a:t>
            </a:r>
            <a:endParaRPr lang="fr-B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fr-BE" dirty="0" smtClean="0"/>
              <a:t>Sont remplacées par des applications web</a:t>
            </a:r>
          </a:p>
          <a:p>
            <a:endParaRPr lang="fr-BE" dirty="0" smtClean="0"/>
          </a:p>
          <a:p>
            <a:r>
              <a:rPr lang="fr-BE" dirty="0" smtClean="0"/>
              <a:t>A partir de 2010 : les applications de base ne sont plus toutes mises à disposition</a:t>
            </a:r>
          </a:p>
          <a:p>
            <a:pPr lvl="1"/>
            <a:endParaRPr lang="fr-BE" dirty="0" smtClean="0"/>
          </a:p>
          <a:p>
            <a:pPr lvl="1"/>
            <a:r>
              <a:rPr lang="fr-BE" dirty="0" smtClean="0"/>
              <a:t>Sélection d’applications de base en complément des applications web</a:t>
            </a:r>
          </a:p>
          <a:p>
            <a:pPr lvl="1"/>
            <a:r>
              <a:rPr lang="fr-BE" dirty="0" smtClean="0"/>
              <a:t>Scénario de suppression progressive</a:t>
            </a:r>
          </a:p>
          <a:p>
            <a:endParaRPr lang="fr-BE" dirty="0" smtClean="0"/>
          </a:p>
          <a:p>
            <a:r>
              <a:rPr lang="fr-BE" dirty="0" smtClean="0"/>
              <a:t>Actualisation pour 2010 et 2011 </a:t>
            </a:r>
          </a:p>
          <a:p>
            <a:pPr marL="457200" lvl="1" indent="0">
              <a:buNone/>
            </a:pPr>
            <a:r>
              <a:rPr lang="fr-BE" dirty="0" smtClean="0"/>
              <a:t>=&gt; explication par Silke Laenen</a:t>
            </a:r>
          </a:p>
          <a:p>
            <a:endParaRPr lang="fr-BE" dirty="0" smtClean="0"/>
          </a:p>
          <a:p>
            <a:endParaRPr lang="fr-BE" dirty="0" smtClean="0"/>
          </a:p>
        </p:txBody>
      </p:sp>
    </p:spTree>
    <p:extLst>
      <p:ext uri="{BB962C8B-B14F-4D97-AF65-F5344CB8AC3E}">
        <p14:creationId xmlns:p14="http://schemas.microsoft.com/office/powerpoint/2010/main" val="251447841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BE" dirty="0" smtClean="0"/>
              <a:t>Applications de base</a:t>
            </a:r>
            <a:endParaRPr lang="fr-B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fr-BE" dirty="0" smtClean="0"/>
              <a:t>Version 2012 : </a:t>
            </a:r>
          </a:p>
          <a:p>
            <a:pPr lvl="1"/>
            <a:endParaRPr lang="fr-BE" dirty="0" smtClean="0"/>
          </a:p>
          <a:p>
            <a:pPr lvl="1"/>
            <a:r>
              <a:rPr lang="fr-BE" dirty="0" smtClean="0"/>
              <a:t>pas de secteur statistique</a:t>
            </a:r>
          </a:p>
          <a:p>
            <a:pPr lvl="1"/>
            <a:r>
              <a:rPr lang="fr-BE" dirty="0" smtClean="0"/>
              <a:t>applications de base 1 et 2</a:t>
            </a:r>
          </a:p>
          <a:p>
            <a:pPr marL="342900" lvl="1" indent="-342900">
              <a:buFont typeface="Arial" pitchFamily="34" charset="0"/>
              <a:buChar char="•"/>
            </a:pPr>
            <a:endParaRPr lang="fr-BE" sz="3200" dirty="0" smtClean="0"/>
          </a:p>
          <a:p>
            <a:pPr marL="342900" lvl="1" indent="-342900">
              <a:buFont typeface="Arial" pitchFamily="34" charset="0"/>
              <a:buChar char="•"/>
            </a:pPr>
            <a:r>
              <a:rPr lang="fr-BE" sz="3200" dirty="0" smtClean="0"/>
              <a:t>Choix : mettre à disposition une version incomplète et communiquer par la suite les tableaux manquants ou attendre l'enregistrement du secteur statistique </a:t>
            </a:r>
          </a:p>
          <a:p>
            <a:pPr marL="342900" lvl="1" indent="-342900">
              <a:buFont typeface="Arial" pitchFamily="34" charset="0"/>
              <a:buChar char="•"/>
            </a:pPr>
            <a:endParaRPr lang="fr-BE" sz="3200" dirty="0" smtClean="0"/>
          </a:p>
          <a:p>
            <a:pPr marL="342900" lvl="1" indent="-342900">
              <a:buFont typeface="Arial" pitchFamily="34" charset="0"/>
              <a:buChar char="•"/>
            </a:pPr>
            <a:r>
              <a:rPr lang="fr-BE" sz="3200" dirty="0" smtClean="0"/>
              <a:t>Produit simplifié / prix réduit</a:t>
            </a:r>
            <a:endParaRPr lang="fr-BE" sz="3200" dirty="0"/>
          </a:p>
          <a:p>
            <a:pPr marL="342900" lvl="1" indent="-342900">
              <a:buFont typeface="Arial" pitchFamily="34" charset="0"/>
              <a:buChar char="•"/>
            </a:pPr>
            <a:endParaRPr lang="fr-BE" sz="3200" dirty="0" smtClean="0"/>
          </a:p>
          <a:p>
            <a:pPr marL="342900" lvl="1" indent="-342900">
              <a:buFont typeface="Arial" pitchFamily="34" charset="0"/>
              <a:buChar char="•"/>
            </a:pPr>
            <a:r>
              <a:rPr lang="fr-BE" sz="3200" dirty="0" smtClean="0"/>
              <a:t>Discussion sur l'avenir des applications de base</a:t>
            </a:r>
          </a:p>
          <a:p>
            <a:pPr marL="342900" lvl="1" indent="-342900">
              <a:buFont typeface="Arial" pitchFamily="34" charset="0"/>
              <a:buChar char="•"/>
            </a:pPr>
            <a:endParaRPr lang="fr-BE" sz="3200" dirty="0"/>
          </a:p>
        </p:txBody>
      </p:sp>
    </p:spTree>
    <p:extLst>
      <p:ext uri="{BB962C8B-B14F-4D97-AF65-F5344CB8AC3E}">
        <p14:creationId xmlns:p14="http://schemas.microsoft.com/office/powerpoint/2010/main" val="185517085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BE" dirty="0" smtClean="0"/>
              <a:t>IV. Applications web</a:t>
            </a:r>
            <a:endParaRPr lang="fr-BE" dirty="0"/>
          </a:p>
        </p:txBody>
      </p:sp>
    </p:spTree>
    <p:extLst>
      <p:ext uri="{BB962C8B-B14F-4D97-AF65-F5344CB8AC3E}">
        <p14:creationId xmlns:p14="http://schemas.microsoft.com/office/powerpoint/2010/main" val="2892082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BE" dirty="0" smtClean="0"/>
              <a:t>Nouvelles applications web</a:t>
            </a:r>
            <a:endParaRPr lang="fr-B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fr-BE" dirty="0" smtClean="0"/>
              <a:t>Nouvelle application web relative à la composition du ménage</a:t>
            </a:r>
            <a:endParaRPr lang="fr-BE" dirty="0"/>
          </a:p>
          <a:p>
            <a:endParaRPr lang="fr-BE" dirty="0" smtClean="0"/>
          </a:p>
          <a:p>
            <a:pPr lvl="1"/>
            <a:r>
              <a:rPr lang="fr-BE" dirty="0" smtClean="0"/>
              <a:t>Réalisation 1er trimestre 2015</a:t>
            </a:r>
          </a:p>
          <a:p>
            <a:endParaRPr lang="fr-BE" dirty="0" smtClean="0"/>
          </a:p>
          <a:p>
            <a:r>
              <a:rPr lang="fr-BE" dirty="0" smtClean="0"/>
              <a:t>Nouvelle application web relative à la mobilité socio-économique à court terme</a:t>
            </a:r>
            <a:endParaRPr lang="fr-BE" dirty="0"/>
          </a:p>
          <a:p>
            <a:endParaRPr lang="fr-BE" sz="2500" dirty="0"/>
          </a:p>
          <a:p>
            <a:pPr lvl="1">
              <a:lnSpc>
                <a:spcPct val="80000"/>
              </a:lnSpc>
            </a:pPr>
            <a:r>
              <a:rPr lang="fr-BE" dirty="0" smtClean="0"/>
              <a:t>développement prévu</a:t>
            </a:r>
            <a:endParaRPr lang="fr-BE" dirty="0"/>
          </a:p>
          <a:p>
            <a:pPr lvl="1">
              <a:lnSpc>
                <a:spcPct val="80000"/>
              </a:lnSpc>
            </a:pPr>
            <a:r>
              <a:rPr lang="fr-BE" dirty="0" smtClean="0"/>
              <a:t>planning :  dépend du budget</a:t>
            </a:r>
          </a:p>
          <a:p>
            <a:endParaRPr lang="fr-BE" dirty="0"/>
          </a:p>
        </p:txBody>
      </p:sp>
    </p:spTree>
    <p:extLst>
      <p:ext uri="{BB962C8B-B14F-4D97-AF65-F5344CB8AC3E}">
        <p14:creationId xmlns:p14="http://schemas.microsoft.com/office/powerpoint/2010/main" val="238609454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BE" dirty="0" smtClean="0"/>
              <a:t>Adaptations des applications web existantes</a:t>
            </a:r>
            <a:endParaRPr lang="fr-B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25000" lnSpcReduction="20000"/>
          </a:bodyPr>
          <a:lstStyle/>
          <a:p>
            <a:endParaRPr lang="fr-BE" sz="12800" dirty="0" smtClean="0"/>
          </a:p>
          <a:p>
            <a:r>
              <a:rPr lang="fr-BE" sz="12800" dirty="0" smtClean="0"/>
              <a:t>Nouvelles adaptations et améliorations des applications web existantes</a:t>
            </a:r>
            <a:r>
              <a:rPr lang="fr-BE" dirty="0" smtClean="0"/>
              <a:t> </a:t>
            </a:r>
          </a:p>
          <a:p>
            <a:pPr marL="457200" lvl="1" indent="0">
              <a:buNone/>
            </a:pPr>
            <a:r>
              <a:rPr lang="fr-BE" sz="12400" dirty="0" smtClean="0"/>
              <a:t>=&gt; </a:t>
            </a:r>
            <a:r>
              <a:rPr lang="fr-BE" sz="11200" dirty="0" smtClean="0"/>
              <a:t>explication par Thomas Hausmann</a:t>
            </a:r>
          </a:p>
          <a:p>
            <a:endParaRPr lang="fr-BE" sz="12800" dirty="0" smtClean="0"/>
          </a:p>
          <a:p>
            <a:pPr marL="342900" lvl="1" indent="-342900">
              <a:buFont typeface="Arial" pitchFamily="34" charset="0"/>
              <a:buChar char="•"/>
            </a:pPr>
            <a:r>
              <a:rPr lang="fr-BE" sz="12800" dirty="0" smtClean="0"/>
              <a:t>Chiffres locaux et globaux : actualisation </a:t>
            </a:r>
            <a:r>
              <a:rPr lang="fr-BE" sz="12800" dirty="0"/>
              <a:t>pour 2013</a:t>
            </a:r>
          </a:p>
          <a:p>
            <a:endParaRPr lang="fr-BE" sz="12800" dirty="0" smtClean="0"/>
          </a:p>
          <a:p>
            <a:pPr marL="342900" lvl="1" indent="-342900">
              <a:buFont typeface="Arial" pitchFamily="34" charset="0"/>
              <a:buChar char="•"/>
            </a:pPr>
            <a:r>
              <a:rPr lang="fr-BE" sz="12800" dirty="0" smtClean="0"/>
              <a:t>Mobilité socio-économique à longe terme </a:t>
            </a:r>
            <a:r>
              <a:rPr lang="fr-BE" sz="12800" dirty="0"/>
              <a:t>: actualisation pour </a:t>
            </a:r>
            <a:r>
              <a:rPr lang="fr-BE" sz="12800" dirty="0" smtClean="0"/>
              <a:t>2012</a:t>
            </a:r>
            <a:endParaRPr lang="fr-BE" sz="12800" dirty="0"/>
          </a:p>
          <a:p>
            <a:endParaRPr lang="fr-BE" sz="12800" dirty="0" smtClean="0"/>
          </a:p>
          <a:p>
            <a:pPr marL="0" lvl="1" indent="0">
              <a:buNone/>
            </a:pPr>
            <a:endParaRPr lang="fr-BE" sz="4500" dirty="0"/>
          </a:p>
          <a:p>
            <a:pPr lvl="1">
              <a:lnSpc>
                <a:spcPct val="90000"/>
              </a:lnSpc>
            </a:pPr>
            <a:endParaRPr lang="fr-BE" dirty="0" smtClean="0"/>
          </a:p>
          <a:p>
            <a:endParaRPr lang="fr-BE" sz="6300" dirty="0" smtClean="0"/>
          </a:p>
          <a:p>
            <a:pPr lvl="1">
              <a:lnSpc>
                <a:spcPct val="90000"/>
              </a:lnSpc>
            </a:pPr>
            <a:endParaRPr lang="fr-BE" sz="10000" dirty="0" smtClean="0"/>
          </a:p>
          <a:p>
            <a:pPr>
              <a:lnSpc>
                <a:spcPct val="90000"/>
              </a:lnSpc>
            </a:pPr>
            <a:endParaRPr lang="fr-BE" dirty="0"/>
          </a:p>
          <a:p>
            <a:pPr marL="457200" lvl="1" indent="0">
              <a:lnSpc>
                <a:spcPct val="90000"/>
              </a:lnSpc>
              <a:buNone/>
            </a:pPr>
            <a:r>
              <a:rPr lang="en-US" dirty="0" smtClean="0"/>
              <a:t>	</a:t>
            </a:r>
            <a:endParaRPr lang="fr-BE" dirty="0" smtClean="0"/>
          </a:p>
          <a:p>
            <a:pPr lvl="1">
              <a:lnSpc>
                <a:spcPct val="90000"/>
              </a:lnSpc>
            </a:pPr>
            <a:endParaRPr lang="fr-BE" dirty="0" smtClean="0"/>
          </a:p>
          <a:p>
            <a:pPr>
              <a:lnSpc>
                <a:spcPct val="90000"/>
              </a:lnSpc>
            </a:pPr>
            <a:endParaRPr lang="fr-BE" dirty="0"/>
          </a:p>
        </p:txBody>
      </p:sp>
    </p:spTree>
    <p:extLst>
      <p:ext uri="{BB962C8B-B14F-4D97-AF65-F5344CB8AC3E}">
        <p14:creationId xmlns:p14="http://schemas.microsoft.com/office/powerpoint/2010/main" val="2698686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BE" dirty="0" smtClean="0"/>
              <a:t>V. CMS et documentation</a:t>
            </a:r>
            <a:endParaRPr lang="fr-BE" dirty="0"/>
          </a:p>
        </p:txBody>
      </p:sp>
    </p:spTree>
    <p:extLst>
      <p:ext uri="{BB962C8B-B14F-4D97-AF65-F5344CB8AC3E}">
        <p14:creationId xmlns:p14="http://schemas.microsoft.com/office/powerpoint/2010/main" val="68426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BE" dirty="0" smtClean="0"/>
              <a:t>CMS</a:t>
            </a:r>
            <a:endParaRPr lang="fr-B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BE" dirty="0" smtClean="0"/>
              <a:t>Réunion précédente : présentation du CMS</a:t>
            </a:r>
          </a:p>
          <a:p>
            <a:endParaRPr lang="fr-BE" dirty="0"/>
          </a:p>
          <a:p>
            <a:r>
              <a:rPr lang="fr-BE" dirty="0" smtClean="0"/>
              <a:t>Consultation conviviale de la documentation</a:t>
            </a:r>
          </a:p>
          <a:p>
            <a:endParaRPr lang="fr-BE" dirty="0"/>
          </a:p>
          <a:p>
            <a:r>
              <a:rPr lang="fr-BE" dirty="0" smtClean="0"/>
              <a:t>Passage à un nouveau système</a:t>
            </a:r>
          </a:p>
          <a:p>
            <a:endParaRPr lang="fr-BE" dirty="0"/>
          </a:p>
          <a:p>
            <a:endParaRPr lang="fr-BE" sz="2800" dirty="0"/>
          </a:p>
          <a:p>
            <a:endParaRPr lang="fr-BE" dirty="0"/>
          </a:p>
        </p:txBody>
      </p:sp>
    </p:spTree>
    <p:extLst>
      <p:ext uri="{BB962C8B-B14F-4D97-AF65-F5344CB8AC3E}">
        <p14:creationId xmlns:p14="http://schemas.microsoft.com/office/powerpoint/2010/main" val="296419613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BE" dirty="0" smtClean="0"/>
              <a:t>CMS</a:t>
            </a:r>
            <a:endParaRPr lang="fr-B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fr-BE" dirty="0" smtClean="0"/>
              <a:t>Dans l'intervalle : rendre le système plus convivial</a:t>
            </a:r>
            <a:endParaRPr lang="fr-BE" sz="2800" dirty="0"/>
          </a:p>
          <a:p>
            <a:endParaRPr lang="fr-BE" dirty="0" smtClean="0"/>
          </a:p>
          <a:p>
            <a:r>
              <a:rPr lang="fr-BE" dirty="0" smtClean="0"/>
              <a:t>Petites adaptations au site web</a:t>
            </a:r>
          </a:p>
          <a:p>
            <a:endParaRPr lang="fr-BE" dirty="0"/>
          </a:p>
          <a:p>
            <a:pPr lvl="1"/>
            <a:r>
              <a:rPr lang="fr-BE" dirty="0" smtClean="0"/>
              <a:t>Adaptation du lay-out</a:t>
            </a:r>
          </a:p>
          <a:p>
            <a:pPr lvl="1"/>
            <a:r>
              <a:rPr lang="fr-BE" dirty="0" smtClean="0"/>
              <a:t>Classement des variables</a:t>
            </a:r>
          </a:p>
          <a:p>
            <a:pPr lvl="1"/>
            <a:r>
              <a:rPr lang="fr-BE" dirty="0" smtClean="0"/>
              <a:t>Formulaire de commande des applications de base</a:t>
            </a:r>
          </a:p>
          <a:p>
            <a:pPr lvl="1"/>
            <a:endParaRPr lang="fr-BE" dirty="0"/>
          </a:p>
          <a:p>
            <a:pPr lvl="1"/>
            <a:endParaRPr lang="fr-BE" dirty="0" smtClean="0"/>
          </a:p>
          <a:p>
            <a:endParaRPr lang="fr-BE" dirty="0"/>
          </a:p>
        </p:txBody>
      </p:sp>
    </p:spTree>
    <p:extLst>
      <p:ext uri="{BB962C8B-B14F-4D97-AF65-F5344CB8AC3E}">
        <p14:creationId xmlns:p14="http://schemas.microsoft.com/office/powerpoint/2010/main" val="304308763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BE" dirty="0" smtClean="0"/>
              <a:t>Documentation</a:t>
            </a:r>
            <a:endParaRPr lang="fr-B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BE" dirty="0" smtClean="0"/>
              <a:t>Maintenance des fiches existantes</a:t>
            </a:r>
          </a:p>
          <a:p>
            <a:endParaRPr lang="fr-BE" dirty="0"/>
          </a:p>
          <a:p>
            <a:pPr lvl="1"/>
            <a:r>
              <a:rPr lang="fr-BE" dirty="0" smtClean="0"/>
              <a:t>Compléter et actualiser : tâche permanente</a:t>
            </a:r>
            <a:endParaRPr lang="fr-BE" dirty="0"/>
          </a:p>
          <a:p>
            <a:endParaRPr lang="fr-BE" sz="2800" dirty="0"/>
          </a:p>
          <a:p>
            <a:r>
              <a:rPr lang="fr-BE" dirty="0" smtClean="0"/>
              <a:t>Nouvelles fiches : </a:t>
            </a:r>
            <a:endParaRPr lang="fr-BE" dirty="0"/>
          </a:p>
          <a:p>
            <a:endParaRPr lang="fr-BE" sz="2800" dirty="0" smtClean="0"/>
          </a:p>
          <a:p>
            <a:pPr lvl="1"/>
            <a:r>
              <a:rPr lang="fr-BE" sz="2900" dirty="0"/>
              <a:t>ONVA</a:t>
            </a:r>
          </a:p>
          <a:p>
            <a:pPr lvl="1"/>
            <a:r>
              <a:rPr lang="fr-BE" sz="2900" dirty="0"/>
              <a:t>Travail frontalier sortant</a:t>
            </a:r>
          </a:p>
          <a:p>
            <a:endParaRPr lang="fr-BE" sz="2800" dirty="0"/>
          </a:p>
          <a:p>
            <a:pPr lvl="1"/>
            <a:endParaRPr lang="fr-BE" sz="2900" dirty="0"/>
          </a:p>
          <a:p>
            <a:endParaRPr lang="fr-BE" dirty="0" smtClean="0"/>
          </a:p>
          <a:p>
            <a:pPr lvl="1"/>
            <a:endParaRPr lang="fr-BE" dirty="0"/>
          </a:p>
          <a:p>
            <a:pPr lvl="1"/>
            <a:endParaRPr lang="fr-BE" dirty="0" smtClean="0"/>
          </a:p>
          <a:p>
            <a:endParaRPr lang="fr-BE" dirty="0"/>
          </a:p>
        </p:txBody>
      </p:sp>
    </p:spTree>
    <p:extLst>
      <p:ext uri="{BB962C8B-B14F-4D97-AF65-F5344CB8AC3E}">
        <p14:creationId xmlns:p14="http://schemas.microsoft.com/office/powerpoint/2010/main" val="373112245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BE" dirty="0" smtClean="0"/>
              <a:t>Documentation</a:t>
            </a:r>
            <a:endParaRPr lang="fr-B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BE" dirty="0" smtClean="0"/>
              <a:t>En cours de préparation : </a:t>
            </a:r>
          </a:p>
          <a:p>
            <a:pPr lvl="1"/>
            <a:endParaRPr lang="fr-BE" sz="2900" dirty="0" smtClean="0"/>
          </a:p>
          <a:p>
            <a:pPr lvl="1"/>
            <a:r>
              <a:rPr lang="fr-BE" sz="2900" dirty="0" smtClean="0"/>
              <a:t>AKOV : banque de données LED</a:t>
            </a:r>
          </a:p>
          <a:p>
            <a:pPr lvl="1"/>
            <a:r>
              <a:rPr lang="fr-BE" sz="2900" dirty="0" smtClean="0"/>
              <a:t>FAT - incapacité de travail permanente</a:t>
            </a:r>
          </a:p>
          <a:p>
            <a:pPr marL="342900" lvl="1" indent="-342900">
              <a:buFont typeface="Arial" pitchFamily="34" charset="0"/>
              <a:buChar char="•"/>
            </a:pPr>
            <a:endParaRPr lang="fr-BE" sz="2900" dirty="0" smtClean="0"/>
          </a:p>
          <a:p>
            <a:pPr marL="342900" lvl="1" indent="-342900">
              <a:buFont typeface="Arial" pitchFamily="34" charset="0"/>
              <a:buChar char="•"/>
            </a:pPr>
            <a:r>
              <a:rPr lang="fr-BE" sz="3200" dirty="0"/>
              <a:t>Fiches banques de données primaires : presque terminées</a:t>
            </a:r>
          </a:p>
          <a:p>
            <a:pPr lvl="1"/>
            <a:endParaRPr lang="fr-BE" sz="2900" dirty="0"/>
          </a:p>
          <a:p>
            <a:endParaRPr lang="fr-BE" dirty="0" smtClean="0"/>
          </a:p>
          <a:p>
            <a:pPr lvl="1"/>
            <a:endParaRPr lang="fr-BE" dirty="0"/>
          </a:p>
          <a:p>
            <a:pPr lvl="1"/>
            <a:endParaRPr lang="fr-BE" dirty="0" smtClean="0"/>
          </a:p>
          <a:p>
            <a:endParaRPr lang="fr-BE" dirty="0"/>
          </a:p>
        </p:txBody>
      </p:sp>
    </p:spTree>
    <p:extLst>
      <p:ext uri="{BB962C8B-B14F-4D97-AF65-F5344CB8AC3E}">
        <p14:creationId xmlns:p14="http://schemas.microsoft.com/office/powerpoint/2010/main" val="39161269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BE" dirty="0" smtClean="0"/>
              <a:t>I. Changements de personnel</a:t>
            </a:r>
            <a:endParaRPr lang="fr-BE" dirty="0"/>
          </a:p>
        </p:txBody>
      </p:sp>
    </p:spTree>
    <p:extLst>
      <p:ext uri="{BB962C8B-B14F-4D97-AF65-F5344CB8AC3E}">
        <p14:creationId xmlns:p14="http://schemas.microsoft.com/office/powerpoint/2010/main" val="3274118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fr-BE" dirty="0" smtClean="0"/>
              <a:t>VI. </a:t>
            </a:r>
            <a:r>
              <a:rPr lang="fr-BE" dirty="0" smtClean="0"/>
              <a:t>Groupes de travail PONS</a:t>
            </a:r>
            <a:endParaRPr lang="fr-BE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1819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BE" dirty="0" smtClean="0"/>
              <a:t>PONS</a:t>
            </a:r>
            <a:endParaRPr lang="fr-B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BE" dirty="0" smtClean="0"/>
              <a:t>Nouveau projet financé par la Politique scientifique fédérale et le SPF SS, successeur du projet DOCDWH</a:t>
            </a:r>
            <a:endParaRPr lang="fr-BE" dirty="0"/>
          </a:p>
          <a:p>
            <a:endParaRPr lang="fr-BE" sz="2800" dirty="0" smtClean="0"/>
          </a:p>
          <a:p>
            <a:r>
              <a:rPr lang="fr-BE" dirty="0" smtClean="0"/>
              <a:t>Le projet se terminera en février 2017</a:t>
            </a:r>
          </a:p>
          <a:p>
            <a:endParaRPr lang="fr-BE" dirty="0"/>
          </a:p>
          <a:p>
            <a:r>
              <a:rPr lang="fr-BE" dirty="0" smtClean="0"/>
              <a:t>Présentation du projet : voir slides réunion précédente du groupe des utilisateurs</a:t>
            </a:r>
            <a:endParaRPr lang="fr-BE" dirty="0"/>
          </a:p>
          <a:p>
            <a:endParaRPr lang="fr-BE" dirty="0"/>
          </a:p>
        </p:txBody>
      </p:sp>
    </p:spTree>
    <p:extLst>
      <p:ext uri="{BB962C8B-B14F-4D97-AF65-F5344CB8AC3E}">
        <p14:creationId xmlns:p14="http://schemas.microsoft.com/office/powerpoint/2010/main" val="341941155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BE" dirty="0" smtClean="0"/>
              <a:t>Groupes de travail PONS</a:t>
            </a:r>
            <a:endParaRPr lang="fr-B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fr-BE" dirty="0" smtClean="0"/>
              <a:t>notion de revenu et indicateur LWI</a:t>
            </a:r>
          </a:p>
          <a:p>
            <a:pPr lvl="1"/>
            <a:endParaRPr lang="fr-BE" sz="2400" dirty="0" smtClean="0"/>
          </a:p>
          <a:p>
            <a:pPr lvl="1"/>
            <a:r>
              <a:rPr lang="fr-BE" sz="2400" dirty="0" smtClean="0"/>
              <a:t>Couplage des données EU-SILC et DWH MT&amp;PS</a:t>
            </a:r>
          </a:p>
          <a:p>
            <a:pPr lvl="1"/>
            <a:r>
              <a:rPr lang="fr-BE" sz="2400" dirty="0" smtClean="0"/>
              <a:t>Analyse réalisée par DGS-SB, CESO et Steunpunt WSE</a:t>
            </a:r>
          </a:p>
          <a:p>
            <a:pPr lvl="1"/>
            <a:r>
              <a:rPr lang="fr-BE" sz="2400" dirty="0" smtClean="0"/>
              <a:t>Objectif DGS-SB : préparation du passage d’une enquête à des données administratives</a:t>
            </a:r>
          </a:p>
          <a:p>
            <a:pPr lvl="1"/>
            <a:r>
              <a:rPr lang="fr-BE" sz="2400" dirty="0" smtClean="0"/>
              <a:t>Objectif propre :</a:t>
            </a:r>
          </a:p>
          <a:p>
            <a:pPr lvl="2"/>
            <a:r>
              <a:rPr lang="fr-BE" sz="2000" dirty="0" smtClean="0"/>
              <a:t>Exercice comparatif entre données d’enquête EU-SILC et données administratives DWH MT&amp;PS</a:t>
            </a:r>
          </a:p>
          <a:p>
            <a:pPr lvl="2"/>
            <a:r>
              <a:rPr lang="fr-BE" sz="2000" dirty="0" smtClean="0"/>
              <a:t>Amélioration de la notion de revenu et de l’indicateur LWI au besoin</a:t>
            </a:r>
          </a:p>
          <a:p>
            <a:pPr lvl="2"/>
            <a:r>
              <a:rPr lang="fr-BE" sz="2000" dirty="0" smtClean="0"/>
              <a:t>Définition "revenu familial disponible" (revenu net)</a:t>
            </a:r>
          </a:p>
          <a:p>
            <a:endParaRPr lang="fr-BE" sz="2800" dirty="0" smtClean="0"/>
          </a:p>
          <a:p>
            <a:pPr lvl="1"/>
            <a:endParaRPr lang="fr-BE" sz="2400" dirty="0"/>
          </a:p>
          <a:p>
            <a:endParaRPr lang="fr-BE" dirty="0"/>
          </a:p>
        </p:txBody>
      </p:sp>
    </p:spTree>
    <p:extLst>
      <p:ext uri="{BB962C8B-B14F-4D97-AF65-F5344CB8AC3E}">
        <p14:creationId xmlns:p14="http://schemas.microsoft.com/office/powerpoint/2010/main" val="84731358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BE" dirty="0" smtClean="0"/>
              <a:t>Groupes de travail PONS</a:t>
            </a:r>
            <a:endParaRPr lang="fr-B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BE" dirty="0" smtClean="0"/>
              <a:t>Données relatives à l'enseignement</a:t>
            </a:r>
          </a:p>
          <a:p>
            <a:pPr lvl="1"/>
            <a:endParaRPr lang="fr-BE" sz="2400" dirty="0"/>
          </a:p>
          <a:p>
            <a:pPr lvl="1"/>
            <a:r>
              <a:rPr lang="fr-BE" dirty="0" smtClean="0"/>
              <a:t>Communauté flamande: intégration banque de données LED</a:t>
            </a:r>
          </a:p>
          <a:p>
            <a:pPr marL="457200" lvl="1" indent="0">
              <a:buNone/>
            </a:pPr>
            <a:r>
              <a:rPr lang="en-US" dirty="0" smtClean="0"/>
              <a:t>	</a:t>
            </a:r>
            <a:r>
              <a:rPr lang="fr-BE" dirty="0" smtClean="0"/>
              <a:t>=&gt; explication par Ariane Rober</a:t>
            </a:r>
            <a:endParaRPr lang="fr-BE" dirty="0"/>
          </a:p>
          <a:p>
            <a:pPr lvl="1"/>
            <a:r>
              <a:rPr lang="fr-BE" dirty="0" smtClean="0"/>
              <a:t>FWB : concertation</a:t>
            </a:r>
          </a:p>
          <a:p>
            <a:pPr lvl="1"/>
            <a:r>
              <a:rPr lang="fr-BE" dirty="0" smtClean="0"/>
              <a:t>Communauté germanophone: accord de coopération</a:t>
            </a:r>
          </a:p>
          <a:p>
            <a:endParaRPr lang="fr-BE" dirty="0"/>
          </a:p>
          <a:p>
            <a:endParaRPr lang="fr-BE" dirty="0" smtClean="0"/>
          </a:p>
          <a:p>
            <a:pPr lvl="1"/>
            <a:endParaRPr lang="fr-BE" dirty="0" smtClean="0"/>
          </a:p>
          <a:p>
            <a:endParaRPr lang="fr-BE" dirty="0"/>
          </a:p>
        </p:txBody>
      </p:sp>
    </p:spTree>
    <p:extLst>
      <p:ext uri="{BB962C8B-B14F-4D97-AF65-F5344CB8AC3E}">
        <p14:creationId xmlns:p14="http://schemas.microsoft.com/office/powerpoint/2010/main" val="369014378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BE" dirty="0" smtClean="0"/>
              <a:t>Groupes de travail PONS</a:t>
            </a:r>
            <a:endParaRPr lang="fr-B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BE" dirty="0" smtClean="0"/>
              <a:t>VDAB/Forem/Actiris/ADG</a:t>
            </a:r>
          </a:p>
          <a:p>
            <a:pPr lvl="1"/>
            <a:endParaRPr lang="fr-BE" dirty="0" smtClean="0"/>
          </a:p>
          <a:p>
            <a:pPr lvl="1"/>
            <a:r>
              <a:rPr lang="fr-BE" dirty="0" smtClean="0"/>
              <a:t>Code profession  </a:t>
            </a:r>
          </a:p>
          <a:p>
            <a:pPr lvl="2"/>
            <a:r>
              <a:rPr lang="fr-BE" dirty="0" smtClean="0"/>
              <a:t>comparaison des classifications</a:t>
            </a:r>
          </a:p>
          <a:p>
            <a:pPr lvl="2"/>
            <a:r>
              <a:rPr lang="fr-BE" dirty="0" smtClean="0"/>
              <a:t>examiner si une classification commune est possible</a:t>
            </a:r>
          </a:p>
          <a:p>
            <a:pPr lvl="1"/>
            <a:endParaRPr lang="fr-BE" dirty="0" smtClean="0"/>
          </a:p>
          <a:p>
            <a:pPr lvl="1"/>
            <a:r>
              <a:rPr lang="fr-BE" dirty="0" smtClean="0"/>
              <a:t>Mesures de promotion de l'emploi </a:t>
            </a:r>
          </a:p>
          <a:p>
            <a:pPr lvl="2"/>
            <a:r>
              <a:rPr lang="fr-BE" dirty="0" smtClean="0"/>
              <a:t>transférées aux régions suite à la réforme de l’Etat</a:t>
            </a:r>
          </a:p>
          <a:p>
            <a:pPr lvl="2"/>
            <a:r>
              <a:rPr lang="fr-BE" dirty="0" smtClean="0"/>
              <a:t>il est encore trop tôt pour commencer</a:t>
            </a:r>
            <a:endParaRPr lang="fr-BE" dirty="0"/>
          </a:p>
          <a:p>
            <a:endParaRPr lang="fr-BE" dirty="0" smtClean="0"/>
          </a:p>
          <a:p>
            <a:pPr lvl="1"/>
            <a:endParaRPr lang="fr-BE" dirty="0" smtClean="0"/>
          </a:p>
          <a:p>
            <a:endParaRPr lang="fr-BE" dirty="0"/>
          </a:p>
        </p:txBody>
      </p:sp>
    </p:spTree>
    <p:extLst>
      <p:ext uri="{BB962C8B-B14F-4D97-AF65-F5344CB8AC3E}">
        <p14:creationId xmlns:p14="http://schemas.microsoft.com/office/powerpoint/2010/main" val="24639373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BE" dirty="0" smtClean="0"/>
              <a:t>Changements de personnel</a:t>
            </a:r>
            <a:endParaRPr lang="fr-B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fr-BE" sz="3000" dirty="0" smtClean="0"/>
              <a:t>CESO – KU Leuven : Hans Knapen =&gt; Silke Laenen</a:t>
            </a:r>
          </a:p>
          <a:p>
            <a:pPr marL="457200" lvl="1" indent="0">
              <a:buNone/>
            </a:pPr>
            <a:r>
              <a:rPr lang="en-US" dirty="0" smtClean="0"/>
              <a:t>	</a:t>
            </a:r>
            <a:r>
              <a:rPr lang="fr-BE" dirty="0" smtClean="0"/>
              <a:t>Contact : Silke.Laenen@soc.kuleuven.be</a:t>
            </a:r>
          </a:p>
          <a:p>
            <a:endParaRPr lang="fr-BE" dirty="0" smtClean="0"/>
          </a:p>
          <a:p>
            <a:r>
              <a:rPr lang="fr-BE" sz="3000" dirty="0"/>
              <a:t>Centre METICES – ULB : Thomas Ermans =&gt; Thomas Hausmann</a:t>
            </a:r>
            <a:endParaRPr lang="fr-BE" sz="3000" dirty="0" smtClean="0"/>
          </a:p>
          <a:p>
            <a:pPr marL="0" indent="0">
              <a:buNone/>
            </a:pPr>
            <a:r>
              <a:rPr lang="en-US" dirty="0" smtClean="0"/>
              <a:t>	</a:t>
            </a:r>
            <a:r>
              <a:rPr lang="fr-BE" sz="2800" dirty="0"/>
              <a:t> Contact : Thomas.Hausmann@ulb.ac.be</a:t>
            </a:r>
          </a:p>
          <a:p>
            <a:endParaRPr lang="fr-BE" dirty="0" smtClean="0"/>
          </a:p>
          <a:p>
            <a:r>
              <a:rPr lang="fr-BE" sz="3000" dirty="0" smtClean="0"/>
              <a:t>Steunpunt WSE – KU Leuven : Stijn Braes =&gt; Ariane</a:t>
            </a:r>
            <a:r>
              <a:rPr lang="fr-BE" dirty="0" smtClean="0"/>
              <a:t> </a:t>
            </a:r>
            <a:r>
              <a:rPr lang="fr-BE" sz="3000" dirty="0" smtClean="0"/>
              <a:t>Rober</a:t>
            </a:r>
          </a:p>
          <a:p>
            <a:pPr marL="0" indent="0">
              <a:buNone/>
            </a:pPr>
            <a:r>
              <a:rPr lang="en-US" dirty="0" smtClean="0"/>
              <a:t>	</a:t>
            </a:r>
            <a:r>
              <a:rPr lang="fr-BE" sz="2800" dirty="0"/>
              <a:t> Contact : Ariane.Rober@kuleuven.be</a:t>
            </a:r>
          </a:p>
          <a:p>
            <a:endParaRPr lang="fr-BE" dirty="0"/>
          </a:p>
          <a:p>
            <a:endParaRPr lang="fr-BE" dirty="0"/>
          </a:p>
          <a:p>
            <a:endParaRPr lang="fr-BE" dirty="0" smtClean="0"/>
          </a:p>
          <a:p>
            <a:pPr marL="457200" lvl="1" indent="0">
              <a:buNone/>
            </a:pPr>
            <a:endParaRPr lang="fr-BE" sz="3100" dirty="0"/>
          </a:p>
          <a:p>
            <a:pPr lvl="1"/>
            <a:endParaRPr lang="fr-BE" dirty="0"/>
          </a:p>
          <a:p>
            <a:pPr lvl="1"/>
            <a:endParaRPr lang="fr-BE" dirty="0" smtClean="0"/>
          </a:p>
          <a:p>
            <a:endParaRPr lang="fr-BE" dirty="0"/>
          </a:p>
          <a:p>
            <a:endParaRPr lang="fr-BE" dirty="0" smtClean="0"/>
          </a:p>
        </p:txBody>
      </p:sp>
    </p:spTree>
    <p:extLst>
      <p:ext uri="{BB962C8B-B14F-4D97-AF65-F5344CB8AC3E}">
        <p14:creationId xmlns:p14="http://schemas.microsoft.com/office/powerpoint/2010/main" val="4147835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BE" dirty="0" smtClean="0"/>
              <a:t>II. Aperçu des fichiers de données disponibles</a:t>
            </a:r>
            <a:endParaRPr lang="fr-BE" dirty="0"/>
          </a:p>
        </p:txBody>
      </p:sp>
    </p:spTree>
    <p:extLst>
      <p:ext uri="{BB962C8B-B14F-4D97-AF65-F5344CB8AC3E}">
        <p14:creationId xmlns:p14="http://schemas.microsoft.com/office/powerpoint/2010/main" val="1817633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BE" dirty="0" smtClean="0"/>
              <a:t>Sources : état d’avancement</a:t>
            </a:r>
            <a:endParaRPr lang="fr-B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fr-BE" dirty="0" smtClean="0"/>
              <a:t>Les données 2012 sont enregistrées</a:t>
            </a:r>
          </a:p>
          <a:p>
            <a:pPr>
              <a:lnSpc>
                <a:spcPct val="90000"/>
              </a:lnSpc>
            </a:pPr>
            <a:endParaRPr lang="fr-BE" dirty="0" smtClean="0"/>
          </a:p>
          <a:p>
            <a:pPr>
              <a:lnSpc>
                <a:spcPct val="90000"/>
              </a:lnSpc>
            </a:pPr>
            <a:r>
              <a:rPr lang="fr-BE" dirty="0" smtClean="0"/>
              <a:t>Les données 2013 sont partiellement enregistrées</a:t>
            </a:r>
          </a:p>
          <a:p>
            <a:pPr lvl="1">
              <a:lnSpc>
                <a:spcPct val="90000"/>
              </a:lnSpc>
            </a:pPr>
            <a:endParaRPr lang="fr-BE" dirty="0" smtClean="0"/>
          </a:p>
          <a:p>
            <a:pPr lvl="1">
              <a:lnSpc>
                <a:spcPct val="90000"/>
              </a:lnSpc>
            </a:pPr>
            <a:r>
              <a:rPr lang="fr-BE" dirty="0" smtClean="0"/>
              <a:t>Fin prévue pour mi-2015</a:t>
            </a:r>
          </a:p>
          <a:p>
            <a:pPr lvl="1">
              <a:lnSpc>
                <a:spcPct val="90000"/>
              </a:lnSpc>
            </a:pPr>
            <a:r>
              <a:rPr lang="fr-BE" dirty="0" smtClean="0"/>
              <a:t>Voir schéma site web</a:t>
            </a:r>
            <a:endParaRPr lang="fr-BE" dirty="0"/>
          </a:p>
          <a:p>
            <a:pPr lvl="1">
              <a:lnSpc>
                <a:spcPct val="90000"/>
              </a:lnSpc>
            </a:pPr>
            <a:endParaRPr lang="fr-BE" dirty="0" smtClean="0"/>
          </a:p>
          <a:p>
            <a:pPr lvl="1"/>
            <a:endParaRPr lang="fr-BE" dirty="0"/>
          </a:p>
          <a:p>
            <a:pPr lvl="1">
              <a:lnSpc>
                <a:spcPct val="90000"/>
              </a:lnSpc>
            </a:pPr>
            <a:endParaRPr lang="fr-BE" dirty="0" smtClean="0"/>
          </a:p>
          <a:p>
            <a:pPr>
              <a:lnSpc>
                <a:spcPct val="90000"/>
              </a:lnSpc>
            </a:pPr>
            <a:endParaRPr lang="fr-BE" dirty="0"/>
          </a:p>
          <a:p>
            <a:pPr>
              <a:lnSpc>
                <a:spcPct val="90000"/>
              </a:lnSpc>
            </a:pPr>
            <a:endParaRPr lang="fr-BE" dirty="0" smtClean="0"/>
          </a:p>
          <a:p>
            <a:pPr lvl="1">
              <a:lnSpc>
                <a:spcPct val="90000"/>
              </a:lnSpc>
            </a:pPr>
            <a:endParaRPr lang="fr-BE" dirty="0" smtClean="0"/>
          </a:p>
          <a:p>
            <a:pPr>
              <a:lnSpc>
                <a:spcPct val="90000"/>
              </a:lnSpc>
            </a:pPr>
            <a:endParaRPr lang="fr-BE" dirty="0" smtClean="0"/>
          </a:p>
        </p:txBody>
      </p:sp>
    </p:spTree>
    <p:extLst>
      <p:ext uri="{BB962C8B-B14F-4D97-AF65-F5344CB8AC3E}">
        <p14:creationId xmlns:p14="http://schemas.microsoft.com/office/powerpoint/2010/main" val="3767949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BE" dirty="0" smtClean="0"/>
              <a:t>Sources : état d’avancement</a:t>
            </a:r>
            <a:endParaRPr lang="fr-B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fr-BE" dirty="0" smtClean="0"/>
              <a:t>Nouvelles sources : </a:t>
            </a:r>
          </a:p>
          <a:p>
            <a:pPr lvl="1"/>
            <a:endParaRPr lang="fr-BE" dirty="0" smtClean="0"/>
          </a:p>
          <a:p>
            <a:pPr lvl="1"/>
            <a:r>
              <a:rPr lang="fr-BE" dirty="0" smtClean="0"/>
              <a:t>FAT : extension aux personnes en incapacité de travail permanente </a:t>
            </a:r>
          </a:p>
          <a:p>
            <a:pPr marL="914400" lvl="2" indent="0">
              <a:buNone/>
            </a:pPr>
            <a:r>
              <a:rPr lang="fr-BE" dirty="0" smtClean="0"/>
              <a:t>=&gt; explication par Thomas Hausmann</a:t>
            </a:r>
          </a:p>
          <a:p>
            <a:pPr lvl="1"/>
            <a:r>
              <a:rPr lang="fr-BE" dirty="0" smtClean="0"/>
              <a:t>ONVA </a:t>
            </a:r>
          </a:p>
          <a:p>
            <a:pPr marL="914400" lvl="2" indent="0">
              <a:buNone/>
            </a:pPr>
            <a:r>
              <a:rPr lang="fr-BE" dirty="0" smtClean="0"/>
              <a:t>=&gt; explication par Silke Laenen</a:t>
            </a:r>
            <a:endParaRPr lang="fr-BE" dirty="0"/>
          </a:p>
          <a:p>
            <a:pPr lvl="1"/>
            <a:r>
              <a:rPr lang="fr-BE" dirty="0" smtClean="0"/>
              <a:t>Travailleurs frontaliers sortants </a:t>
            </a:r>
          </a:p>
          <a:p>
            <a:pPr marL="914400" lvl="2" indent="0">
              <a:buNone/>
            </a:pPr>
            <a:r>
              <a:rPr lang="fr-BE" dirty="0" smtClean="0"/>
              <a:t>=&gt; explication par Ariane Rober</a:t>
            </a:r>
          </a:p>
          <a:p>
            <a:pPr lvl="1"/>
            <a:r>
              <a:rPr lang="fr-BE" dirty="0" smtClean="0"/>
              <a:t>Données relatives aux diplômes et aux titres d’apprentissage et de compétence professionnelle de la Communauté flamande (AKOV)</a:t>
            </a:r>
          </a:p>
          <a:p>
            <a:pPr marL="914400" lvl="2" indent="0">
              <a:buNone/>
            </a:pPr>
            <a:r>
              <a:rPr lang="fr-BE" dirty="0" smtClean="0"/>
              <a:t>=&gt; explication par Ariane Rober</a:t>
            </a:r>
          </a:p>
          <a:p>
            <a:pPr lvl="1"/>
            <a:endParaRPr lang="fr-BE" dirty="0"/>
          </a:p>
          <a:p>
            <a:pPr lvl="1">
              <a:lnSpc>
                <a:spcPct val="90000"/>
              </a:lnSpc>
            </a:pPr>
            <a:endParaRPr lang="fr-BE" dirty="0" smtClean="0"/>
          </a:p>
          <a:p>
            <a:pPr>
              <a:lnSpc>
                <a:spcPct val="90000"/>
              </a:lnSpc>
            </a:pPr>
            <a:endParaRPr lang="fr-BE" dirty="0"/>
          </a:p>
          <a:p>
            <a:pPr>
              <a:lnSpc>
                <a:spcPct val="90000"/>
              </a:lnSpc>
            </a:pPr>
            <a:endParaRPr lang="fr-BE" dirty="0" smtClean="0"/>
          </a:p>
          <a:p>
            <a:pPr lvl="1">
              <a:lnSpc>
                <a:spcPct val="90000"/>
              </a:lnSpc>
            </a:pPr>
            <a:endParaRPr lang="fr-BE" dirty="0" smtClean="0"/>
          </a:p>
          <a:p>
            <a:pPr>
              <a:lnSpc>
                <a:spcPct val="90000"/>
              </a:lnSpc>
            </a:pPr>
            <a:endParaRPr lang="fr-BE" dirty="0" smtClean="0"/>
          </a:p>
        </p:txBody>
      </p:sp>
    </p:spTree>
    <p:extLst>
      <p:ext uri="{BB962C8B-B14F-4D97-AF65-F5344CB8AC3E}">
        <p14:creationId xmlns:p14="http://schemas.microsoft.com/office/powerpoint/2010/main" val="1597795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BE" dirty="0" smtClean="0"/>
              <a:t>Données de provenance</a:t>
            </a:r>
            <a:endParaRPr lang="fr-B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fr-BE" dirty="0" smtClean="0"/>
              <a:t>Autorisation valable pour 5 ans </a:t>
            </a:r>
          </a:p>
          <a:p>
            <a:endParaRPr lang="fr-BE" dirty="0" smtClean="0"/>
          </a:p>
          <a:p>
            <a:r>
              <a:rPr lang="fr-BE" dirty="0" smtClean="0"/>
              <a:t>Une demande de renouvellement a été introduite auprès du Comité sectoriel du Registre national</a:t>
            </a:r>
          </a:p>
          <a:p>
            <a:pPr lvl="1"/>
            <a:r>
              <a:rPr lang="fr-BE" dirty="0" smtClean="0"/>
              <a:t>Continuité des données de provenance et historique de l’état civil</a:t>
            </a:r>
          </a:p>
          <a:p>
            <a:pPr lvl="1"/>
            <a:r>
              <a:rPr lang="fr-BE" dirty="0" smtClean="0"/>
              <a:t>Complément historique cohabitation légale</a:t>
            </a:r>
          </a:p>
          <a:p>
            <a:pPr lvl="1"/>
            <a:r>
              <a:rPr lang="fr-BE" dirty="0" smtClean="0"/>
              <a:t>Complément occupation supranationale</a:t>
            </a:r>
            <a:endParaRPr lang="fr-BE" dirty="0"/>
          </a:p>
          <a:p>
            <a:pPr lvl="1"/>
            <a:endParaRPr lang="fr-BE" dirty="0" smtClean="0"/>
          </a:p>
          <a:p>
            <a:endParaRPr lang="fr-BE" dirty="0" smtClean="0"/>
          </a:p>
          <a:p>
            <a:endParaRPr lang="fr-BE" dirty="0"/>
          </a:p>
          <a:p>
            <a:endParaRPr lang="fr-BE" dirty="0"/>
          </a:p>
        </p:txBody>
      </p:sp>
    </p:spTree>
    <p:extLst>
      <p:ext uri="{BB962C8B-B14F-4D97-AF65-F5344CB8AC3E}">
        <p14:creationId xmlns:p14="http://schemas.microsoft.com/office/powerpoint/2010/main" val="127248302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BE" dirty="0" smtClean="0"/>
              <a:t>Données du registre national et des registres BCSS</a:t>
            </a:r>
            <a:endParaRPr lang="fr-B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fr-BE" dirty="0" smtClean="0"/>
              <a:t>Réforme du flux suite à la migration vers une plateforme SOA</a:t>
            </a:r>
          </a:p>
          <a:p>
            <a:endParaRPr lang="fr-BE" dirty="0" smtClean="0"/>
          </a:p>
          <a:p>
            <a:r>
              <a:rPr lang="fr-BE" dirty="0" smtClean="0"/>
              <a:t>Enregistrement 31/12/2010 : terminé</a:t>
            </a:r>
          </a:p>
          <a:p>
            <a:endParaRPr lang="fr-BE" dirty="0"/>
          </a:p>
          <a:p>
            <a:r>
              <a:rPr lang="fr-BE" dirty="0" smtClean="0"/>
              <a:t>Enregistrement 31/12/2011 : terminé</a:t>
            </a:r>
            <a:endParaRPr lang="fr-BE" dirty="0"/>
          </a:p>
          <a:p>
            <a:endParaRPr lang="fr-BE" dirty="0"/>
          </a:p>
          <a:p>
            <a:r>
              <a:rPr lang="fr-BE" dirty="0" smtClean="0"/>
              <a:t>Enregistrement 31/12/2012 : terminé</a:t>
            </a:r>
          </a:p>
          <a:p>
            <a:endParaRPr lang="fr-BE" dirty="0" smtClean="0"/>
          </a:p>
          <a:p>
            <a:r>
              <a:rPr lang="fr-BE" dirty="0" smtClean="0"/>
              <a:t>Enregistrement 31/12/2013 : en cours</a:t>
            </a:r>
          </a:p>
          <a:p>
            <a:pPr marL="457200" lvl="1" indent="0">
              <a:buNone/>
            </a:pPr>
            <a:endParaRPr lang="fr-BE" sz="3100" dirty="0"/>
          </a:p>
          <a:p>
            <a:pPr marL="457200" lvl="1" indent="0">
              <a:buNone/>
            </a:pPr>
            <a:r>
              <a:rPr lang="fr-BE" dirty="0" smtClean="0"/>
              <a:t>=&gt; Mouvement de rattrapage : la source évolue d’une dernière position en termes de disponibilité vers une source (plus) rapidement disponible. Une lacune : secteur statistique</a:t>
            </a:r>
            <a:endParaRPr lang="fr-BE" dirty="0"/>
          </a:p>
          <a:p>
            <a:pPr lvl="1"/>
            <a:endParaRPr lang="fr-BE" dirty="0"/>
          </a:p>
          <a:p>
            <a:pPr lvl="1"/>
            <a:endParaRPr lang="fr-BE" dirty="0" smtClean="0"/>
          </a:p>
          <a:p>
            <a:endParaRPr lang="fr-BE" dirty="0"/>
          </a:p>
          <a:p>
            <a:endParaRPr lang="fr-BE" dirty="0" smtClean="0"/>
          </a:p>
        </p:txBody>
      </p:sp>
    </p:spTree>
    <p:extLst>
      <p:ext uri="{BB962C8B-B14F-4D97-AF65-F5344CB8AC3E}">
        <p14:creationId xmlns:p14="http://schemas.microsoft.com/office/powerpoint/2010/main" val="1169610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BE" dirty="0" smtClean="0"/>
              <a:t>III. Applications de base</a:t>
            </a:r>
            <a:endParaRPr lang="fr-BE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6248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Aangepast ontwerp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3693</TotalTime>
  <Words>667</Words>
  <Application>Microsoft Office PowerPoint</Application>
  <PresentationFormat>On-screen Show (4:3)</PresentationFormat>
  <Paragraphs>196</Paragraphs>
  <Slides>24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24</vt:i4>
      </vt:variant>
    </vt:vector>
  </HeadingPairs>
  <TitlesOfParts>
    <vt:vector size="26" baseType="lpstr">
      <vt:lpstr>Office Theme</vt:lpstr>
      <vt:lpstr>Aangepast ontwerp</vt:lpstr>
      <vt:lpstr>Datawarehouse marché du travail et protection sociale</vt:lpstr>
      <vt:lpstr>I. Changements de personnel</vt:lpstr>
      <vt:lpstr>Changements de personnel</vt:lpstr>
      <vt:lpstr>II. Aperçu des fichiers de données disponibles</vt:lpstr>
      <vt:lpstr>Sources : état d’avancement</vt:lpstr>
      <vt:lpstr>Sources : état d’avancement</vt:lpstr>
      <vt:lpstr>Données de provenance</vt:lpstr>
      <vt:lpstr>Données du registre national et des registres BCSS</vt:lpstr>
      <vt:lpstr>III. Applications de base</vt:lpstr>
      <vt:lpstr>Applications de base</vt:lpstr>
      <vt:lpstr>Applications de base</vt:lpstr>
      <vt:lpstr>IV. Applications web</vt:lpstr>
      <vt:lpstr>Nouvelles applications web</vt:lpstr>
      <vt:lpstr>Adaptations des applications web existantes</vt:lpstr>
      <vt:lpstr>V. CMS et documentation</vt:lpstr>
      <vt:lpstr>CMS</vt:lpstr>
      <vt:lpstr>CMS</vt:lpstr>
      <vt:lpstr>Documentation</vt:lpstr>
      <vt:lpstr>Documentation</vt:lpstr>
      <vt:lpstr>VI. Groupes de travail PONS</vt:lpstr>
      <vt:lpstr>PONS</vt:lpstr>
      <vt:lpstr>Groupes de travail PONS</vt:lpstr>
      <vt:lpstr>Groupes de travail PONS</vt:lpstr>
      <vt:lpstr>Groupes de travail PONS</vt:lpstr>
    </vt:vector>
  </TitlesOfParts>
  <Company>KSZ-BCSS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Isabelle Leroy</dc:creator>
  <cp:lastModifiedBy>Chris Brijs</cp:lastModifiedBy>
  <cp:revision>185</cp:revision>
  <cp:lastPrinted>2014-12-17T16:20:49Z</cp:lastPrinted>
  <dcterms:created xsi:type="dcterms:W3CDTF">2012-12-20T14:22:40Z</dcterms:created>
  <dcterms:modified xsi:type="dcterms:W3CDTF">2014-12-17T16:28:10Z</dcterms:modified>
</cp:coreProperties>
</file>