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5" r:id="rId4"/>
    <p:sldId id="258" r:id="rId5"/>
    <p:sldId id="261" r:id="rId6"/>
    <p:sldId id="263" r:id="rId7"/>
    <p:sldId id="264" r:id="rId8"/>
    <p:sldId id="259" r:id="rId9"/>
    <p:sldId id="266" r:id="rId10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66"/>
    <a:srgbClr val="E69B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98" y="2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64229" y="1785256"/>
            <a:ext cx="8403770" cy="1689463"/>
          </a:xfrm>
        </p:spPr>
        <p:txBody>
          <a:bodyPr anchor="b"/>
          <a:lstStyle>
            <a:lvl1pPr algn="l">
              <a:defRPr sz="6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err="1" smtClean="0"/>
              <a:t>Titel</a:t>
            </a:r>
            <a:r>
              <a:rPr lang="en-US" dirty="0" smtClean="0"/>
              <a:t> </a:t>
            </a:r>
            <a:r>
              <a:rPr lang="en-US" dirty="0" err="1" smtClean="0"/>
              <a:t>presentatie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64229" y="3745161"/>
            <a:ext cx="6383384" cy="1157765"/>
          </a:xfrm>
        </p:spPr>
        <p:txBody>
          <a:bodyPr>
            <a:normAutofit/>
          </a:bodyPr>
          <a:lstStyle>
            <a:lvl1pPr marL="0" indent="0" algn="l">
              <a:buNone/>
              <a:defRPr sz="28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BE" dirty="0" smtClean="0"/>
              <a:t>Auteur, activiteit, datum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26029" cy="365125"/>
          </a:xfrm>
        </p:spPr>
        <p:txBody>
          <a:bodyPr/>
          <a:lstStyle/>
          <a:p>
            <a:fld id="{AF4273C4-1D61-4A8A-9848-08F3CA856F6B}" type="datetimeFigureOut">
              <a:rPr lang="nl-BE" smtClean="0"/>
              <a:t>12/09/2019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46734"/>
            <a:ext cx="4114800" cy="365125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9771" y="6344919"/>
            <a:ext cx="672737" cy="365125"/>
          </a:xfrm>
        </p:spPr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 dirty="0"/>
          </a:p>
        </p:txBody>
      </p:sp>
      <p:pic>
        <p:nvPicPr>
          <p:cNvPr id="12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725" y="6206739"/>
            <a:ext cx="1409681" cy="5033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66" y="341448"/>
            <a:ext cx="4641304" cy="721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969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12/09/2019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252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12/09/2019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99151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E69B1E"/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695994" cy="365125"/>
          </a:xfrm>
        </p:spPr>
        <p:txBody>
          <a:bodyPr/>
          <a:lstStyle/>
          <a:p>
            <a:fld id="{AF4273C4-1D61-4A8A-9848-08F3CA856F6B}" type="datetimeFigureOut">
              <a:rPr lang="nl-BE" smtClean="0"/>
              <a:t>12/09/2019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93274" y="6356350"/>
            <a:ext cx="4114800" cy="365125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67155" y="6356350"/>
            <a:ext cx="966652" cy="365125"/>
          </a:xfrm>
        </p:spPr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  <p:pic>
        <p:nvPicPr>
          <p:cNvPr id="7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725" y="6206739"/>
            <a:ext cx="1409681" cy="5033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463" y="6290258"/>
            <a:ext cx="2441383" cy="41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280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12/09/2019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27469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12/09/2019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63486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12/09/2019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80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12/09/2019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16191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12/09/2019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8991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12/09/2019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34975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12/09/2019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93496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273C4-1D61-4A8A-9848-08F3CA856F6B}" type="datetimeFigureOut">
              <a:rPr lang="nl-BE" smtClean="0"/>
              <a:t>12/09/2019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38FFA-3D4C-4E5D-B74A-F312BBC44122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082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4000" dirty="0" smtClean="0"/>
              <a:t>Taak 1 tewerkstellingsindicator in het DWH AM&amp;SB</a:t>
            </a:r>
            <a:endParaRPr lang="nl-BE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BE" dirty="0" smtClean="0"/>
              <a:t>Relevantie</a:t>
            </a:r>
          </a:p>
          <a:p>
            <a:pPr lvl="1">
              <a:lnSpc>
                <a:spcPct val="100000"/>
              </a:lnSpc>
            </a:pPr>
            <a:r>
              <a:rPr lang="nl-BE" dirty="0" smtClean="0"/>
              <a:t>Tewerkstellingsgraad voor specifieke groepen en tot op lager regionaal niveau</a:t>
            </a:r>
          </a:p>
          <a:p>
            <a:pPr>
              <a:lnSpc>
                <a:spcPct val="100000"/>
              </a:lnSpc>
            </a:pPr>
            <a:endParaRPr lang="nl-BE" dirty="0"/>
          </a:p>
          <a:p>
            <a:pPr>
              <a:lnSpc>
                <a:spcPct val="100000"/>
              </a:lnSpc>
            </a:pPr>
            <a:r>
              <a:rPr lang="nl-BE" dirty="0" smtClean="0"/>
              <a:t>Twee versies (voorlopig)</a:t>
            </a:r>
          </a:p>
          <a:p>
            <a:pPr marL="914400" lvl="1" indent="-457200">
              <a:lnSpc>
                <a:spcPct val="100000"/>
              </a:lnSpc>
              <a:buFont typeface="+mj-lt"/>
              <a:buAutoNum type="arabicPeriod"/>
            </a:pPr>
            <a:r>
              <a:rPr lang="nl-BE" dirty="0" smtClean="0"/>
              <a:t>Indicator die zo nauw mogelijk aansluit bij de definities van de </a:t>
            </a:r>
            <a:r>
              <a:rPr lang="nl-BE" dirty="0" smtClean="0"/>
              <a:t>EAK</a:t>
            </a:r>
            <a:endParaRPr lang="nl-BE" dirty="0" smtClean="0"/>
          </a:p>
          <a:p>
            <a:pPr marL="914400" lvl="1" indent="-457200">
              <a:lnSpc>
                <a:spcPct val="100000"/>
              </a:lnSpc>
              <a:buFont typeface="+mj-lt"/>
              <a:buAutoNum type="arabicPeriod"/>
            </a:pPr>
            <a:r>
              <a:rPr lang="nl-BE" dirty="0" smtClean="0"/>
              <a:t>Indicator los van de bepalingen van de EAK, waarbij de arbeidsprestaties van loontrekkenden ook gebaseerd zijn op het voltijds </a:t>
            </a:r>
            <a:r>
              <a:rPr lang="nl-BE" dirty="0" smtClean="0"/>
              <a:t>equivalent</a:t>
            </a:r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4990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Afstemming EAK en DWH AM&amp;SB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Definitieverschil ‘werkend’</a:t>
            </a:r>
          </a:p>
          <a:p>
            <a:pPr lvl="1"/>
            <a:r>
              <a:rPr lang="nl-BE" dirty="0" smtClean="0"/>
              <a:t>EAK: 1 uur betaalde arbeid verricht in de referentieweek </a:t>
            </a:r>
            <a:r>
              <a:rPr lang="nl-BE" dirty="0" smtClean="0">
                <a:sym typeface="Wingdings" panose="05000000000000000000" pitchFamily="2" charset="2"/>
              </a:rPr>
              <a:t> werkend</a:t>
            </a:r>
            <a:endParaRPr lang="nl-BE" dirty="0" smtClean="0"/>
          </a:p>
          <a:p>
            <a:pPr lvl="1"/>
            <a:r>
              <a:rPr lang="nl-BE" dirty="0" smtClean="0"/>
              <a:t>DWH AM&amp;SB: administratieve gegevens RSZ, RSVZ, NIC, RVA</a:t>
            </a:r>
          </a:p>
          <a:p>
            <a:endParaRPr lang="nl-BE" dirty="0" smtClean="0"/>
          </a:p>
          <a:p>
            <a:r>
              <a:rPr lang="nl-BE" dirty="0"/>
              <a:t>Verschillende referentieperiode</a:t>
            </a:r>
          </a:p>
          <a:p>
            <a:pPr lvl="1"/>
            <a:r>
              <a:rPr lang="nl-BE" dirty="0"/>
              <a:t>EAK: continue enquête (gelijkmatig verdeeld over alle weken in het jaar)</a:t>
            </a:r>
          </a:p>
          <a:p>
            <a:pPr lvl="1"/>
            <a:r>
              <a:rPr lang="nl-BE" dirty="0"/>
              <a:t>DWH AM&amp;SB</a:t>
            </a:r>
          </a:p>
          <a:p>
            <a:pPr lvl="2"/>
            <a:r>
              <a:rPr lang="nl-BE" dirty="0"/>
              <a:t>Persoonsgegevens: laatste dag van het jaar</a:t>
            </a:r>
          </a:p>
          <a:p>
            <a:pPr lvl="2"/>
            <a:r>
              <a:rPr lang="nl-BE" dirty="0"/>
              <a:t>Werkenden: (meestal) laatste dag van het </a:t>
            </a:r>
            <a:r>
              <a:rPr lang="nl-BE" dirty="0" smtClean="0"/>
              <a:t>kwartaal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73094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Afstemming EAK en DWH AM&amp;SB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/>
              <a:t>Ontbrekende groepen in DWH AM&amp;SB</a:t>
            </a:r>
          </a:p>
          <a:p>
            <a:pPr lvl="1"/>
            <a:r>
              <a:rPr lang="nl-BE" dirty="0"/>
              <a:t>Europese en internationale instellingen, gedetacheerden, niet-aangegeven arbeid, onbetaald verlof</a:t>
            </a:r>
          </a:p>
          <a:p>
            <a:endParaRPr lang="nl-BE" i="1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BE" sz="2400" i="1" dirty="0" smtClean="0">
                <a:sym typeface="Wingdings" panose="05000000000000000000" pitchFamily="2" charset="2"/>
              </a:rPr>
              <a:t> </a:t>
            </a:r>
            <a:r>
              <a:rPr lang="nl-BE" sz="2400" i="1" dirty="0">
                <a:sym typeface="Wingdings" panose="05000000000000000000" pitchFamily="2" charset="2"/>
              </a:rPr>
              <a:t>C</a:t>
            </a:r>
            <a:r>
              <a:rPr lang="nl-BE" sz="2400" i="1" dirty="0" smtClean="0">
                <a:sym typeface="Wingdings" panose="05000000000000000000" pitchFamily="2" charset="2"/>
              </a:rPr>
              <a:t>omplex </a:t>
            </a:r>
            <a:r>
              <a:rPr lang="nl-BE" sz="2400" i="1" dirty="0">
                <a:sym typeface="Wingdings" panose="05000000000000000000" pitchFamily="2" charset="2"/>
              </a:rPr>
              <a:t>geheel van afwijkingen tussen beide bronnen</a:t>
            </a:r>
            <a:r>
              <a:rPr lang="nl-BE" sz="2400" i="1" dirty="0" smtClean="0">
                <a:sym typeface="Wingdings" panose="05000000000000000000" pitchFamily="2" charset="2"/>
              </a:rPr>
              <a:t>. </a:t>
            </a:r>
            <a:r>
              <a:rPr lang="nl-BE" sz="2400" i="1" dirty="0">
                <a:sym typeface="Wingdings" panose="05000000000000000000" pitchFamily="2" charset="2"/>
              </a:rPr>
              <a:t>Impact op resultaten?</a:t>
            </a:r>
          </a:p>
          <a:p>
            <a:endParaRPr lang="nl-BE" dirty="0" smtClean="0"/>
          </a:p>
          <a:p>
            <a:pPr lvl="2"/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56606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4000" dirty="0" smtClean="0"/>
              <a:t>Stand van zaken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Methodologische nota</a:t>
            </a:r>
          </a:p>
          <a:p>
            <a:pPr lvl="1"/>
            <a:r>
              <a:rPr lang="nl-BE" dirty="0" smtClean="0"/>
              <a:t>Bepalingen </a:t>
            </a:r>
            <a:r>
              <a:rPr lang="nl-BE" dirty="0" smtClean="0"/>
              <a:t>EAK</a:t>
            </a:r>
          </a:p>
          <a:p>
            <a:pPr lvl="1"/>
            <a:r>
              <a:rPr lang="nl-BE" dirty="0" smtClean="0"/>
              <a:t>Constructie </a:t>
            </a:r>
            <a:r>
              <a:rPr lang="nl-BE" dirty="0" smtClean="0"/>
              <a:t>tewerkstellingsindicatoren DWH AM&amp;SB</a:t>
            </a:r>
          </a:p>
          <a:p>
            <a:pPr lvl="1"/>
            <a:r>
              <a:rPr lang="nl-BE" dirty="0" smtClean="0"/>
              <a:t>Verschillen indicatoren DWH AM&amp;SB en EAK </a:t>
            </a:r>
          </a:p>
          <a:p>
            <a:pPr lvl="1"/>
            <a:r>
              <a:rPr lang="nl-BE" i="1" dirty="0" smtClean="0"/>
              <a:t>Verschillen indicatoren DWH AM&amp;SB en de Vlaamse Arbeidsrekening (Steunpunt Werk)</a:t>
            </a:r>
          </a:p>
          <a:p>
            <a:pPr lvl="1"/>
            <a:r>
              <a:rPr lang="nl-BE" i="1" dirty="0" smtClean="0"/>
              <a:t>Enkele resultaten</a:t>
            </a:r>
          </a:p>
          <a:p>
            <a:endParaRPr lang="nl-BE" dirty="0"/>
          </a:p>
          <a:p>
            <a:r>
              <a:rPr lang="nl-BE" dirty="0"/>
              <a:t>E</a:t>
            </a:r>
            <a:r>
              <a:rPr lang="nl-BE" dirty="0" smtClean="0"/>
              <a:t>erste resultaten worden besproken met de opdrachtgevers</a:t>
            </a:r>
          </a:p>
          <a:p>
            <a:pPr lvl="1"/>
            <a:endParaRPr lang="nl-BE" dirty="0"/>
          </a:p>
          <a:p>
            <a:pPr marL="0" indent="0">
              <a:buNone/>
            </a:pPr>
            <a:endParaRPr lang="nl-BE" dirty="0" smtClean="0"/>
          </a:p>
          <a:p>
            <a:pPr lvl="1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24642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Taak 1 </a:t>
            </a:r>
            <a:r>
              <a:rPr lang="nl-BE" dirty="0" smtClean="0"/>
              <a:t>NEET-jongeren in het DWH AM&amp;SB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Relevantie: zie tewerkstellingsgraad</a:t>
            </a:r>
          </a:p>
          <a:p>
            <a:endParaRPr lang="nl-BE" dirty="0"/>
          </a:p>
          <a:p>
            <a:r>
              <a:rPr lang="nl-BE" b="1" dirty="0" smtClean="0"/>
              <a:t>NEET</a:t>
            </a:r>
            <a:r>
              <a:rPr lang="nl-BE" dirty="0" smtClean="0"/>
              <a:t>: </a:t>
            </a:r>
            <a:r>
              <a:rPr lang="nl-BE" dirty="0" err="1" smtClean="0"/>
              <a:t>Not</a:t>
            </a:r>
            <a:r>
              <a:rPr lang="nl-BE" dirty="0" smtClean="0"/>
              <a:t> in </a:t>
            </a:r>
            <a:r>
              <a:rPr lang="nl-BE" dirty="0" err="1" smtClean="0"/>
              <a:t>Employment</a:t>
            </a:r>
            <a:r>
              <a:rPr lang="nl-BE" dirty="0" smtClean="0"/>
              <a:t>, </a:t>
            </a:r>
            <a:r>
              <a:rPr lang="nl-BE" dirty="0" err="1" smtClean="0"/>
              <a:t>Education</a:t>
            </a:r>
            <a:r>
              <a:rPr lang="nl-BE" dirty="0" smtClean="0"/>
              <a:t> or </a:t>
            </a:r>
            <a:r>
              <a:rPr lang="nl-BE" dirty="0" smtClean="0"/>
              <a:t>Training</a:t>
            </a:r>
          </a:p>
          <a:p>
            <a:pPr lvl="1"/>
            <a:r>
              <a:rPr lang="nl-BE" dirty="0" smtClean="0"/>
              <a:t>Werklozen en niet-beroepsactieven: verspreid over vele verschillende bronnen van het DWH AM&amp;SB</a:t>
            </a:r>
            <a:endParaRPr lang="nl-BE" dirty="0" smtClean="0"/>
          </a:p>
          <a:p>
            <a:endParaRPr lang="nl-BE" dirty="0" smtClean="0"/>
          </a:p>
          <a:p>
            <a:r>
              <a:rPr lang="nl-BE" dirty="0"/>
              <a:t>NEET-jongeren = </a:t>
            </a:r>
            <a:r>
              <a:rPr lang="nl-BE" dirty="0" smtClean="0"/>
              <a:t>totale </a:t>
            </a:r>
            <a:r>
              <a:rPr lang="nl-BE" dirty="0"/>
              <a:t>groep jongeren – </a:t>
            </a:r>
            <a:r>
              <a:rPr lang="nl-BE" dirty="0" smtClean="0"/>
              <a:t>niet-NEET-jongeren</a:t>
            </a:r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309901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Niet-NEET-jongeren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 smtClean="0"/>
              <a:t>Werkende jongeren</a:t>
            </a:r>
          </a:p>
          <a:p>
            <a:pPr lvl="1"/>
            <a:r>
              <a:rPr lang="nl-BE" dirty="0" smtClean="0"/>
              <a:t>Tewerkstellingsgegevens over personen in België is haast volledig gekend in het DWH AM&amp;SB</a:t>
            </a:r>
          </a:p>
          <a:p>
            <a:endParaRPr lang="nl-BE" dirty="0" smtClean="0"/>
          </a:p>
          <a:p>
            <a:r>
              <a:rPr lang="nl-BE" dirty="0" smtClean="0"/>
              <a:t>Jongeren </a:t>
            </a:r>
            <a:r>
              <a:rPr lang="nl-BE" smtClean="0"/>
              <a:t>in </a:t>
            </a:r>
            <a:r>
              <a:rPr lang="nl-BE" smtClean="0"/>
              <a:t>het </a:t>
            </a:r>
            <a:r>
              <a:rPr lang="nl-BE" dirty="0" smtClean="0"/>
              <a:t>onderwijs</a:t>
            </a:r>
            <a:endParaRPr lang="nl-BE" dirty="0" smtClean="0"/>
          </a:p>
          <a:p>
            <a:pPr lvl="1"/>
            <a:r>
              <a:rPr lang="nl-BE" dirty="0" smtClean="0"/>
              <a:t>Gegevens over schoolgaande jeugd ontbreekt in het DWH AM&amp;SB</a:t>
            </a:r>
          </a:p>
          <a:p>
            <a:pPr lvl="1"/>
            <a:r>
              <a:rPr lang="nl-BE" dirty="0" smtClean="0"/>
              <a:t>Proxy: rechtgevende kinderen voor kinderbijslag</a:t>
            </a:r>
          </a:p>
          <a:p>
            <a:endParaRPr lang="nl-BE" dirty="0" smtClean="0"/>
          </a:p>
          <a:p>
            <a:r>
              <a:rPr lang="nl-BE" dirty="0" smtClean="0"/>
              <a:t>Jongeren in een opleiding</a:t>
            </a:r>
          </a:p>
          <a:p>
            <a:pPr lvl="1"/>
            <a:r>
              <a:rPr lang="nl-BE" dirty="0" smtClean="0"/>
              <a:t>Enkel gegevens over werkzoekenden in opleiding bij een publieke arbeidsbemiddelingsdienst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07818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Stand van zaken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Berekening op basis van huidige gegevens in het DWH AM&amp;SB: overschatting van het aantal NEET-jongeren </a:t>
            </a:r>
            <a:r>
              <a:rPr lang="nl-BE" dirty="0" err="1" smtClean="0"/>
              <a:t>tov</a:t>
            </a:r>
            <a:r>
              <a:rPr lang="nl-BE" dirty="0" smtClean="0"/>
              <a:t> EAK</a:t>
            </a:r>
          </a:p>
          <a:p>
            <a:endParaRPr lang="nl-BE" dirty="0"/>
          </a:p>
          <a:p>
            <a:r>
              <a:rPr lang="nl-BE" dirty="0" smtClean="0"/>
              <a:t>Mogelijkheden opname gegevens onderwijsdeelname worden onderzocht</a:t>
            </a:r>
            <a:endParaRPr lang="nl-BE" dirty="0"/>
          </a:p>
          <a:p>
            <a:endParaRPr lang="nl-BE" dirty="0" smtClean="0"/>
          </a:p>
          <a:p>
            <a:r>
              <a:rPr lang="nl-BE" dirty="0" smtClean="0"/>
              <a:t>Opleidingsdeelname is breed gedefinieerd in EAK: “… cursussen, seminaries, conferenties, enz. buiten het regulier onderwijssysteem.”</a:t>
            </a:r>
          </a:p>
          <a:p>
            <a:pPr lvl="1"/>
            <a:r>
              <a:rPr lang="nl-BE" dirty="0" smtClean="0"/>
              <a:t>Lijkt niet opgevangen te kunnen worden in het DWH AM&amp;SB</a:t>
            </a:r>
          </a:p>
        </p:txBody>
      </p:sp>
    </p:spTree>
    <p:extLst>
      <p:ext uri="{BB962C8B-B14F-4D97-AF65-F5344CB8AC3E}">
        <p14:creationId xmlns:p14="http://schemas.microsoft.com/office/powerpoint/2010/main" val="2821355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4000" dirty="0"/>
              <a:t>Taak </a:t>
            </a:r>
            <a:r>
              <a:rPr lang="nl-BE" sz="4000" dirty="0" smtClean="0"/>
              <a:t>3 verbetering van de informatie over het scholingsniveau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1</a:t>
            </a:r>
            <a:r>
              <a:rPr lang="nl-BE" baseline="30000" dirty="0" smtClean="0"/>
              <a:t>e</a:t>
            </a:r>
            <a:r>
              <a:rPr lang="nl-BE" dirty="0" smtClean="0"/>
              <a:t> fase: Methodologische nota</a:t>
            </a:r>
          </a:p>
          <a:p>
            <a:pPr lvl="1"/>
            <a:r>
              <a:rPr lang="nl-BE" dirty="0" smtClean="0"/>
              <a:t>Omschrijving van de bepaling van het scholingsniveau van de bevolking, gebaseerd op eerder werk FOD WASO (zie</a:t>
            </a:r>
            <a:r>
              <a:rPr lang="nl-BE" dirty="0"/>
              <a:t>: </a:t>
            </a:r>
            <a:r>
              <a:rPr lang="nl-BE" i="1" dirty="0"/>
              <a:t>Socio-economische Monitoring . Arbeidsmarkt en origine 2017</a:t>
            </a:r>
            <a:r>
              <a:rPr lang="nl-BE" dirty="0"/>
              <a:t>)</a:t>
            </a:r>
            <a:endParaRPr lang="nl-BE" dirty="0" smtClean="0"/>
          </a:p>
          <a:p>
            <a:pPr lvl="1"/>
            <a:r>
              <a:rPr lang="nl-BE" dirty="0"/>
              <a:t>Voorwerp van discussie met </a:t>
            </a:r>
            <a:r>
              <a:rPr lang="nl-BE" dirty="0" smtClean="0"/>
              <a:t>experten</a:t>
            </a:r>
            <a:endParaRPr lang="nl-BE" dirty="0"/>
          </a:p>
          <a:p>
            <a:pPr lvl="1"/>
            <a:r>
              <a:rPr lang="nl-BE" dirty="0" smtClean="0"/>
              <a:t>Gekoppelde data Census2011 en onderwijsdata in het DWH AM&amp;SB (LED, </a:t>
            </a:r>
            <a:r>
              <a:rPr lang="nl-BE" dirty="0" err="1" smtClean="0"/>
              <a:t>Saturn</a:t>
            </a:r>
            <a:r>
              <a:rPr lang="nl-BE" dirty="0" smtClean="0"/>
              <a:t>, </a:t>
            </a:r>
            <a:r>
              <a:rPr lang="nl-BE" dirty="0" err="1" smtClean="0"/>
              <a:t>cref</a:t>
            </a:r>
            <a:r>
              <a:rPr lang="nl-BE" dirty="0" smtClean="0"/>
              <a:t>, </a:t>
            </a:r>
            <a:r>
              <a:rPr lang="nl-BE" dirty="0" err="1" smtClean="0"/>
              <a:t>Vdab_forem_actiris_adg</a:t>
            </a:r>
            <a:r>
              <a:rPr lang="nl-BE" dirty="0" smtClean="0"/>
              <a:t>) </a:t>
            </a:r>
          </a:p>
          <a:p>
            <a:pPr lvl="1"/>
            <a:r>
              <a:rPr lang="nl-BE" dirty="0" smtClean="0"/>
              <a:t>Eerste resultaten</a:t>
            </a:r>
          </a:p>
          <a:p>
            <a:pPr lvl="1"/>
            <a:endParaRPr lang="nl-BE" dirty="0" smtClean="0"/>
          </a:p>
          <a:p>
            <a:r>
              <a:rPr lang="nl-BE" dirty="0" smtClean="0"/>
              <a:t>2</a:t>
            </a:r>
            <a:r>
              <a:rPr lang="nl-BE" baseline="30000" dirty="0" smtClean="0"/>
              <a:t>e</a:t>
            </a:r>
            <a:r>
              <a:rPr lang="nl-BE" dirty="0" smtClean="0"/>
              <a:t> fase: programmeren van een variabele opleidingsniveau en verfijningen waar mogelijk (o.a. studiedomein, BA/MA, HO/UNIV)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52896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Stand van zaken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Gegevensaanvraag </a:t>
            </a:r>
            <a:r>
              <a:rPr lang="nl-BE" dirty="0" smtClean="0"/>
              <a:t>data-koppeling</a:t>
            </a:r>
            <a:r>
              <a:rPr lang="nl-BE" dirty="0"/>
              <a:t> Census2011 en onderwijsdata in het DWH AM&amp;SB</a:t>
            </a:r>
            <a:r>
              <a:rPr lang="nl-BE" dirty="0" smtClean="0"/>
              <a:t> </a:t>
            </a:r>
            <a:r>
              <a:rPr lang="nl-BE" dirty="0"/>
              <a:t>werd ingediend bij </a:t>
            </a:r>
            <a:r>
              <a:rPr lang="nl-BE" dirty="0" err="1" smtClean="0"/>
              <a:t>Statbel</a:t>
            </a:r>
            <a:endParaRPr lang="nl-BE" dirty="0" smtClean="0"/>
          </a:p>
          <a:p>
            <a:endParaRPr lang="nl-BE" dirty="0"/>
          </a:p>
          <a:p>
            <a:r>
              <a:rPr lang="nl-BE" dirty="0" smtClean="0"/>
              <a:t>Van start </a:t>
            </a:r>
            <a:r>
              <a:rPr lang="nl-BE" dirty="0"/>
              <a:t>met het uitwerken </a:t>
            </a:r>
            <a:r>
              <a:rPr lang="nl-BE" dirty="0" smtClean="0"/>
              <a:t>methodologische nota</a:t>
            </a:r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22024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987</TotalTime>
  <Words>455</Words>
  <Application>Microsoft Office PowerPoint</Application>
  <PresentationFormat>Breedbeeld</PresentationFormat>
  <Paragraphs>69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Taak 1 tewerkstellingsindicator in het DWH AM&amp;SB</vt:lpstr>
      <vt:lpstr>Afstemming EAK en DWH AM&amp;SB</vt:lpstr>
      <vt:lpstr>Afstemming EAK en DWH AM&amp;SB</vt:lpstr>
      <vt:lpstr>Stand van zaken</vt:lpstr>
      <vt:lpstr>Taak 1 NEET-jongeren in het DWH AM&amp;SB</vt:lpstr>
      <vt:lpstr>Niet-NEET-jongeren</vt:lpstr>
      <vt:lpstr>Stand van zaken</vt:lpstr>
      <vt:lpstr>Taak 3 verbetering van de informatie over het scholingsniveau</vt:lpstr>
      <vt:lpstr>Stand van zaken</vt:lpstr>
    </vt:vector>
  </TitlesOfParts>
  <Company>KU Leuven FEB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Vanderbiesen, Wouter</dc:creator>
  <cp:lastModifiedBy>Bart Scholiers</cp:lastModifiedBy>
  <cp:revision>219</cp:revision>
  <dcterms:created xsi:type="dcterms:W3CDTF">2016-03-14T10:01:31Z</dcterms:created>
  <dcterms:modified xsi:type="dcterms:W3CDTF">2019-09-12T14:00:36Z</dcterms:modified>
</cp:coreProperties>
</file>