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20"/>
  </p:notesMasterIdLst>
  <p:handoutMasterIdLst>
    <p:handoutMasterId r:id="rId21"/>
  </p:handoutMasterIdLst>
  <p:sldIdLst>
    <p:sldId id="256" r:id="rId3"/>
    <p:sldId id="371" r:id="rId4"/>
    <p:sldId id="472" r:id="rId5"/>
    <p:sldId id="569" r:id="rId6"/>
    <p:sldId id="570" r:id="rId7"/>
    <p:sldId id="571" r:id="rId8"/>
    <p:sldId id="507" r:id="rId9"/>
    <p:sldId id="572" r:id="rId10"/>
    <p:sldId id="583" r:id="rId11"/>
    <p:sldId id="378" r:id="rId12"/>
    <p:sldId id="543" r:id="rId13"/>
    <p:sldId id="479" r:id="rId14"/>
    <p:sldId id="574" r:id="rId15"/>
    <p:sldId id="575" r:id="rId16"/>
    <p:sldId id="389" r:id="rId17"/>
    <p:sldId id="576" r:id="rId18"/>
    <p:sldId id="581" r:id="rId1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1" clrIdx="0">
    <p:extLst>
      <p:ext uri="{19B8F6BF-5375-455C-9EA6-DF929625EA0E}">
        <p15:presenceInfo xmlns:p15="http://schemas.microsoft.com/office/powerpoint/2012/main" userId="S-1-5-21-136122031-3198374591-1304894904-1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92" autoAdjust="0"/>
  </p:normalViewPr>
  <p:slideViewPr>
    <p:cSldViewPr>
      <p:cViewPr varScale="1">
        <p:scale>
          <a:sx n="79" d="100"/>
          <a:sy n="79" d="100"/>
        </p:scale>
        <p:origin x="146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8/10/2019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29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663825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80B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>
            <a:lvl1pPr>
              <a:defRPr>
                <a:solidFill>
                  <a:srgbClr val="0080B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>
            <a:normAutofit/>
          </a:bodyPr>
          <a:lstStyle/>
          <a:p>
            <a:r>
              <a:rPr lang="fr-BE" dirty="0" err="1"/>
              <a:t>Datawarehouse</a:t>
            </a:r>
            <a:r>
              <a:rPr lang="fr-BE" dirty="0"/>
              <a:t> marché du travail et protection sociale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55676" y="4509120"/>
            <a:ext cx="608416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r-BE" sz="3200" dirty="0">
                <a:solidFill>
                  <a:srgbClr val="0080BB"/>
                </a:solidFill>
              </a:rPr>
              <a:t>Groupe des utilisateurs </a:t>
            </a:r>
            <a:r>
              <a:rPr lang="fr-BE" sz="3200" dirty="0" smtClean="0">
                <a:solidFill>
                  <a:srgbClr val="0080BB"/>
                </a:solidFill>
              </a:rPr>
              <a:t>10/10/2019</a:t>
            </a:r>
            <a:endParaRPr lang="fr-BE" sz="3200" dirty="0">
              <a:solidFill>
                <a:srgbClr val="0080BB"/>
              </a:solidFill>
            </a:endParaRPr>
          </a:p>
          <a:p>
            <a:pPr algn="ctr" eaLnBrk="0" hangingPunct="0"/>
            <a:r>
              <a:rPr lang="fr-BE" sz="3200" dirty="0">
                <a:solidFill>
                  <a:srgbClr val="0080BB"/>
                </a:solidFill>
              </a:rPr>
              <a:t>Etat d'avancement</a:t>
            </a:r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II. Applications web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08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Actualisation des applications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fr-BE" sz="11200" dirty="0" smtClean="0"/>
              <a:t>Actualisation </a:t>
            </a:r>
            <a:r>
              <a:rPr lang="fr-BE" sz="11200" dirty="0"/>
              <a:t>de 2017 et fin de l’actualisation de  2016</a:t>
            </a:r>
          </a:p>
          <a:p>
            <a:pPr lvl="1"/>
            <a:r>
              <a:rPr lang="fr-BE" sz="9600" dirty="0" smtClean="0"/>
              <a:t>2017 </a:t>
            </a:r>
            <a:r>
              <a:rPr lang="fr-BE" sz="9600" dirty="0"/>
              <a:t>: version complète</a:t>
            </a:r>
          </a:p>
          <a:p>
            <a:pPr lvl="1"/>
            <a:r>
              <a:rPr lang="fr-BE" sz="9600" dirty="0" smtClean="0"/>
              <a:t>application web chiffres </a:t>
            </a:r>
            <a:r>
              <a:rPr lang="fr-BE" sz="9600" dirty="0"/>
              <a:t>globaux</a:t>
            </a:r>
            <a:endParaRPr lang="fr-BE" sz="9600" dirty="0" smtClean="0"/>
          </a:p>
          <a:p>
            <a:pPr lvl="2"/>
            <a:r>
              <a:rPr lang="fr-BE" sz="8800" dirty="0" smtClean="0"/>
              <a:t>lieu </a:t>
            </a:r>
            <a:r>
              <a:rPr lang="fr-BE" sz="8800" dirty="0"/>
              <a:t>de travail variable à partir de 2014: planifié mais pas encore réalisé</a:t>
            </a:r>
          </a:p>
          <a:p>
            <a:pPr lvl="2"/>
            <a:r>
              <a:rPr lang="fr-BE" sz="8800" dirty="0"/>
              <a:t>a</a:t>
            </a:r>
            <a:r>
              <a:rPr lang="fr-BE" sz="8800" dirty="0" smtClean="0"/>
              <a:t>daptation </a:t>
            </a:r>
            <a:r>
              <a:rPr lang="fr-BE" sz="8800" dirty="0"/>
              <a:t>de l’INASTI a un impact sur les chiffres du 1</a:t>
            </a:r>
            <a:r>
              <a:rPr lang="fr-BE" sz="8800" baseline="30000" dirty="0"/>
              <a:t>er</a:t>
            </a:r>
            <a:r>
              <a:rPr lang="fr-BE" sz="8800" dirty="0"/>
              <a:t>, du 2</a:t>
            </a:r>
            <a:r>
              <a:rPr lang="fr-BE" sz="8800" baseline="30000" dirty="0"/>
              <a:t>e</a:t>
            </a:r>
            <a:r>
              <a:rPr lang="fr-BE" sz="8800" dirty="0"/>
              <a:t> et du 3</a:t>
            </a:r>
            <a:r>
              <a:rPr lang="fr-BE" sz="8800" baseline="30000" dirty="0"/>
              <a:t>e</a:t>
            </a:r>
            <a:r>
              <a:rPr lang="fr-BE" sz="8800" dirty="0"/>
              <a:t> trimestre =&gt; réintroduites à partir de </a:t>
            </a:r>
            <a:r>
              <a:rPr lang="fr-BE" sz="8800" dirty="0" smtClean="0"/>
              <a:t>2003</a:t>
            </a:r>
            <a:endParaRPr lang="fr-BE" sz="8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11200" dirty="0"/>
              <a:t>Réception nouvelle application web relative à la mobilité socio-économique à court terme</a:t>
            </a:r>
          </a:p>
          <a:p>
            <a:pPr marL="457200" lvl="1" indent="0">
              <a:buNone/>
            </a:pPr>
            <a:r>
              <a:rPr lang="fr-BE" sz="9600" dirty="0"/>
              <a:t>=&gt; explication: Glenn Delmotte</a:t>
            </a:r>
          </a:p>
          <a:p>
            <a:endParaRPr lang="fr-BE" sz="10000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endParaRPr lang="fr-BE" sz="6300" dirty="0" smtClean="0"/>
          </a:p>
          <a:p>
            <a:pPr lvl="1">
              <a:lnSpc>
                <a:spcPct val="90000"/>
              </a:lnSpc>
            </a:pPr>
            <a:endParaRPr lang="fr-BE" sz="10000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 marL="457200" lvl="1" indent="0">
              <a:lnSpc>
                <a:spcPct val="90000"/>
              </a:lnSpc>
              <a:buNone/>
            </a:pPr>
            <a:r>
              <a:rPr lang="fr-BE" dirty="0"/>
              <a:t>	</a:t>
            </a:r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9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III. CMS et documentation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Adaptations CMS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5040560"/>
          </a:xfrm>
        </p:spPr>
        <p:txBody>
          <a:bodyPr>
            <a:normAutofit lnSpcReduction="10000"/>
          </a:bodyPr>
          <a:lstStyle/>
          <a:p>
            <a:r>
              <a:rPr lang="fr-BE" dirty="0" smtClean="0"/>
              <a:t>Page </a:t>
            </a:r>
            <a:r>
              <a:rPr lang="fr-BE" dirty="0"/>
              <a:t>avec description du mode de recherche des informations dans le </a:t>
            </a:r>
            <a:r>
              <a:rPr lang="fr-BE" dirty="0" err="1" smtClean="0"/>
              <a:t>datawarehouse</a:t>
            </a:r>
            <a:r>
              <a:rPr lang="fr-BE" dirty="0" smtClean="0"/>
              <a:t> </a:t>
            </a:r>
            <a:endParaRPr lang="nl-BE" dirty="0"/>
          </a:p>
          <a:p>
            <a:pPr lvl="1"/>
            <a:r>
              <a:rPr lang="fr-BE" dirty="0"/>
              <a:t>e</a:t>
            </a:r>
            <a:r>
              <a:rPr lang="fr-BE" dirty="0" smtClean="0"/>
              <a:t>xpliquer </a:t>
            </a:r>
            <a:r>
              <a:rPr lang="fr-BE" dirty="0"/>
              <a:t>la relation entre institutions, </a:t>
            </a:r>
            <a:r>
              <a:rPr lang="fr-BE" dirty="0" smtClean="0"/>
              <a:t>sources, </a:t>
            </a:r>
            <a:r>
              <a:rPr lang="fr-BE" dirty="0"/>
              <a:t>variables et </a:t>
            </a:r>
            <a:r>
              <a:rPr lang="fr-BE" dirty="0" smtClean="0"/>
              <a:t>codes</a:t>
            </a:r>
            <a:endParaRPr lang="nl-BE" dirty="0"/>
          </a:p>
          <a:p>
            <a:r>
              <a:rPr lang="fr-BE" dirty="0"/>
              <a:t>Les adaptations suivantes sont encore prévues: </a:t>
            </a:r>
            <a:endParaRPr lang="nl-BE" dirty="0"/>
          </a:p>
          <a:p>
            <a:pPr lvl="1"/>
            <a:r>
              <a:rPr lang="fr-BE" dirty="0" smtClean="0"/>
              <a:t>description succincte </a:t>
            </a:r>
            <a:r>
              <a:rPr lang="fr-BE" dirty="0"/>
              <a:t>sous les sources et noms moins </a:t>
            </a:r>
            <a:r>
              <a:rPr lang="fr-BE" dirty="0" smtClean="0"/>
              <a:t>cryptiques </a:t>
            </a:r>
            <a:endParaRPr lang="fr-BE" dirty="0"/>
          </a:p>
          <a:p>
            <a:pPr lvl="1"/>
            <a:r>
              <a:rPr lang="fr-BE" dirty="0" smtClean="0"/>
              <a:t>des infobulles </a:t>
            </a:r>
            <a:r>
              <a:rPr lang="fr-BE" dirty="0"/>
              <a:t>(</a:t>
            </a:r>
            <a:r>
              <a:rPr lang="fr-BE" dirty="0" err="1"/>
              <a:t>tooltips</a:t>
            </a:r>
            <a:r>
              <a:rPr lang="fr-BE" dirty="0"/>
              <a:t>) sous l’institution avec une brève description de </a:t>
            </a:r>
            <a:r>
              <a:rPr lang="fr-BE" dirty="0" smtClean="0"/>
              <a:t>l’institution </a:t>
            </a:r>
            <a:endParaRPr lang="fr-BE" dirty="0"/>
          </a:p>
          <a:p>
            <a:pPr lvl="1"/>
            <a:r>
              <a:rPr lang="fr-BE" dirty="0" smtClean="0"/>
              <a:t>un lien </a:t>
            </a:r>
            <a:r>
              <a:rPr lang="fr-BE" dirty="0"/>
              <a:t>ou un bouton sur les pages de la documentation permettant aux utilisateurs de signaler un problème (par exemple, informations erronées, informations désuètes ou url ne fonctionnant pas) sur la </a:t>
            </a:r>
            <a:r>
              <a:rPr lang="fr-BE" dirty="0" smtClean="0"/>
              <a:t>page 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95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Adaptations CMS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Révision page thématique avec possibilités de recherche sur la base de thèmes et de sous-thèmes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3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/>
              <a:t>IV. Projets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81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Projets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1"/>
            <a:ext cx="8229600" cy="5112569"/>
          </a:xfrm>
        </p:spPr>
        <p:txBody>
          <a:bodyPr>
            <a:normAutofit fontScale="92500" lnSpcReduction="10000"/>
          </a:bodyPr>
          <a:lstStyle/>
          <a:p>
            <a:r>
              <a:rPr lang="fr-BE" dirty="0"/>
              <a:t>Tâche 1: le développement d'indicateurs relatifs au marché du travail et à la protection sociale sur la base du DWH MT&amp;PS qui reproduisent, si possible, les indicateurs qui sont habituellement calculés sur la base de données d’enquête</a:t>
            </a:r>
          </a:p>
          <a:p>
            <a:pPr marL="457200" lvl="1" indent="0">
              <a:buNone/>
            </a:pPr>
            <a:r>
              <a:rPr lang="fr-BE" sz="2600" dirty="0"/>
              <a:t>=&gt; explication Joy </a:t>
            </a:r>
            <a:r>
              <a:rPr lang="fr-BE" sz="2600" dirty="0" err="1"/>
              <a:t>Schols</a:t>
            </a:r>
            <a:r>
              <a:rPr lang="fr-BE" sz="2600" dirty="0"/>
              <a:t> et Bart </a:t>
            </a:r>
            <a:r>
              <a:rPr lang="fr-BE" sz="2600" dirty="0" err="1" smtClean="0"/>
              <a:t>Scholiers</a:t>
            </a:r>
            <a:endParaRPr lang="nl-BE" sz="2600" dirty="0" smtClean="0"/>
          </a:p>
          <a:p>
            <a:r>
              <a:rPr lang="fr-BE" dirty="0"/>
              <a:t>Tâche 2: le développement d’un instrument de mesure et de suivi pour les mesures régionales en faveur de </a:t>
            </a:r>
            <a:r>
              <a:rPr lang="fr-BE" dirty="0" smtClean="0"/>
              <a:t>l'emploi</a:t>
            </a:r>
            <a:endParaRPr lang="fr-BE" dirty="0"/>
          </a:p>
          <a:p>
            <a:pPr marL="457200" lvl="1" indent="0">
              <a:buNone/>
            </a:pPr>
            <a:r>
              <a:rPr lang="fr-BE" sz="2600" dirty="0"/>
              <a:t>=&gt; explication Juliette De </a:t>
            </a:r>
            <a:r>
              <a:rPr lang="fr-BE" sz="2600" dirty="0" err="1" smtClean="0"/>
              <a:t>Vestel</a:t>
            </a:r>
            <a:endParaRPr lang="nl-BE" sz="2600" dirty="0" smtClean="0"/>
          </a:p>
          <a:p>
            <a:r>
              <a:rPr lang="fr-BE" dirty="0"/>
              <a:t>Tâche 3: l’amélioration des informations relatives au niveau d’éducation de la </a:t>
            </a:r>
            <a:r>
              <a:rPr lang="fr-BE" dirty="0" smtClean="0"/>
              <a:t>population</a:t>
            </a:r>
            <a:endParaRPr lang="fr-BE" dirty="0"/>
          </a:p>
          <a:p>
            <a:pPr marL="457200" lvl="1" indent="0">
              <a:buNone/>
            </a:pPr>
            <a:r>
              <a:rPr lang="fr-BE" sz="2600" dirty="0"/>
              <a:t>=&gt; explication Bart </a:t>
            </a:r>
            <a:r>
              <a:rPr lang="fr-BE" sz="2600" dirty="0" err="1"/>
              <a:t>Scholiers</a:t>
            </a:r>
            <a:endParaRPr lang="fr-BE" sz="2600" dirty="0"/>
          </a:p>
          <a:p>
            <a:endParaRPr lang="nl-BE" dirty="0"/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9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/>
              <a:t>Projets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dirty="0"/>
              <a:t>Tâche 4: le développement d'indicateurs pour un tableau de bord protection sociale</a:t>
            </a:r>
          </a:p>
          <a:p>
            <a:pPr marL="457200" lvl="1" indent="0">
              <a:buNone/>
            </a:pPr>
            <a:r>
              <a:rPr lang="fr-BE" dirty="0"/>
              <a:t>=&gt; explication Joy </a:t>
            </a:r>
            <a:r>
              <a:rPr lang="fr-BE" dirty="0" err="1" smtClean="0"/>
              <a:t>Schols</a:t>
            </a:r>
            <a:endParaRPr lang="nl-BE" dirty="0" smtClean="0"/>
          </a:p>
          <a:p>
            <a:r>
              <a:rPr lang="fr-BE" dirty="0"/>
              <a:t>Tâche 5: le développement de variables relatives au contexte </a:t>
            </a:r>
            <a:r>
              <a:rPr lang="fr-BE" dirty="0" smtClean="0"/>
              <a:t>socio-économique</a:t>
            </a:r>
            <a:endParaRPr lang="fr-BE" dirty="0"/>
          </a:p>
          <a:p>
            <a:pPr marL="457200" lvl="1" indent="0">
              <a:buNone/>
            </a:pPr>
            <a:r>
              <a:rPr lang="fr-BE" dirty="0"/>
              <a:t>=&gt; explication </a:t>
            </a:r>
            <a:r>
              <a:rPr lang="fr-BE" dirty="0" smtClean="0"/>
              <a:t>prochaine groupe </a:t>
            </a:r>
            <a:r>
              <a:rPr lang="fr-BE" dirty="0" smtClean="0"/>
              <a:t>d’utilisateur</a:t>
            </a:r>
            <a:endParaRPr lang="nl-BE" dirty="0" smtClean="0"/>
          </a:p>
          <a:p>
            <a:r>
              <a:rPr lang="fr-BE" dirty="0"/>
              <a:t>Tâche 6: l’adaptation de la documentation aux besoins changeants de la recherche </a:t>
            </a:r>
            <a:r>
              <a:rPr lang="fr-BE" dirty="0" smtClean="0"/>
              <a:t>scientifique</a:t>
            </a:r>
            <a:endParaRPr lang="nl-BE" dirty="0"/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54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>
                <a:solidFill>
                  <a:srgbClr val="0080BB"/>
                </a:solidFill>
              </a:rPr>
              <a:t>I. Aperçu des fichiers de données disponibles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6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/>
              <a:t>Sources: état d’avancement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BE" dirty="0" smtClean="0"/>
              <a:t>L</a:t>
            </a:r>
            <a:r>
              <a:rPr lang="fr-BE" dirty="0" smtClean="0"/>
              <a:t>es données </a:t>
            </a:r>
            <a:r>
              <a:rPr lang="fr-BE" dirty="0"/>
              <a:t>2016 sont </a:t>
            </a:r>
            <a:r>
              <a:rPr lang="fr-BE" dirty="0" smtClean="0"/>
              <a:t>enregistrées</a:t>
            </a:r>
            <a:endParaRPr lang="fr-BE" dirty="0"/>
          </a:p>
          <a:p>
            <a:pPr>
              <a:lnSpc>
                <a:spcPct val="90000"/>
              </a:lnSpc>
            </a:pPr>
            <a:r>
              <a:rPr lang="fr-BE" dirty="0" smtClean="0"/>
              <a:t>L</a:t>
            </a:r>
            <a:r>
              <a:rPr lang="fr-BE" dirty="0" smtClean="0"/>
              <a:t>es données </a:t>
            </a:r>
            <a:r>
              <a:rPr lang="fr-BE" dirty="0"/>
              <a:t>de 2017 sont enregistrées, à l’exception des sources suivantes: </a:t>
            </a:r>
            <a:endParaRPr lang="fr-BE" dirty="0" smtClean="0"/>
          </a:p>
          <a:p>
            <a:pPr lvl="1">
              <a:lnSpc>
                <a:spcPct val="90000"/>
              </a:lnSpc>
            </a:pPr>
            <a:r>
              <a:rPr lang="fr-BE" dirty="0"/>
              <a:t>FWB-CREF</a:t>
            </a:r>
          </a:p>
          <a:p>
            <a:pPr lvl="1">
              <a:lnSpc>
                <a:spcPct val="90000"/>
              </a:lnSpc>
            </a:pPr>
            <a:r>
              <a:rPr lang="fr-BE" dirty="0"/>
              <a:t>FWB-SATURN</a:t>
            </a:r>
          </a:p>
          <a:p>
            <a:pPr lvl="1">
              <a:lnSpc>
                <a:spcPct val="90000"/>
              </a:lnSpc>
            </a:pPr>
            <a:r>
              <a:rPr lang="fr-BE" dirty="0"/>
              <a:t>INASTI-données de carrière</a:t>
            </a:r>
          </a:p>
          <a:p>
            <a:pPr lvl="1">
              <a:lnSpc>
                <a:spcPct val="90000"/>
              </a:lnSpc>
            </a:pPr>
            <a:r>
              <a:rPr lang="fr-BE" dirty="0" smtClean="0"/>
              <a:t>INASTI-</a:t>
            </a:r>
            <a:r>
              <a:rPr lang="fr-BE" dirty="0" err="1" smtClean="0"/>
              <a:t>eClipz</a:t>
            </a:r>
            <a:endParaRPr lang="fr-BE" dirty="0" smtClean="0"/>
          </a:p>
          <a:p>
            <a:pPr>
              <a:lnSpc>
                <a:spcPct val="90000"/>
              </a:lnSpc>
            </a:pPr>
            <a:r>
              <a:rPr lang="fr-BE" dirty="0" smtClean="0"/>
              <a:t>D</a:t>
            </a:r>
            <a:r>
              <a:rPr lang="fr-BE" dirty="0" smtClean="0"/>
              <a:t>onnées 2018</a:t>
            </a:r>
            <a:r>
              <a:rPr lang="fr-BE" dirty="0"/>
              <a:t>: processus de chargement est en </a:t>
            </a:r>
            <a:r>
              <a:rPr lang="fr-BE" dirty="0" smtClean="0"/>
              <a:t>cours</a:t>
            </a:r>
            <a:endParaRPr lang="fr-BE" dirty="0" smtClean="0"/>
          </a:p>
          <a:p>
            <a:pPr lvl="1">
              <a:lnSpc>
                <a:spcPct val="90000"/>
              </a:lnSpc>
            </a:pPr>
            <a:r>
              <a:rPr lang="nl-BE" dirty="0" err="1"/>
              <a:t>s</a:t>
            </a:r>
            <a:r>
              <a:rPr lang="nl-BE" dirty="0" err="1" smtClean="0"/>
              <a:t>ecteur</a:t>
            </a:r>
            <a:r>
              <a:rPr lang="nl-BE" dirty="0" smtClean="0"/>
              <a:t> </a:t>
            </a:r>
            <a:r>
              <a:rPr lang="nl-BE" dirty="0" err="1"/>
              <a:t>statistique</a:t>
            </a:r>
            <a:r>
              <a:rPr lang="nl-BE" dirty="0"/>
              <a:t> </a:t>
            </a:r>
            <a:r>
              <a:rPr lang="nl-BE" dirty="0" err="1"/>
              <a:t>disponible</a:t>
            </a:r>
            <a:r>
              <a:rPr lang="nl-BE" dirty="0"/>
              <a:t> plus </a:t>
            </a:r>
            <a:r>
              <a:rPr lang="nl-BE" dirty="0" err="1" smtClean="0"/>
              <a:t>rapidement</a:t>
            </a:r>
            <a:endParaRPr lang="nl-BE" dirty="0" smtClean="0"/>
          </a:p>
          <a:p>
            <a:pPr lvl="1">
              <a:lnSpc>
                <a:spcPct val="90000"/>
              </a:lnSpc>
            </a:pPr>
            <a:r>
              <a:rPr lang="fr-BE" dirty="0"/>
              <a:t>v</a:t>
            </a:r>
            <a:r>
              <a:rPr lang="fr-BE" dirty="0" smtClean="0"/>
              <a:t>oir </a:t>
            </a:r>
            <a:r>
              <a:rPr lang="fr-BE" dirty="0"/>
              <a:t>schéma site web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>
              <a:lnSpc>
                <a:spcPct val="90000"/>
              </a:lnSpc>
            </a:pPr>
            <a:endParaRPr lang="nl-NL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742950" lvl="2" indent="-342900">
              <a:lnSpc>
                <a:spcPct val="90000"/>
              </a:lnSpc>
            </a:pPr>
            <a:endParaRPr lang="nl-NL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2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nl-NL" sz="30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endParaRPr lang="fr-BE" sz="3200" dirty="0"/>
          </a:p>
          <a:p>
            <a:pPr lvl="1"/>
            <a:endParaRPr lang="nl-NL" dirty="0"/>
          </a:p>
          <a:p>
            <a:pPr lvl="1">
              <a:lnSpc>
                <a:spcPct val="90000"/>
              </a:lnSpc>
            </a:pPr>
            <a:endParaRPr lang="fr-BE" dirty="0" smtClean="0"/>
          </a:p>
          <a:p>
            <a:pPr>
              <a:lnSpc>
                <a:spcPct val="90000"/>
              </a:lnSpc>
            </a:pPr>
            <a:endParaRPr lang="fr-BE" dirty="0"/>
          </a:p>
          <a:p>
            <a:pPr>
              <a:lnSpc>
                <a:spcPct val="90000"/>
              </a:lnSpc>
            </a:pPr>
            <a:endParaRPr lang="fr-BE" dirty="0" smtClean="0"/>
          </a:p>
          <a:p>
            <a:pPr lvl="1">
              <a:lnSpc>
                <a:spcPct val="90000"/>
              </a:lnSpc>
            </a:pPr>
            <a:endParaRPr lang="nl-NL" dirty="0" smtClean="0"/>
          </a:p>
          <a:p>
            <a:pPr>
              <a:lnSpc>
                <a:spcPct val="90000"/>
              </a:lnSpc>
            </a:pPr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9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Nouvelles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dirty="0"/>
              <a:t>BCE: contrôle du </a:t>
            </a:r>
            <a:r>
              <a:rPr lang="fr-BE" dirty="0" smtClean="0"/>
              <a:t>fichier</a:t>
            </a:r>
            <a:endParaRPr lang="nl-NL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2800" dirty="0"/>
              <a:t>SFP/INASTI - pensions minimales : demande en </a:t>
            </a:r>
            <a:r>
              <a:rPr lang="fr-BE" sz="2800" dirty="0" smtClean="0"/>
              <a:t>cours</a:t>
            </a:r>
            <a:endParaRPr lang="nl-NL" sz="2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2800" dirty="0" smtClean="0"/>
              <a:t>E</a:t>
            </a:r>
            <a:r>
              <a:rPr lang="fr-BE" sz="2800" dirty="0" smtClean="0"/>
              <a:t>nseignement obligatoire </a:t>
            </a:r>
            <a:r>
              <a:rPr lang="fr-BE" sz="2800" dirty="0"/>
              <a:t>francophone: négociation avec FWB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nl-NL" sz="28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nl-NL" sz="2800" dirty="0"/>
          </a:p>
          <a:p>
            <a:endParaRPr lang="nl-NL" dirty="0"/>
          </a:p>
          <a:p>
            <a:endParaRPr lang="nl-NL" dirty="0" smtClean="0"/>
          </a:p>
          <a:p>
            <a:pPr lvl="1"/>
            <a:endParaRPr lang="nl-BE" sz="2800" dirty="0" smtClean="0"/>
          </a:p>
          <a:p>
            <a:pPr lvl="1"/>
            <a:endParaRPr lang="nl-B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06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Nouvelles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5112568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fr-BE" sz="3600" dirty="0"/>
              <a:t>SPF affaires </a:t>
            </a:r>
            <a:r>
              <a:rPr lang="fr-BE" sz="3600" dirty="0" smtClean="0"/>
              <a:t>étrangères</a:t>
            </a:r>
            <a:endParaRPr lang="nl-NL" sz="3600" dirty="0"/>
          </a:p>
          <a:p>
            <a:pPr lvl="1"/>
            <a:r>
              <a:rPr lang="fr-BE" sz="3100" dirty="0"/>
              <a:t>d</a:t>
            </a:r>
            <a:r>
              <a:rPr lang="fr-BE" sz="3100" dirty="0" smtClean="0"/>
              <a:t>onnées </a:t>
            </a:r>
            <a:r>
              <a:rPr lang="fr-BE" sz="3100" dirty="0"/>
              <a:t>relatives à l’occupation auprès d’institutions européennes et internationales</a:t>
            </a:r>
          </a:p>
          <a:p>
            <a:pPr lvl="1"/>
            <a:r>
              <a:rPr lang="fr-BE" sz="3100" dirty="0"/>
              <a:t>q</a:t>
            </a:r>
            <a:r>
              <a:rPr lang="fr-BE" sz="3100" dirty="0" smtClean="0"/>
              <a:t>ualité </a:t>
            </a:r>
            <a:r>
              <a:rPr lang="fr-BE" sz="3100" dirty="0"/>
              <a:t>des données actuelles du registre national est insuffisante</a:t>
            </a:r>
          </a:p>
          <a:p>
            <a:pPr lvl="1"/>
            <a:r>
              <a:rPr lang="fr-BE" sz="3100" dirty="0"/>
              <a:t>d</a:t>
            </a:r>
            <a:r>
              <a:rPr lang="fr-BE" sz="3100" dirty="0" smtClean="0"/>
              <a:t>emande </a:t>
            </a:r>
            <a:r>
              <a:rPr lang="fr-BE" sz="3100" dirty="0"/>
              <a:t>est préparée pour le CSI en collaboration avec le SPF Affaires </a:t>
            </a:r>
            <a:r>
              <a:rPr lang="fr-BE" sz="3100" dirty="0" smtClean="0"/>
              <a:t>étrangères</a:t>
            </a:r>
            <a:endParaRPr lang="nl-NL" sz="3100" dirty="0"/>
          </a:p>
          <a:p>
            <a:r>
              <a:rPr lang="fr-BE" sz="3600" dirty="0" smtClean="0"/>
              <a:t>LIMOSA</a:t>
            </a:r>
            <a:endParaRPr lang="nl-NL" sz="3600" dirty="0"/>
          </a:p>
          <a:p>
            <a:pPr lvl="1"/>
            <a:r>
              <a:rPr lang="fr-BE" sz="3100" dirty="0" smtClean="0"/>
              <a:t>les travailleurs </a:t>
            </a:r>
            <a:r>
              <a:rPr lang="fr-BE" sz="3100" dirty="0"/>
              <a:t>qui travaillent temporairement ou partiellement en Belgique pour des employeurs étrangers et les indépendants qui travaillent temporairement ou partiellement en Belgique.</a:t>
            </a:r>
            <a:r>
              <a:rPr lang="fr-BE" sz="3100" dirty="0">
                <a:solidFill>
                  <a:srgbClr val="FF0000"/>
                </a:solidFill>
              </a:rPr>
              <a:t> </a:t>
            </a:r>
            <a:r>
              <a:rPr lang="fr-BE" sz="3100" dirty="0"/>
              <a:t>Ces deux types de travailleurs ne tombent pas sous la </a:t>
            </a:r>
            <a:r>
              <a:rPr lang="fr-BE" sz="3100" dirty="0" smtClean="0"/>
              <a:t>Sécurité Sociale </a:t>
            </a:r>
            <a:r>
              <a:rPr lang="fr-BE" sz="3100" dirty="0"/>
              <a:t>belge.</a:t>
            </a:r>
          </a:p>
          <a:p>
            <a:pPr lvl="1"/>
            <a:r>
              <a:rPr lang="fr-BE" sz="3100" dirty="0" smtClean="0"/>
              <a:t>complément important </a:t>
            </a:r>
            <a:r>
              <a:rPr lang="fr-BE" sz="3100" dirty="0"/>
              <a:t>pour les données relatives au marché du travail</a:t>
            </a:r>
          </a:p>
          <a:p>
            <a:pPr lvl="1"/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9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Problèmes avec les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FEDRIS - AT </a:t>
            </a:r>
            <a:r>
              <a:rPr lang="fr-BE" dirty="0"/>
              <a:t>- personnes en incapacité de travail </a:t>
            </a:r>
            <a:r>
              <a:rPr lang="fr-BE" dirty="0" smtClean="0"/>
              <a:t>permanente</a:t>
            </a:r>
            <a:endParaRPr lang="nl-BE" dirty="0" smtClean="0"/>
          </a:p>
          <a:p>
            <a:pPr lvl="1"/>
            <a:r>
              <a:rPr lang="fr-BE" dirty="0" smtClean="0"/>
              <a:t>conversion des </a:t>
            </a:r>
            <a:r>
              <a:rPr lang="fr-BE" dirty="0"/>
              <a:t>fichiers a été réalisée</a:t>
            </a:r>
          </a:p>
          <a:p>
            <a:pPr lvl="2"/>
            <a:r>
              <a:rPr lang="fr-BE" dirty="0" smtClean="0"/>
              <a:t>discuter des </a:t>
            </a:r>
            <a:r>
              <a:rPr lang="fr-BE" dirty="0"/>
              <a:t>résultats avec FEDRIS</a:t>
            </a:r>
          </a:p>
          <a:p>
            <a:pPr lvl="2"/>
            <a:r>
              <a:rPr lang="fr-BE" dirty="0" smtClean="0"/>
              <a:t>en cas </a:t>
            </a:r>
            <a:r>
              <a:rPr lang="fr-BE" dirty="0"/>
              <a:t>de résultats positifs: adaptation de la </a:t>
            </a:r>
            <a:r>
              <a:rPr lang="fr-BE" dirty="0" smtClean="0"/>
              <a:t>documentation</a:t>
            </a:r>
            <a:endParaRPr lang="nl-BE" dirty="0"/>
          </a:p>
          <a:p>
            <a:r>
              <a:rPr lang="fr-BE" dirty="0" smtClean="0"/>
              <a:t>SIGEDIS</a:t>
            </a:r>
            <a:endParaRPr lang="nl-BE" dirty="0"/>
          </a:p>
          <a:p>
            <a:pPr lvl="1"/>
            <a:r>
              <a:rPr lang="fr-BE" dirty="0" smtClean="0"/>
              <a:t>considération pour </a:t>
            </a:r>
            <a:r>
              <a:rPr lang="fr-BE" dirty="0"/>
              <a:t>à nouveau introduire l’ensemble des données</a:t>
            </a:r>
          </a:p>
          <a:p>
            <a:pPr lvl="1"/>
            <a:r>
              <a:rPr lang="fr-BE" dirty="0"/>
              <a:t>CAPELO</a:t>
            </a:r>
          </a:p>
          <a:p>
            <a:endParaRPr lang="nl-BE" dirty="0" smtClean="0"/>
          </a:p>
          <a:p>
            <a:pPr lvl="1"/>
            <a:endParaRPr lang="nl-BE" dirty="0" smtClean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51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Fichier </a:t>
            </a:r>
            <a:r>
              <a:rPr lang="fr-BE" dirty="0" err="1" smtClean="0"/>
              <a:t>eClipz</a:t>
            </a:r>
            <a:r>
              <a:rPr lang="fr-BE" dirty="0" smtClean="0"/>
              <a:t> (INASTI)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 sz="2800" dirty="0" smtClean="0"/>
              <a:t>Demande de </a:t>
            </a:r>
            <a:r>
              <a:rPr lang="fr-BE" sz="2800" dirty="0"/>
              <a:t>remonter plus loin dans le </a:t>
            </a:r>
            <a:r>
              <a:rPr lang="fr-BE" sz="2800" dirty="0" smtClean="0"/>
              <a:t>temps</a:t>
            </a:r>
            <a:endParaRPr lang="nl-NL" sz="2800" dirty="0" smtClean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 sz="2800" dirty="0" smtClean="0"/>
              <a:t>Idée de </a:t>
            </a:r>
            <a:r>
              <a:rPr lang="fr-BE" sz="2800" dirty="0"/>
              <a:t>qui était indépendant dans le </a:t>
            </a:r>
            <a:r>
              <a:rPr lang="fr-BE" sz="2800" dirty="0" smtClean="0"/>
              <a:t>passé</a:t>
            </a:r>
            <a:endParaRPr lang="nl-NL" sz="2800" dirty="0"/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fr-BE" sz="2800" dirty="0" smtClean="0"/>
              <a:t>Concept de </a:t>
            </a:r>
            <a:r>
              <a:rPr lang="fr-BE" sz="2800" dirty="0"/>
              <a:t>revenu: disponible de manière plus récente grâce au fichier </a:t>
            </a:r>
            <a:r>
              <a:rPr lang="fr-BE" sz="2800" dirty="0" err="1"/>
              <a:t>eClipz</a:t>
            </a:r>
            <a:endParaRPr lang="fr-BE" sz="2800" dirty="0"/>
          </a:p>
          <a:p>
            <a:pPr lvl="1">
              <a:lnSpc>
                <a:spcPct val="90000"/>
              </a:lnSpc>
            </a:pPr>
            <a:r>
              <a:rPr lang="fr-BE" dirty="0" smtClean="0"/>
              <a:t>est définitivement </a:t>
            </a:r>
            <a:r>
              <a:rPr lang="fr-BE" dirty="0"/>
              <a:t>utilisé</a:t>
            </a:r>
          </a:p>
          <a:p>
            <a:endParaRPr lang="nl-NL" dirty="0"/>
          </a:p>
          <a:p>
            <a:endParaRPr lang="nl-NL" dirty="0" smtClean="0"/>
          </a:p>
          <a:p>
            <a:pPr lvl="1"/>
            <a:endParaRPr lang="nl-BE" sz="2800" dirty="0" smtClean="0"/>
          </a:p>
          <a:p>
            <a:pPr lvl="1"/>
            <a:endParaRPr lang="nl-B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8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Adaptation fichiers INASTI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BE" dirty="0" smtClean="0"/>
              <a:t>Fichier RGTI</a:t>
            </a:r>
            <a:endParaRPr lang="nl-BE" dirty="0"/>
          </a:p>
          <a:p>
            <a:r>
              <a:rPr lang="fr-BE" dirty="0" smtClean="0"/>
              <a:t>Fichier annuel</a:t>
            </a:r>
            <a:r>
              <a:rPr lang="fr-BE" dirty="0"/>
              <a:t>: est divisé en fichiers par trimestre </a:t>
            </a:r>
            <a:endParaRPr lang="nl-BE" dirty="0"/>
          </a:p>
          <a:p>
            <a:r>
              <a:rPr lang="fr-BE" dirty="0" smtClean="0"/>
              <a:t>Un certain </a:t>
            </a:r>
            <a:r>
              <a:rPr lang="fr-BE" dirty="0"/>
              <a:t>nombre d’enregistrements sont supprimés lors de l’attribution de processus aux </a:t>
            </a:r>
            <a:r>
              <a:rPr lang="fr-BE" dirty="0" smtClean="0"/>
              <a:t>trimestres</a:t>
            </a:r>
            <a:endParaRPr lang="nl-BE" dirty="0"/>
          </a:p>
          <a:p>
            <a:pPr lvl="1"/>
            <a:r>
              <a:rPr lang="fr-BE" dirty="0" smtClean="0"/>
              <a:t>enregistrements avec </a:t>
            </a:r>
            <a:r>
              <a:rPr lang="fr-BE" dirty="0"/>
              <a:t>date de fin d’activité différente d’un dernier jour de trimestre</a:t>
            </a:r>
          </a:p>
          <a:p>
            <a:pPr lvl="1"/>
            <a:r>
              <a:rPr lang="fr-BE" dirty="0" smtClean="0"/>
              <a:t>problème remonte </a:t>
            </a:r>
            <a:r>
              <a:rPr lang="fr-BE" dirty="0"/>
              <a:t>à 1997</a:t>
            </a:r>
          </a:p>
          <a:p>
            <a:pPr lvl="1"/>
            <a:r>
              <a:rPr lang="fr-BE" dirty="0" smtClean="0"/>
              <a:t>problème est </a:t>
            </a:r>
            <a:r>
              <a:rPr lang="fr-BE" dirty="0"/>
              <a:t>le plus grand pour le 1</a:t>
            </a:r>
            <a:r>
              <a:rPr lang="fr-BE" baseline="30000" dirty="0"/>
              <a:t>er</a:t>
            </a:r>
            <a:r>
              <a:rPr lang="fr-BE" dirty="0"/>
              <a:t> trimestre (1,5-2,5%) et diminue ensuite </a:t>
            </a:r>
            <a:r>
              <a:rPr lang="fr-BE" dirty="0" smtClean="0"/>
              <a:t>progressivement</a:t>
            </a:r>
            <a:endParaRPr lang="nl-BE" sz="32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BE" sz="2800" dirty="0"/>
              <a:t>Adaptation réalisée, à l’exception de </a:t>
            </a:r>
            <a:r>
              <a:rPr lang="fr-BE" sz="2800" dirty="0" smtClean="0"/>
              <a:t>1997</a:t>
            </a:r>
            <a:endParaRPr lang="fr-B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3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/>
              <a:t>Impact 6</a:t>
            </a:r>
            <a:r>
              <a:rPr lang="fr-BE" baseline="30000"/>
              <a:t>e</a:t>
            </a:r>
            <a:r>
              <a:rPr lang="fr-BE"/>
              <a:t> réforme de l’Etat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Concertation avec instances régionales concernant données allocations </a:t>
            </a:r>
            <a:r>
              <a:rPr lang="fr-BE" dirty="0" smtClean="0"/>
              <a:t>familiales</a:t>
            </a:r>
            <a:endParaRPr lang="nl-BE" dirty="0" smtClean="0"/>
          </a:p>
          <a:p>
            <a:pPr lvl="1"/>
            <a:r>
              <a:rPr lang="fr-BE" dirty="0" err="1"/>
              <a:t>Kind&amp;Gezin</a:t>
            </a:r>
            <a:r>
              <a:rPr lang="fr-BE" dirty="0"/>
              <a:t>/AVIQ/Ministère de la Communauté germanophone/</a:t>
            </a:r>
            <a:r>
              <a:rPr lang="fr-BE" dirty="0" err="1"/>
              <a:t>Iriscare</a:t>
            </a:r>
            <a:endParaRPr lang="fr-BE" dirty="0"/>
          </a:p>
          <a:p>
            <a:pPr lvl="1"/>
            <a:r>
              <a:rPr lang="fr-BE" dirty="0" smtClean="0"/>
              <a:t>première concertation </a:t>
            </a:r>
            <a:r>
              <a:rPr lang="fr-BE" dirty="0"/>
              <a:t>a eu lieu</a:t>
            </a:r>
          </a:p>
          <a:p>
            <a:pPr lvl="1"/>
            <a:r>
              <a:rPr lang="fr-BE" dirty="0" smtClean="0"/>
              <a:t>données à </a:t>
            </a:r>
            <a:r>
              <a:rPr lang="fr-BE" dirty="0"/>
              <a:t>partir de 2019 (Bruxelles 2020</a:t>
            </a:r>
            <a:r>
              <a:rPr lang="fr-BE" dirty="0" smtClean="0"/>
              <a:t>)</a:t>
            </a:r>
            <a:endParaRPr lang="nl-BE" dirty="0"/>
          </a:p>
          <a:p>
            <a:r>
              <a:rPr lang="fr-BE" dirty="0"/>
              <a:t>Personnes </a:t>
            </a:r>
            <a:r>
              <a:rPr lang="fr-BE" dirty="0" smtClean="0"/>
              <a:t>handicapées</a:t>
            </a:r>
            <a:endParaRPr lang="nl-BE" dirty="0"/>
          </a:p>
          <a:p>
            <a:pPr lvl="1"/>
            <a:r>
              <a:rPr lang="fr-BE" dirty="0" smtClean="0"/>
              <a:t>partie manquante </a:t>
            </a:r>
            <a:r>
              <a:rPr lang="fr-BE" dirty="0"/>
              <a:t>APA pour la Flandre à partir de septembre </a:t>
            </a:r>
            <a:r>
              <a:rPr lang="fr-BE" dirty="0" smtClean="0"/>
              <a:t>2017</a:t>
            </a:r>
            <a:endParaRPr lang="nl-BE" dirty="0"/>
          </a:p>
          <a:p>
            <a:r>
              <a:rPr lang="fr-BE" dirty="0"/>
              <a:t>Mesures de promotion de </a:t>
            </a:r>
            <a:r>
              <a:rPr lang="fr-BE" dirty="0" smtClean="0"/>
              <a:t>l'emploi</a:t>
            </a:r>
            <a:endParaRPr lang="nl-BE" dirty="0"/>
          </a:p>
          <a:p>
            <a:pPr lvl="1"/>
            <a:r>
              <a:rPr lang="fr-BE" dirty="0" smtClean="0"/>
              <a:t>groupe de </a:t>
            </a:r>
            <a:r>
              <a:rPr lang="fr-BE" dirty="0"/>
              <a:t>travail avec financeurs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22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7090</TotalTime>
  <Words>728</Words>
  <Application>Microsoft Office PowerPoint</Application>
  <PresentationFormat>On-screen Show (4:3)</PresentationFormat>
  <Paragraphs>138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Aangepast ontwerp</vt:lpstr>
      <vt:lpstr>Datawarehouse marché du travail et protection sociale</vt:lpstr>
      <vt:lpstr>I. Aperçu des fichiers de données disponibles</vt:lpstr>
      <vt:lpstr>Sources: état d’avancement</vt:lpstr>
      <vt:lpstr>Nouvelles sources</vt:lpstr>
      <vt:lpstr>Nouvelles sources</vt:lpstr>
      <vt:lpstr>Problèmes avec les sources</vt:lpstr>
      <vt:lpstr>Fichier eClipz (INASTI)</vt:lpstr>
      <vt:lpstr>Adaptation fichiers INASTI</vt:lpstr>
      <vt:lpstr>Impact 6e réforme de l’Etat</vt:lpstr>
      <vt:lpstr>II. Applications web</vt:lpstr>
      <vt:lpstr>Actualisation des applications web</vt:lpstr>
      <vt:lpstr>III. CMS et documentation</vt:lpstr>
      <vt:lpstr>Adaptations CMS</vt:lpstr>
      <vt:lpstr>Adaptations CMS</vt:lpstr>
      <vt:lpstr>IV. Projets</vt:lpstr>
      <vt:lpstr>Projets</vt:lpstr>
      <vt:lpstr>Projets</vt:lpstr>
    </vt:vector>
  </TitlesOfParts>
  <Company>KSZ-BCSS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Sabine Portal</cp:lastModifiedBy>
  <cp:revision>351</cp:revision>
  <cp:lastPrinted>2018-11-08T15:32:50Z</cp:lastPrinted>
  <dcterms:created xsi:type="dcterms:W3CDTF">2012-12-20T14:22:40Z</dcterms:created>
  <dcterms:modified xsi:type="dcterms:W3CDTF">2019-10-08T12:25:45Z</dcterms:modified>
</cp:coreProperties>
</file>