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7" r:id="rId6"/>
    <p:sldId id="265" r:id="rId7"/>
    <p:sldId id="258" r:id="rId8"/>
    <p:sldId id="261" r:id="rId9"/>
    <p:sldId id="263" r:id="rId10"/>
    <p:sldId id="264" r:id="rId11"/>
    <p:sldId id="259" r:id="rId12"/>
    <p:sldId id="266" r:id="rId13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E69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1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4229" y="1785256"/>
            <a:ext cx="8403770" cy="1689463"/>
          </a:xfrm>
        </p:spPr>
        <p:txBody>
          <a:bodyPr anchor="b"/>
          <a:lstStyle>
            <a:lvl1pPr algn="l">
              <a:defRPr sz="6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/>
              <a:t>Titel</a:t>
            </a:r>
            <a:r>
              <a:rPr lang="en-US" dirty="0"/>
              <a:t> </a:t>
            </a:r>
            <a:r>
              <a:rPr lang="en-US" dirty="0" err="1"/>
              <a:t>presentatie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4229" y="3745161"/>
            <a:ext cx="6383384" cy="1157765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BE" dirty="0"/>
              <a:t>Auteur, activiteit, datum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426029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46734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9771" y="6344919"/>
            <a:ext cx="672737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 dirty="0"/>
          </a:p>
        </p:txBody>
      </p:sp>
      <p:pic>
        <p:nvPicPr>
          <p:cNvPr id="12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6" y="341448"/>
            <a:ext cx="4641304" cy="7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252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91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E69B1E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695994" cy="365125"/>
          </a:xfrm>
        </p:spPr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274" y="6356350"/>
            <a:ext cx="4114800" cy="365125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7155" y="6356350"/>
            <a:ext cx="966652" cy="365125"/>
          </a:xfrm>
        </p:spPr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  <p:pic>
        <p:nvPicPr>
          <p:cNvPr id="7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725" y="6206739"/>
            <a:ext cx="1409681" cy="503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463" y="6290258"/>
            <a:ext cx="2441383" cy="4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746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348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4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619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9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97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3496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73C4-1D61-4A8A-9848-08F3CA856F6B}" type="datetimeFigureOut">
              <a:rPr lang="nl-BE" smtClean="0"/>
              <a:t>9/10/19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38FFA-3D4C-4E5D-B74A-F312BBC4412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82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14538" cy="1325563"/>
          </a:xfrm>
        </p:spPr>
        <p:txBody>
          <a:bodyPr>
            <a:normAutofit/>
          </a:bodyPr>
          <a:lstStyle/>
          <a:p>
            <a:r>
              <a:rPr lang="nl-BE" sz="4000" dirty="0" err="1"/>
              <a:t>Tâche</a:t>
            </a:r>
            <a:r>
              <a:rPr lang="nl-BE" sz="4000" dirty="0"/>
              <a:t> 1 : </a:t>
            </a:r>
            <a:r>
              <a:rPr lang="nl-BE" sz="4000" dirty="0" err="1"/>
              <a:t>taux</a:t>
            </a:r>
            <a:r>
              <a:rPr lang="nl-BE" sz="4000" dirty="0"/>
              <a:t> </a:t>
            </a:r>
            <a:r>
              <a:rPr lang="nl-BE" sz="4000" dirty="0" err="1"/>
              <a:t>d’emploi</a:t>
            </a:r>
            <a:r>
              <a:rPr lang="nl-BE" sz="4000" dirty="0"/>
              <a:t> dans </a:t>
            </a:r>
            <a:r>
              <a:rPr lang="nl-BE" sz="4000" dirty="0" err="1"/>
              <a:t>le</a:t>
            </a:r>
            <a:r>
              <a:rPr lang="nl-BE" sz="4000" dirty="0"/>
              <a:t> DWH MT&amp;PS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BE" dirty="0"/>
              <a:t>Pertinence :</a:t>
            </a:r>
          </a:p>
          <a:p>
            <a:pPr lvl="1">
              <a:lnSpc>
                <a:spcPct val="100000"/>
              </a:lnSpc>
            </a:pPr>
            <a:r>
              <a:rPr lang="fr-FR" dirty="0"/>
              <a:t>Taux d'emploi pour des groupes spécifiques et jusqu'au niveau régional inférieur</a:t>
            </a:r>
          </a:p>
          <a:p>
            <a:pPr lvl="1">
              <a:lnSpc>
                <a:spcPct val="100000"/>
              </a:lnSpc>
            </a:pPr>
            <a:endParaRPr lang="nl-BE" dirty="0"/>
          </a:p>
          <a:p>
            <a:pPr>
              <a:lnSpc>
                <a:spcPct val="100000"/>
              </a:lnSpc>
            </a:pPr>
            <a:r>
              <a:rPr lang="nl-BE" dirty="0"/>
              <a:t>Deux </a:t>
            </a:r>
            <a:r>
              <a:rPr lang="nl-BE" dirty="0" err="1"/>
              <a:t>versions</a:t>
            </a:r>
            <a:r>
              <a:rPr lang="nl-BE" dirty="0"/>
              <a:t> (pour </a:t>
            </a:r>
            <a:r>
              <a:rPr lang="nl-BE" dirty="0" err="1"/>
              <a:t>l'instant</a:t>
            </a:r>
            <a:r>
              <a:rPr lang="nl-BE" dirty="0"/>
              <a:t>)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fr-FR" dirty="0"/>
              <a:t>Indicateur </a:t>
            </a:r>
            <a:r>
              <a:rPr lang="fr-BE" dirty="0"/>
              <a:t>se rapprochant le plus possible des définitions de l’EFT</a:t>
            </a:r>
            <a:endParaRPr lang="fr-FR" dirty="0"/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fr-FR" dirty="0"/>
              <a:t>Indicateur indépendant des dispositions de l’EFT, où la prestation de travail des salariés est aussi basée sur l'équivalent temps plein</a:t>
            </a:r>
          </a:p>
        </p:txBody>
      </p:sp>
    </p:spTree>
    <p:extLst>
      <p:ext uri="{BB962C8B-B14F-4D97-AF65-F5344CB8AC3E}">
        <p14:creationId xmlns:p14="http://schemas.microsoft.com/office/powerpoint/2010/main" val="2449904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Aligner</a:t>
            </a:r>
            <a:r>
              <a:rPr lang="nl-BE" dirty="0" smtClean="0"/>
              <a:t> </a:t>
            </a:r>
            <a:r>
              <a:rPr lang="nl-BE" dirty="0"/>
              <a:t>L’EFT et le DWH MT&amp;PS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BE" dirty="0"/>
              <a:t>Différente définition terme " travailler </a:t>
            </a:r>
            <a:r>
              <a:rPr lang="nl-BE" dirty="0"/>
              <a:t>"</a:t>
            </a:r>
          </a:p>
          <a:p>
            <a:pPr lvl="1"/>
            <a:r>
              <a:rPr lang="nl-BE" dirty="0"/>
              <a:t>EFT : </a:t>
            </a:r>
            <a:r>
              <a:rPr lang="fr-FR" dirty="0"/>
              <a:t>1 heure de travail rémunéré effectuée au cours de la semaine de référence </a:t>
            </a:r>
            <a:r>
              <a:rPr lang="fr-FR" dirty="0">
                <a:sym typeface="Wingdings" panose="05000000000000000000" pitchFamily="2" charset="2"/>
              </a:rPr>
              <a:t> travailler</a:t>
            </a:r>
            <a:endParaRPr lang="nl-BE" dirty="0"/>
          </a:p>
          <a:p>
            <a:pPr lvl="1"/>
            <a:r>
              <a:rPr lang="nl-BE" dirty="0"/>
              <a:t>DWH MT&amp;PS : </a:t>
            </a:r>
            <a:r>
              <a:rPr lang="fr-BE" dirty="0"/>
              <a:t>données administratives </a:t>
            </a:r>
            <a:r>
              <a:rPr lang="nl-BE" dirty="0"/>
              <a:t>ONSS, INASTI, CIN, ONEM</a:t>
            </a:r>
          </a:p>
          <a:p>
            <a:endParaRPr lang="nl-BE" dirty="0"/>
          </a:p>
          <a:p>
            <a:r>
              <a:rPr lang="nl-BE" dirty="0"/>
              <a:t>Période de </a:t>
            </a:r>
            <a:r>
              <a:rPr lang="fr-BE" dirty="0"/>
              <a:t>référence</a:t>
            </a:r>
            <a:r>
              <a:rPr lang="nl-BE" dirty="0"/>
              <a:t> différente</a:t>
            </a:r>
          </a:p>
          <a:p>
            <a:pPr lvl="1"/>
            <a:r>
              <a:rPr lang="nl-BE" dirty="0"/>
              <a:t>EFT : enquête continue </a:t>
            </a:r>
            <a:r>
              <a:rPr lang="fr-FR" dirty="0"/>
              <a:t>(répartie uniformément sur toutes les semaines de l'année)</a:t>
            </a:r>
            <a:endParaRPr lang="nl-BE" dirty="0"/>
          </a:p>
          <a:p>
            <a:pPr lvl="1"/>
            <a:r>
              <a:rPr lang="nl-BE" dirty="0"/>
              <a:t>DWH MT&amp;PS</a:t>
            </a:r>
          </a:p>
          <a:p>
            <a:pPr lvl="2"/>
            <a:r>
              <a:rPr lang="fr-BE" dirty="0"/>
              <a:t>Données personnelles: dernier jour de l’année</a:t>
            </a:r>
          </a:p>
          <a:p>
            <a:pPr lvl="2"/>
            <a:r>
              <a:rPr lang="fr-BE" dirty="0"/>
              <a:t>Travailleurs : dernier jour du trimestre (généralement) </a:t>
            </a:r>
          </a:p>
        </p:txBody>
      </p:sp>
    </p:spTree>
    <p:extLst>
      <p:ext uri="{BB962C8B-B14F-4D97-AF65-F5344CB8AC3E}">
        <p14:creationId xmlns:p14="http://schemas.microsoft.com/office/powerpoint/2010/main" val="3730949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Aligner </a:t>
            </a:r>
            <a:r>
              <a:rPr lang="nl-BE" dirty="0"/>
              <a:t>L’EFT et le DWH MT&amp;PS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646664" cy="4351338"/>
          </a:xfrm>
        </p:spPr>
        <p:txBody>
          <a:bodyPr>
            <a:normAutofit/>
          </a:bodyPr>
          <a:lstStyle/>
          <a:p>
            <a:r>
              <a:rPr lang="fr-BE" dirty="0"/>
              <a:t>Groupes manquants </a:t>
            </a:r>
            <a:r>
              <a:rPr lang="nl-BE" dirty="0"/>
              <a:t>dans </a:t>
            </a:r>
            <a:r>
              <a:rPr lang="fr-FR" dirty="0" smtClean="0"/>
              <a:t>le DWH MT&amp;PS</a:t>
            </a:r>
          </a:p>
          <a:p>
            <a:pPr lvl="1"/>
            <a:r>
              <a:rPr lang="fr-FR" dirty="0" smtClean="0"/>
              <a:t>Institutions européennes et internationales, travailleurs détachés, travail non déclaré, congé non rémunéré</a:t>
            </a:r>
          </a:p>
          <a:p>
            <a:endParaRPr lang="nl-BE" i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BE" sz="2400" i="1" dirty="0">
                <a:sym typeface="Wingdings" panose="05000000000000000000" pitchFamily="2" charset="2"/>
              </a:rPr>
              <a:t> </a:t>
            </a:r>
            <a:r>
              <a:rPr lang="fr-FR" sz="2400" i="1" dirty="0">
                <a:sym typeface="Wingdings" panose="05000000000000000000" pitchFamily="2" charset="2"/>
              </a:rPr>
              <a:t>Ensemble complexe de variations entre les deux sources. Impact sur les résultats ?</a:t>
            </a:r>
            <a:endParaRPr lang="nl-BE" sz="2400" i="1" dirty="0">
              <a:sym typeface="Wingdings" panose="05000000000000000000" pitchFamily="2" charset="2"/>
            </a:endParaRPr>
          </a:p>
          <a:p>
            <a:endParaRPr lang="nl-BE" dirty="0"/>
          </a:p>
          <a:p>
            <a:pPr lvl="2"/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66064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/>
              <a:t>État d’avancement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Note méthodologique</a:t>
            </a:r>
          </a:p>
          <a:p>
            <a:pPr lvl="1"/>
            <a:r>
              <a:rPr lang="fr-FR" dirty="0" smtClean="0"/>
              <a:t>Dispositions EFT</a:t>
            </a:r>
          </a:p>
          <a:p>
            <a:pPr lvl="1"/>
            <a:r>
              <a:rPr lang="fr-FR" dirty="0" smtClean="0"/>
              <a:t>Construction d’indicateurs d’emploi DWH MT&amp;PS</a:t>
            </a:r>
          </a:p>
          <a:p>
            <a:pPr lvl="1"/>
            <a:r>
              <a:rPr lang="fr-FR" dirty="0" smtClean="0"/>
              <a:t>Différences indicateurs DWH MT&amp;PS et EFT </a:t>
            </a:r>
          </a:p>
          <a:p>
            <a:pPr lvl="1"/>
            <a:r>
              <a:rPr lang="fr-FR" dirty="0" smtClean="0"/>
              <a:t>Différences indicateurs DWH MT&amp;PS et </a:t>
            </a:r>
            <a:r>
              <a:rPr lang="fr-FR" dirty="0" err="1" smtClean="0"/>
              <a:t>Vlaamse</a:t>
            </a:r>
            <a:r>
              <a:rPr lang="fr-FR" dirty="0" smtClean="0"/>
              <a:t> </a:t>
            </a:r>
            <a:r>
              <a:rPr lang="fr-FR" dirty="0" err="1" smtClean="0"/>
              <a:t>Arbeidsrekening</a:t>
            </a:r>
            <a:r>
              <a:rPr lang="fr-FR" dirty="0" smtClean="0"/>
              <a:t> (</a:t>
            </a:r>
            <a:r>
              <a:rPr lang="fr-FR" dirty="0" err="1" smtClean="0"/>
              <a:t>Steunpunt</a:t>
            </a:r>
            <a:r>
              <a:rPr lang="fr-FR" dirty="0" smtClean="0"/>
              <a:t> </a:t>
            </a:r>
            <a:r>
              <a:rPr lang="fr-FR" dirty="0" err="1" smtClean="0"/>
              <a:t>Werk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Quelques résultats</a:t>
            </a:r>
          </a:p>
          <a:p>
            <a:pPr lvl="1"/>
            <a:endParaRPr lang="nl-BE" dirty="0"/>
          </a:p>
          <a:p>
            <a:r>
              <a:rPr lang="fr-BE" dirty="0"/>
              <a:t>Les premiers résultats seront présentés aux commanditaires </a:t>
            </a:r>
          </a:p>
          <a:p>
            <a:endParaRPr lang="fr-BE" dirty="0"/>
          </a:p>
          <a:p>
            <a:pPr lvl="1"/>
            <a:endParaRPr lang="nl-BE" dirty="0"/>
          </a:p>
          <a:p>
            <a:pPr marL="457200" lvl="1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46421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Tâche 1 : NEET dans le DWH MT&amp;PS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Pertinence : voir taux d’emploi</a:t>
            </a:r>
          </a:p>
          <a:p>
            <a:endParaRPr lang="nl-BE" dirty="0"/>
          </a:p>
          <a:p>
            <a:r>
              <a:rPr lang="nl-BE" b="1" dirty="0"/>
              <a:t>NEET </a:t>
            </a:r>
            <a:r>
              <a:rPr lang="nl-BE" dirty="0"/>
              <a:t>: Not in Employment, Education or Training</a:t>
            </a:r>
          </a:p>
          <a:p>
            <a:pPr lvl="1"/>
            <a:r>
              <a:rPr lang="fr-BE" dirty="0"/>
              <a:t>Chômeurs et inactifs : répartis sur de nombreuses sources différentes de la DWH MT&amp;PS</a:t>
            </a:r>
          </a:p>
          <a:p>
            <a:endParaRPr lang="nl-BE" dirty="0"/>
          </a:p>
          <a:p>
            <a:r>
              <a:rPr lang="nl-BE" dirty="0"/>
              <a:t>Jeunes NEET = groupe total jeunes – jeunes non-NEET</a:t>
            </a:r>
          </a:p>
        </p:txBody>
      </p:sp>
    </p:spTree>
    <p:extLst>
      <p:ext uri="{BB962C8B-B14F-4D97-AF65-F5344CB8AC3E}">
        <p14:creationId xmlns:p14="http://schemas.microsoft.com/office/powerpoint/2010/main" val="3099018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Jeunes non-NEET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/>
              <a:t>Jeunes travailleurs</a:t>
            </a:r>
          </a:p>
          <a:p>
            <a:pPr lvl="1"/>
            <a:r>
              <a:rPr lang="fr-BE" dirty="0"/>
              <a:t>Les données sur l'emploi des personnes en Belgique sont presque entièrement connues dans le DWH MT&amp;PS</a:t>
            </a:r>
          </a:p>
          <a:p>
            <a:pPr marL="0" indent="0">
              <a:buNone/>
            </a:pPr>
            <a:endParaRPr lang="nl-BE" dirty="0"/>
          </a:p>
          <a:p>
            <a:r>
              <a:rPr lang="nl-BE" dirty="0"/>
              <a:t>Etudiants </a:t>
            </a:r>
          </a:p>
          <a:p>
            <a:pPr lvl="1"/>
            <a:r>
              <a:rPr lang="fr-BE" dirty="0"/>
              <a:t>Données sur les étudiants manquent dans DWH MT&amp;PS</a:t>
            </a:r>
          </a:p>
          <a:p>
            <a:pPr lvl="1"/>
            <a:r>
              <a:rPr lang="fr-BE" dirty="0"/>
              <a:t>Environ égal aux enfants bénéficiaires d'allocations familiales</a:t>
            </a:r>
          </a:p>
          <a:p>
            <a:endParaRPr lang="nl-BE" dirty="0"/>
          </a:p>
          <a:p>
            <a:r>
              <a:rPr lang="nl-BE" dirty="0"/>
              <a:t>Jeunes en formation</a:t>
            </a:r>
          </a:p>
          <a:p>
            <a:pPr lvl="1"/>
            <a:r>
              <a:rPr lang="fr-BE" dirty="0"/>
              <a:t>Uniquement les données sur les demandeurs d'emploi en formation auprès d'un service public de l'emploi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07818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État d’avancement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BE" dirty="0"/>
              <a:t>Calcul sur base des données actuelles du DWH MT&amp;PS : surestimation du nombre de jeunes en situation de NEET par rapport au EFT</a:t>
            </a:r>
          </a:p>
          <a:p>
            <a:pPr marL="0" indent="0">
              <a:buNone/>
            </a:pPr>
            <a:endParaRPr lang="nl-BE" dirty="0"/>
          </a:p>
          <a:p>
            <a:r>
              <a:rPr lang="fr-BE" dirty="0"/>
              <a:t>Les possibilités d'inclure des données sur les jeunes scolarisés sont examinées</a:t>
            </a:r>
            <a:endParaRPr lang="nl-BE" dirty="0"/>
          </a:p>
          <a:p>
            <a:endParaRPr lang="nl-BE" dirty="0"/>
          </a:p>
          <a:p>
            <a:r>
              <a:rPr lang="nl-BE" dirty="0"/>
              <a:t>La participation à une formation est définie au sens large </a:t>
            </a:r>
            <a:r>
              <a:rPr lang="nl-BE" dirty="0" err="1"/>
              <a:t>selon</a:t>
            </a:r>
            <a:r>
              <a:rPr lang="nl-BE" dirty="0"/>
              <a:t> </a:t>
            </a:r>
            <a:r>
              <a:rPr lang="nl-BE" dirty="0" err="1"/>
              <a:t>l’EFT</a:t>
            </a:r>
            <a:r>
              <a:rPr lang="nl-BE" dirty="0"/>
              <a:t>: </a:t>
            </a:r>
            <a:r>
              <a:rPr lang="fr-BE" dirty="0"/>
              <a:t>« cours, séminaires, conférences, etc. en dehors du système d’enseignement régulier. »</a:t>
            </a:r>
            <a:endParaRPr lang="nl-BE" dirty="0"/>
          </a:p>
          <a:p>
            <a:pPr lvl="1"/>
            <a:r>
              <a:rPr lang="nl-BE" dirty="0"/>
              <a:t>Ne semble pas pouvoir être intégré dans le DWH MT&amp;PS.</a:t>
            </a:r>
          </a:p>
        </p:txBody>
      </p:sp>
    </p:spTree>
    <p:extLst>
      <p:ext uri="{BB962C8B-B14F-4D97-AF65-F5344CB8AC3E}">
        <p14:creationId xmlns:p14="http://schemas.microsoft.com/office/powerpoint/2010/main" val="2821355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4000" dirty="0"/>
              <a:t>Tâche 3 : </a:t>
            </a:r>
            <a:r>
              <a:rPr lang="fr-BE" sz="4000" dirty="0"/>
              <a:t>l’amélioration des informations relatives au niveau d’éducation de la population</a:t>
            </a:r>
            <a:endParaRPr lang="nl-BE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dirty="0"/>
              <a:t>1</a:t>
            </a:r>
            <a:r>
              <a:rPr lang="fr-BE" baseline="30000" dirty="0"/>
              <a:t>ère</a:t>
            </a:r>
            <a:r>
              <a:rPr lang="fr-BE" dirty="0"/>
              <a:t> phase : Note méthodologique</a:t>
            </a:r>
            <a:endParaRPr lang="nl-BE" dirty="0"/>
          </a:p>
          <a:p>
            <a:pPr lvl="1"/>
            <a:r>
              <a:rPr lang="fr-BE" dirty="0"/>
              <a:t>Description de la définition du niveau d’instruction de la population, basé sur le travail du SPF ECTS (voir: Monitoring socio-économique : marché du travail et origine 2017)</a:t>
            </a:r>
          </a:p>
          <a:p>
            <a:pPr lvl="1"/>
            <a:r>
              <a:rPr lang="fr-BE" dirty="0"/>
              <a:t>Sujet de discussion avec des experts</a:t>
            </a:r>
          </a:p>
          <a:p>
            <a:pPr lvl="1"/>
            <a:r>
              <a:rPr lang="nl-BE" dirty="0"/>
              <a:t>Couplage données du Census2011 et données sur l’éducation dans le DWH MT&amp;PS (LED, Saturn, cref, Vdab_forem_actiris_adg) </a:t>
            </a:r>
          </a:p>
          <a:p>
            <a:pPr lvl="1"/>
            <a:r>
              <a:rPr lang="nl-BE" dirty="0"/>
              <a:t>Premiers résultats</a:t>
            </a:r>
          </a:p>
          <a:p>
            <a:pPr lvl="1"/>
            <a:endParaRPr lang="nl-BE" dirty="0"/>
          </a:p>
          <a:p>
            <a:r>
              <a:rPr lang="fr-BE" dirty="0"/>
              <a:t>2</a:t>
            </a:r>
            <a:r>
              <a:rPr lang="fr-BE" baseline="30000" dirty="0"/>
              <a:t>ème</a:t>
            </a:r>
            <a:r>
              <a:rPr lang="fr-BE" dirty="0"/>
              <a:t> phase </a:t>
            </a:r>
            <a:r>
              <a:rPr lang="nl-BE" dirty="0"/>
              <a:t>: création d’une variable </a:t>
            </a:r>
            <a:r>
              <a:rPr lang="fr-FR" dirty="0" smtClean="0"/>
              <a:t>niveau d’éducation et affiner là où possible (p. ex. Domaine d’études, BA/MA, HE/UNIV)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2896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État d’avancement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Demande de données couplage entre données Census2011 et données sur l’éducation du DWH MT&amp;PS à été introduite à </a:t>
            </a:r>
            <a:r>
              <a:rPr lang="fr-FR" dirty="0" err="1" smtClean="0"/>
              <a:t>Statbel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Commencer à rédiger la note méthodologique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2202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846B31F361CD4EA6F5FCDE3EA5AAAF" ma:contentTypeVersion="6" ma:contentTypeDescription="Crée un document." ma:contentTypeScope="" ma:versionID="6a9c1d1b53a175a1b36d751e7e9aa9b4">
  <xsd:schema xmlns:xsd="http://www.w3.org/2001/XMLSchema" xmlns:xs="http://www.w3.org/2001/XMLSchema" xmlns:p="http://schemas.microsoft.com/office/2006/metadata/properties" xmlns:ns3="4a988d8d-287e-41da-af4e-cf78366c7f7a" targetNamespace="http://schemas.microsoft.com/office/2006/metadata/properties" ma:root="true" ma:fieldsID="283aee79d2ca08b1a277a6736c37f42c" ns3:_="">
    <xsd:import namespace="4a988d8d-287e-41da-af4e-cf78366c7f7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988d8d-287e-41da-af4e-cf78366c7f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E8A827-1DD1-4707-81A5-A2BF539F19D4}">
  <ds:schemaRefs>
    <ds:schemaRef ds:uri="4a988d8d-287e-41da-af4e-cf78366c7f7a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F005540-B68F-4508-8D74-7BC7976081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C29F3C-7AF0-481E-A83C-48AE124FE8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988d8d-287e-41da-af4e-cf78366c7f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1382</TotalTime>
  <Words>494</Words>
  <Application>Microsoft Macintosh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Calibri Light</vt:lpstr>
      <vt:lpstr>Wingdings</vt:lpstr>
      <vt:lpstr>Arial</vt:lpstr>
      <vt:lpstr>Office Theme</vt:lpstr>
      <vt:lpstr>Tâche 1 : taux d’emploi dans le DWH MT&amp;PS</vt:lpstr>
      <vt:lpstr>Aligner L’EFT et le DWH MT&amp;PS</vt:lpstr>
      <vt:lpstr>Aligner L’EFT et le DWH MT&amp;PS</vt:lpstr>
      <vt:lpstr>État d’avancement</vt:lpstr>
      <vt:lpstr>Tâche 1 : NEET dans le DWH MT&amp;PS</vt:lpstr>
      <vt:lpstr>Jeunes non-NEET</vt:lpstr>
      <vt:lpstr>État d’avancement</vt:lpstr>
      <vt:lpstr>Tâche 3 : l’amélioration des informations relatives au niveau d’éducation de la population</vt:lpstr>
      <vt:lpstr>État d’avancement</vt:lpstr>
    </vt:vector>
  </TitlesOfParts>
  <Company>KU Leuven FEB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Vanderbiesen, Wouter</dc:creator>
  <cp:lastModifiedBy>Juliette De Vestel</cp:lastModifiedBy>
  <cp:revision>240</cp:revision>
  <dcterms:created xsi:type="dcterms:W3CDTF">2016-03-14T10:01:31Z</dcterms:created>
  <dcterms:modified xsi:type="dcterms:W3CDTF">2019-10-09T19:46:09Z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0x010100CC846B31F361CD4EA6F5FCDE3EA5AAAF</vt:lpwstr>
  </property>
</Properties>
</file>