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  <p:sldMasterId id="2147483861" r:id="rId3"/>
    <p:sldMasterId id="2147483784" r:id="rId4"/>
  </p:sldMasterIdLst>
  <p:notesMasterIdLst>
    <p:notesMasterId r:id="rId8"/>
  </p:notesMasterIdLst>
  <p:handoutMasterIdLst>
    <p:handoutMasterId r:id="rId9"/>
  </p:handoutMasterIdLst>
  <p:sldIdLst>
    <p:sldId id="256" r:id="rId5"/>
    <p:sldId id="308" r:id="rId6"/>
    <p:sldId id="309" r:id="rId7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VESTEL  Juliette" initials="DVJ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6"/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89973" autoAdjust="0"/>
  </p:normalViewPr>
  <p:slideViewPr>
    <p:cSldViewPr>
      <p:cViewPr varScale="1">
        <p:scale>
          <a:sx n="113" d="100"/>
          <a:sy n="113" d="100"/>
        </p:scale>
        <p:origin x="1424" y="184"/>
      </p:cViewPr>
      <p:guideLst>
        <p:guide orient="horz" pos="21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3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VESTEL  Juliette" userId="5d2f70a9-0736-411e-a61f-8b2e89d94f4e" providerId="ADAL" clId="{B6BC8015-FECB-4C4D-8A8D-7594DAFC6591}"/>
    <pc:docChg chg="modSld">
      <pc:chgData name="DE VESTEL  Juliette" userId="5d2f70a9-0736-411e-a61f-8b2e89d94f4e" providerId="ADAL" clId="{B6BC8015-FECB-4C4D-8A8D-7594DAFC6591}" dt="2019-10-10T10:26:46.264" v="7" actId="20577"/>
      <pc:docMkLst>
        <pc:docMk/>
      </pc:docMkLst>
      <pc:sldChg chg="modSp">
        <pc:chgData name="DE VESTEL  Juliette" userId="5d2f70a9-0736-411e-a61f-8b2e89d94f4e" providerId="ADAL" clId="{B6BC8015-FECB-4C4D-8A8D-7594DAFC6591}" dt="2019-10-10T10:26:46.264" v="7" actId="20577"/>
        <pc:sldMkLst>
          <pc:docMk/>
          <pc:sldMk cId="0" sldId="256"/>
        </pc:sldMkLst>
        <pc:spChg chg="mod">
          <ac:chgData name="DE VESTEL  Juliette" userId="5d2f70a9-0736-411e-a61f-8b2e89d94f4e" providerId="ADAL" clId="{B6BC8015-FECB-4C4D-8A8D-7594DAFC6591}" dt="2019-10-10T10:26:46.264" v="7" actId="20577"/>
          <ac:spMkLst>
            <pc:docMk/>
            <pc:sldMk cId="0" sldId="256"/>
            <ac:spMk id="2" creationId="{00000000-0000-0000-0000-000000000000}"/>
          </ac:spMkLst>
        </pc:spChg>
      </pc:sldChg>
    </pc:docChg>
  </pc:docChgLst>
  <pc:docChgLst>
    <pc:chgData name="Juliette DE VESTEL" userId="5d2f70a9-0736-411e-a61f-8b2e89d94f4e" providerId="ADAL" clId="{B6BC8015-FECB-4C4D-8A8D-7594DAFC6591}"/>
    <pc:docChg chg="modSld">
      <pc:chgData name="Juliette DE VESTEL" userId="5d2f70a9-0736-411e-a61f-8b2e89d94f4e" providerId="ADAL" clId="{B6BC8015-FECB-4C4D-8A8D-7594DAFC6591}" dt="2019-10-10T10:24:37.340" v="37" actId="20577"/>
      <pc:docMkLst>
        <pc:docMk/>
      </pc:docMkLst>
      <pc:sldChg chg="modSp">
        <pc:chgData name="Juliette DE VESTEL" userId="5d2f70a9-0736-411e-a61f-8b2e89d94f4e" providerId="ADAL" clId="{B6BC8015-FECB-4C4D-8A8D-7594DAFC6591}" dt="2019-10-10T10:24:37.340" v="37" actId="20577"/>
        <pc:sldMkLst>
          <pc:docMk/>
          <pc:sldMk cId="2870415459" sldId="309"/>
        </pc:sldMkLst>
        <pc:spChg chg="mod">
          <ac:chgData name="Juliette DE VESTEL" userId="5d2f70a9-0736-411e-a61f-8b2e89d94f4e" providerId="ADAL" clId="{B6BC8015-FECB-4C4D-8A8D-7594DAFC6591}" dt="2019-10-10T10:24:37.340" v="37" actId="20577"/>
          <ac:spMkLst>
            <pc:docMk/>
            <pc:sldMk cId="2870415459" sldId="309"/>
            <ac:spMk id="4" creationId="{DD4B7FF1-4AB8-4C90-90A4-6B72F432940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5F34D63-E96A-4E77-B8A4-57AFB302C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1DE1BBE-2981-45DB-A7F8-14E7136E81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25C9E-5F18-4DC2-B4AF-48DC4801D583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B8EA4B6-766E-4ADA-AFB6-A4C076BF10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8090876-1FB4-4BB3-9424-5FE7C32E26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7C84A-AD11-4BAA-8D26-29ED494BC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78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1C993-DF7F-4156-8C07-BBDBAA3C31FC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A9C98-FC61-4A4D-B32F-CE48A998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4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A9C98-FC61-4A4D-B32F-CE48A998B6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xmlns="" id="{CEA527B1-CDD2-43B6-9B8E-B49DD8AC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2D2B9A-C1D0-4E05-B374-E9E21D1AF6A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xmlns="" id="{F033A925-B297-466C-8B99-05DCEAB7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xmlns="" id="{9B0503CA-3609-405E-8C9F-8FF7B6AB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C4602-07B1-4702-9664-AB26D378AF2A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53881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8280092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A2914F-78F9-40BF-AE78-5D3819999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58C6C67-D396-4E96-ABD1-4B2DC8372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6A8251-263E-4197-904A-788D943C0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9DDC12F-F979-4AA1-9BD2-BBC10CDE1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162623-DA52-41FC-BEA3-90452EBF2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66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F7BEB5-3962-4A81-B898-BC1D8C32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19EDDE-334A-41EB-9D64-56AAC0E05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0BA7C9-406A-4788-9C3A-C8676FE1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E0ECA6-3BF9-4861-889E-8C4AD6BC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0A2D73-B616-458B-A6B4-4184675C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42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7B87DC-1E47-46D8-89E4-1D046C8B4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DF4B8BC-1DFC-43B5-B5C1-748969480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94E4E58-6CB5-46A2-8250-A61730211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C61D73-1CA6-4FB8-A1CE-AAE16D26C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7AF218-9BD9-4A4E-BCEA-1198DD13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05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F3D8CF-3F89-46D3-935C-E1651C8E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56B81A-BE9F-44D1-8DE7-062066EB08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4DE7514-75DB-4A15-A8B9-17F8F26EE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B57E890-5102-4F6F-9810-38DC1BD1A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86DDA79-6430-43FB-881B-08F6DE88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902814-7ADD-4F06-A9A7-92509629C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20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749AA0-A979-4738-A685-87F108F05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270BDC3-9B11-4460-A753-6B82319C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40AF2F9-FB06-4D67-8722-3FB923CE3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A4A5225-C88B-41F2-9D46-761FD7D57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40DA83D-9C73-4756-888B-FE40CC2378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ACCF246-E3BB-4909-8A04-25C9FF64C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776F27E-47FC-461F-AE7B-08EE2171A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99479FE-5F72-459B-86A8-4938A0A3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36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76C53-10B4-432C-A758-68BF01A95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D64A04B-7484-4B46-9578-104DE1E0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239299-06C9-40E2-AC4A-9DF06F670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85199D-B0F1-4F8F-8025-D1AC37E52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2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90C0AE6-410D-4A94-9FC7-61D2ABB66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54B04A6-84CE-4EE2-8ADC-EC77DDE8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AC0C60-A929-4C3A-8B14-3C0D94025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96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29455C-50D8-45E5-93BC-5E253E508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195A77-27B8-4D89-8237-7E2FE6024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EF9890A-1FB9-4663-9E38-EF62AAF7A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903D9E6-56A1-4615-9236-27DDEAF7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E3A79BD-3A09-4447-8DB1-2E30690F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A0FC03B-B000-40CB-94A1-1D7E2ACA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6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D22BF1-8566-4EF9-973C-3B77F599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733823F-999F-4441-80F1-E8EF73B5E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9F66E7F-300F-4D31-BA17-CDB4212951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9A77D49-1527-40D1-8BC1-EA8029CC2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8D41B05-85DC-4E59-9986-6A694DE6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F087303-6A60-418B-BB60-2C76D060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6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85010DD-4BCF-4547-BE4B-A46CC5C7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7242C-3554-4E3D-BEC8-03AA65B8598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1A0CCAE-FB48-403B-B375-603280F3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88098A0-4087-4988-AA56-546D866E0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68ABEA9-3BA3-458F-BDC9-4345BA1D3FC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934724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140B29-85D3-43C5-8EDE-AE87EABBF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96DF253-A5A8-4DFE-86D3-8B3302FD8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DA1273-31F9-4A74-B1CC-D742D777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F52C0B-790E-48CF-8A83-B0E2EB5BA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64D5AC-F5DD-4B8E-B2B8-69DD6EBF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28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1948A03-A049-4275-B81E-5DD80E7FD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5B77305-2894-479E-B17B-67E6933F7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08912F7-27C1-40BE-AC93-A062636D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ECDADC-F819-4B69-92D0-771154BA6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58C2B4-5819-4095-94B5-4CF36C59F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40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1257010-16C6-47F7-ACEC-CBECF1482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C06251-A06A-4216-933C-0E468A715C97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DDB89A07-BEC0-4994-98B0-BD0F25907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8260C90-A75C-4AC9-9BA5-6C874B27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AAE95985-8309-4B09-86E6-DF358FF1A49F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010184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4B5763B-46C4-4001-AB75-AD8F5110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13D9D1-7D0A-4794-B74C-DBFFD42CF4B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92824A2-791A-448F-BD50-53D9FB9F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B80C2F9-3D78-40DA-843C-A8BFCF6D2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5B012-4811-47DE-B5DB-FE3F231C6811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758470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8528128-B6F3-432F-9E7F-0043E008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53A843-B282-427B-BDFE-298C4C3FED5B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F12A9D7-AA0C-4130-BFAC-0C06A6E01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1374E4E-1382-4F4A-8C1C-29F59C83B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065F-774C-42B0-81CC-FDC7E4E01C1D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639438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DCD0AB95-D0F6-48D1-B130-7BA12551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96F938-AE3F-460B-9518-8FD0A420698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811ECB72-4C99-40F9-8456-8301EE36D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D16252A9-A656-48A5-AAED-A5EE3DA9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3AB51-62EF-4A26-BCA0-1F1857E514D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73318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xmlns="" id="{E83B82EC-D6AD-43D8-A683-7CFFAA711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BE642-843A-47F5-9897-054C876A7D2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xmlns="" id="{943E1534-99FC-408A-A228-8B9E63D85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xmlns="" id="{EEE89DCA-CC4A-422D-A1DB-5DBF8396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D5C6C-1C81-4579-B177-048E3D367287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20753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xmlns="" id="{878EC049-88DF-4513-8A30-2D9A22788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FDAA-0D12-48C4-8641-0859F1ACFFF3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D066FC91-F63D-48DB-92AD-8182DD58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xmlns="" id="{55FCDECC-A4BB-478E-AD94-49008A8A4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14D44-9389-4DFF-8954-FC02F374D694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4137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xmlns="" id="{B7831A96-7B26-469D-BC6F-FAD372090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FEBA4F-ADD2-420E-861F-2D431122EF4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xmlns="" id="{4DBD6997-BC43-4E09-80D1-150A2181C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xmlns="" id="{42F89FEE-36A3-45C0-9B88-BCAEB732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2F060-8229-47C7-9353-6CF29AE59E0B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817136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89DAA25B-56AE-4C5D-A66A-1D2A9430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C2C0C-D1DF-4DFF-AB51-5E4A15DD371F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F1E0F6A3-F0CB-4F69-B295-AD0913F9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701AD7D4-2EBF-43C5-9FC7-A7547B93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9CB38-1896-4696-8111-5C1C40282906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9231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F9DDF81-A507-4CEF-9018-CD12F2BC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90DE7-AC7D-4C0A-88A5-5978E17F4F1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CC0D8B0-D90E-4D37-B555-2CABAA74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993619B-C7AB-46DD-80A7-8E6B64D0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52883-0E55-46D1-9226-847DA4930847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293644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F2D86294-D499-43E7-8A6C-99A3468E6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EBF513-4E98-4FC2-A7FB-4CB1FC0F691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FA3C0EEE-3D8C-427D-B6E8-3D65746C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242B9493-3F0A-457B-A2DC-1CF6B57E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FA3B9-5729-4C09-A1DC-CE8D3A2A2BC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3096549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89D6205-FC25-4054-94F9-B8770A95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3EE821-4647-4DEB-B6FB-BF1F029C6FC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0C04DE51-3788-4399-9792-492A8C8F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F5BC27E-0D5A-404D-8999-F4849E793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531A4-8888-4D84-B883-5FEADC1B70F1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1544221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554798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4301045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C1AB184-9B29-47EE-BDFE-7BED04F18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75D99-4318-4D81-B4E4-9423429C400F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1ECDDD0-2F50-4857-AEFE-B87ACD4AF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AD31145-4266-4011-891B-E3D841205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89E04-8EB2-4AE7-9CDA-2189C8DDD1B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51266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FF338BD2-7ADD-4A20-8BE7-4E926280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8AEB6-CDB6-4A5E-AD7F-4A966E4AC9A5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139BEEB3-48F3-4E02-AE9F-697C3AD6F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E56AACEE-42E5-48E4-A615-2DDB61FC7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25BF8-8A71-474F-94E6-E20C6A1F4732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86875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xmlns="" id="{6C041BCD-6140-46BA-898D-389B8DBB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6EF0A-8147-4164-9564-A4AE99F5586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xmlns="" id="{19AE08F5-1C2C-407E-B041-51A37A8F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xmlns="" id="{42A5AF6D-50C3-4EDF-821A-467915E9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017A0-82D6-4230-A589-5C094DCA7F78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30348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494508A2-1A21-49D1-B24A-57FBB4E2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96EBA-C846-4F65-B2C5-97346CB7E657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DB7FC10D-2B8F-4FE3-B430-544C26849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C6B2AC07-2F53-4AA4-84C3-610EA397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C4C03-87CB-478D-892B-7F28EA83F06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77383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A287C95-859B-46B9-9795-0063B4BF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388A2-9089-4A03-8373-A9569D945A4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CEDF659-AE1B-4FB2-BA0E-6C1C8C6AB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D5C85BB-B60B-495C-BDAB-A4A67368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1F293-6AD4-4023-BF74-1753EE597D5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55983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616498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2.jpeg"/><Relationship Id="rId13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4.xml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xmlns="" id="{01EBD999-F4F2-480B-8468-B17F9F1A79E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/>
              <a:t>Page d’ouverture</a:t>
            </a:r>
            <a:endParaRPr lang="fr-BE" alt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AD055F1-FA07-44B0-9E69-36532A6DC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rPr lang="fr-BE" altLang="en-US" dirty="0"/>
              <a:t>05/01/2019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DF4BA57-5163-4D8C-846B-D66ADD4E6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96EF308-61D4-431D-844C-440FFF5FB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D2A9E98-5534-4C84-827D-67545DC8A734}" type="slidenum">
              <a:rPr lang="fr-BE" altLang="en-US"/>
              <a:pPr/>
              <a:t>‹#›</a:t>
            </a:fld>
            <a:endParaRPr lang="fr-B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155B081-0F5B-4997-9107-46B2C99157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031" name="Image 13" descr="logo3lp.eps">
            <a:extLst>
              <a:ext uri="{FF2B5EF4-FFF2-40B4-BE49-F238E27FC236}">
                <a16:creationId xmlns:a16="http://schemas.microsoft.com/office/drawing/2014/main" xmlns="" id="{688F7119-CADB-4D0F-BA6B-819036EEE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7717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Image 10" descr="barrette-ulb-elargie-ppt.jpg">
            <a:extLst>
              <a:ext uri="{FF2B5EF4-FFF2-40B4-BE49-F238E27FC236}">
                <a16:creationId xmlns:a16="http://schemas.microsoft.com/office/drawing/2014/main" xmlns="" id="{E8130DFF-85F6-45C9-A5D7-2F960574C9D5}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42113"/>
            <a:ext cx="9144000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Image 2">
            <a:extLst>
              <a:ext uri="{FF2B5EF4-FFF2-40B4-BE49-F238E27FC236}">
                <a16:creationId xmlns:a16="http://schemas.microsoft.com/office/drawing/2014/main" xmlns="" id="{9E0DE375-30A4-4DBC-9CF8-F261E44640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152400"/>
            <a:ext cx="752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>
            <a:extLst>
              <a:ext uri="{FF2B5EF4-FFF2-40B4-BE49-F238E27FC236}">
                <a16:creationId xmlns:a16="http://schemas.microsoft.com/office/drawing/2014/main" xmlns="" id="{FC18813E-8DE5-447C-9B71-6601CFF245A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Page de contenu</a:t>
            </a:r>
            <a:endParaRPr lang="fr-BE" altLang="en-US"/>
          </a:p>
        </p:txBody>
      </p:sp>
      <p:sp>
        <p:nvSpPr>
          <p:cNvPr id="3075" name="Espace réservé du texte 2">
            <a:extLst>
              <a:ext uri="{FF2B5EF4-FFF2-40B4-BE49-F238E27FC236}">
                <a16:creationId xmlns:a16="http://schemas.microsoft.com/office/drawing/2014/main" xmlns="" id="{F0B11057-51D2-4495-9E12-763D9B5943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033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375DE55-1BC3-42D0-9B6C-5CD629E27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838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EC9FAEB-03AE-4A21-90C1-745B73EB6814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0183E20-849E-4356-8715-52678D58F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prstClr val="black">
                    <a:tint val="75000"/>
                  </a:prstClr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80F8B01-784E-477F-A42C-C0A9F79E5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3817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B7CC214-82B9-4673-A8C1-23B46AA714E3}" type="slidenum">
              <a:rPr lang="fr-BE" altLang="en-US"/>
              <a:pPr/>
              <a:t>‹#›</a:t>
            </a:fld>
            <a:endParaRPr lang="fr-BE" altLang="en-US"/>
          </a:p>
        </p:txBody>
      </p:sp>
      <p:pic>
        <p:nvPicPr>
          <p:cNvPr id="3079" name="Image 9" descr="logo3lp.eps">
            <a:extLst>
              <a:ext uri="{FF2B5EF4-FFF2-40B4-BE49-F238E27FC236}">
                <a16:creationId xmlns:a16="http://schemas.microsoft.com/office/drawing/2014/main" xmlns="" id="{6C526450-A2C5-477F-841E-3BA413FBED6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7637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>
            <a:extLst>
              <a:ext uri="{FF2B5EF4-FFF2-40B4-BE49-F238E27FC236}">
                <a16:creationId xmlns:a16="http://schemas.microsoft.com/office/drawing/2014/main" xmlns="" id="{97467852-419C-481F-B5E9-DB42A3212DD4}"/>
              </a:ext>
            </a:extLst>
          </p:cNvPr>
          <p:cNvPicPr>
            <a:picLocks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04025"/>
            <a:ext cx="9144000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2">
            <a:extLst>
              <a:ext uri="{FF2B5EF4-FFF2-40B4-BE49-F238E27FC236}">
                <a16:creationId xmlns:a16="http://schemas.microsoft.com/office/drawing/2014/main" xmlns="" id="{BC5A8A6F-3ABA-4C56-9AF1-548E32BF8E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275" y="152400"/>
            <a:ext cx="557326" cy="6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36" r:id="rId2"/>
    <p:sldLayoutId id="2147483837" r:id="rId3"/>
    <p:sldLayoutId id="2147483838" r:id="rId4"/>
    <p:sldLayoutId id="2147483839" r:id="rId5"/>
    <p:sldLayoutId id="2147483843" r:id="rId6"/>
    <p:sldLayoutId id="2147483844" r:id="rId7"/>
    <p:sldLayoutId id="2147483856" r:id="rId8"/>
    <p:sldLayoutId id="21474838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A932B29-3E1B-4053-8DBA-DDD13A12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9E68BFF-4169-4584-83BF-0EE27CE9D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37E4F3-59B3-4673-8BA4-631E70C63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0F4922-D797-4C76-9E2B-051E0B94C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469BCC-9D42-42B6-A812-C658AD076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1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titre 1">
            <a:extLst>
              <a:ext uri="{FF2B5EF4-FFF2-40B4-BE49-F238E27FC236}">
                <a16:creationId xmlns:a16="http://schemas.microsoft.com/office/drawing/2014/main" xmlns="" id="{C367AFE6-FD50-4BA8-BB83-A3A94C83EE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Page de contenu</a:t>
            </a:r>
            <a:endParaRPr lang="fr-BE" altLang="en-US"/>
          </a:p>
        </p:txBody>
      </p:sp>
      <p:sp>
        <p:nvSpPr>
          <p:cNvPr id="16387" name="Espace réservé du texte 2">
            <a:extLst>
              <a:ext uri="{FF2B5EF4-FFF2-40B4-BE49-F238E27FC236}">
                <a16:creationId xmlns:a16="http://schemas.microsoft.com/office/drawing/2014/main" xmlns="" id="{85CF638A-C1C7-4A00-943E-C783CB0BC4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033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B99C09E-EA1F-41C1-8412-DCE45704E7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838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E8FC18C-34A6-4BDA-8779-5D439E6A3E89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44A5F17-0B8E-4351-B9A5-979AF48A6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1937699-4FB1-4785-A80C-70B4D0A29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3817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EBD8A57-2301-4226-B5AE-5D20B4465D7F}" type="slidenum">
              <a:rPr lang="fr-BE" altLang="en-US"/>
              <a:pPr/>
              <a:t>‹#›</a:t>
            </a:fld>
            <a:endParaRPr lang="fr-BE" altLang="en-US"/>
          </a:p>
        </p:txBody>
      </p:sp>
      <p:pic>
        <p:nvPicPr>
          <p:cNvPr id="16391" name="Image 9" descr="logo3lp.eps">
            <a:extLst>
              <a:ext uri="{FF2B5EF4-FFF2-40B4-BE49-F238E27FC236}">
                <a16:creationId xmlns:a16="http://schemas.microsoft.com/office/drawing/2014/main" xmlns="" id="{4B288F89-012C-4A5D-808B-67A9CF5970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7637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9" r:id="rId11"/>
    <p:sldLayoutId id="21474838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>
            <a:extLst>
              <a:ext uri="{FF2B5EF4-FFF2-40B4-BE49-F238E27FC236}">
                <a16:creationId xmlns:a16="http://schemas.microsoft.com/office/drawing/2014/main" xmlns="" id="{4E98504D-762B-401C-A200-F338CF20F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2240868"/>
            <a:ext cx="7772400" cy="2376263"/>
          </a:xfrm>
        </p:spPr>
        <p:txBody>
          <a:bodyPr/>
          <a:lstStyle/>
          <a:p>
            <a:pPr eaLnBrk="1" hangingPunct="1"/>
            <a:r>
              <a:rPr lang="fr-FR" altLang="en-US" sz="3200" dirty="0">
                <a:solidFill>
                  <a:srgbClr val="004B86"/>
                </a:solidFill>
              </a:rPr>
              <a:t>Tâche 2 : le développement d’un instrument de mesure et de suivi pour les mesures régionales en faveur de l'emploi</a:t>
            </a:r>
            <a:endParaRPr lang="fr-BE" altLang="en-US" sz="3200" dirty="0">
              <a:solidFill>
                <a:srgbClr val="014A94"/>
              </a:solidFill>
              <a:latin typeface="MetaBold-Roman" pitchFamily="34" charset="0"/>
            </a:endParaRPr>
          </a:p>
        </p:txBody>
      </p:sp>
      <p:sp>
        <p:nvSpPr>
          <p:cNvPr id="29699" name="Sous-titre 2">
            <a:extLst>
              <a:ext uri="{FF2B5EF4-FFF2-40B4-BE49-F238E27FC236}">
                <a16:creationId xmlns:a16="http://schemas.microsoft.com/office/drawing/2014/main" xmlns="" id="{5CACD691-0101-4B80-A3AA-665A6A624CC3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971550" y="5877272"/>
            <a:ext cx="2448272" cy="57606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altLang="en-US" sz="2000" dirty="0">
                <a:solidFill>
                  <a:srgbClr val="A2B9E0"/>
                </a:solidFill>
                <a:latin typeface="Meta-LightLF" charset="0"/>
              </a:rPr>
              <a:t>Juliette De Vestel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680109" y="5877272"/>
            <a:ext cx="1723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 octobre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>
            <a:extLst>
              <a:ext uri="{FF2B5EF4-FFF2-40B4-BE49-F238E27FC236}">
                <a16:creationId xmlns:a16="http://schemas.microsoft.com/office/drawing/2014/main" xmlns="" id="{6B89537D-0558-4E81-977C-5738F746C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98" y="908721"/>
            <a:ext cx="7941850" cy="1008112"/>
          </a:xfrm>
        </p:spPr>
        <p:txBody>
          <a:bodyPr/>
          <a:lstStyle/>
          <a:p>
            <a:pPr algn="l"/>
            <a:r>
              <a:rPr lang="fr-FR" altLang="en-US" sz="2600" dirty="0">
                <a:solidFill>
                  <a:srgbClr val="004B86"/>
                </a:solidFill>
              </a:rPr>
              <a:t>Tâche 2 : le développement d’un instrument de mesure et de suivi pour les mesures régionales en faveur de l'emploi</a:t>
            </a:r>
            <a:endParaRPr lang="fr-BE" altLang="en-US" sz="2600" dirty="0">
              <a:solidFill>
                <a:srgbClr val="004B8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4B7FF1-4AB8-4C90-90A4-6B72F4329407}"/>
              </a:ext>
            </a:extLst>
          </p:cNvPr>
          <p:cNvSpPr txBox="1"/>
          <p:nvPr/>
        </p:nvSpPr>
        <p:spPr>
          <a:xfrm>
            <a:off x="662598" y="2060848"/>
            <a:ext cx="80858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200" dirty="0"/>
              <a:t>Contextualisation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dirty="0"/>
              <a:t>6</a:t>
            </a:r>
            <a:r>
              <a:rPr lang="fr-BE" baseline="30000" dirty="0"/>
              <a:t>ème</a:t>
            </a:r>
            <a:r>
              <a:rPr lang="fr-BE" dirty="0"/>
              <a:t> réforme de l’État: </a:t>
            </a:r>
            <a:r>
              <a:rPr lang="fr-FR" dirty="0"/>
              <a:t>de nombreuses mesures en faveur de l’emploi ont été défédéralisées/transmises aux régions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Données ne sont plus disponibles dans le DWH</a:t>
            </a:r>
            <a:endParaRPr lang="fr-B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200" dirty="0"/>
              <a:t>Objectif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000" dirty="0"/>
              <a:t>Intégration des mesures régionales dans le DWH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Évaluer l’impact de la réforme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Compléter les données manquantes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Analyse de la pertinence des mesures pour le DWH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Examiner la faisabilité d’une harmonisation entre les mesures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Prise en compte de la spécificité et de la diversité des mesures régionales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BE" sz="2200" dirty="0"/>
          </a:p>
        </p:txBody>
      </p:sp>
    </p:spTree>
    <p:extLst>
      <p:ext uri="{BB962C8B-B14F-4D97-AF65-F5344CB8AC3E}">
        <p14:creationId xmlns:p14="http://schemas.microsoft.com/office/powerpoint/2010/main" val="11028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>
            <a:extLst>
              <a:ext uri="{FF2B5EF4-FFF2-40B4-BE49-F238E27FC236}">
                <a16:creationId xmlns:a16="http://schemas.microsoft.com/office/drawing/2014/main" xmlns="" id="{6B89537D-0558-4E81-977C-5738F746C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98" y="908721"/>
            <a:ext cx="8013858" cy="1008112"/>
          </a:xfrm>
        </p:spPr>
        <p:txBody>
          <a:bodyPr/>
          <a:lstStyle/>
          <a:p>
            <a:pPr algn="l"/>
            <a:r>
              <a:rPr lang="fr-FR" sz="2600" dirty="0">
                <a:solidFill>
                  <a:srgbClr val="004B86"/>
                </a:solidFill>
              </a:rPr>
              <a:t>Tâche 2 : le développement d’un instrument de mesure et de suivi pour les mesures régionales en faveur de l'emploi</a:t>
            </a:r>
            <a:endParaRPr lang="fr-BE" altLang="en-US" sz="2600" dirty="0">
              <a:solidFill>
                <a:srgbClr val="004B8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4B7FF1-4AB8-4C90-90A4-6B72F4329407}"/>
              </a:ext>
            </a:extLst>
          </p:cNvPr>
          <p:cNvSpPr txBox="1"/>
          <p:nvPr/>
        </p:nvSpPr>
        <p:spPr>
          <a:xfrm>
            <a:off x="662598" y="2060848"/>
            <a:ext cx="772582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200" dirty="0"/>
              <a:t>État d’avancement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000" dirty="0"/>
              <a:t>Inventaire des mesures pour l’emploi fédérales et régionales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Avant et après reforme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Grande diversité dans les mesures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Définition large du terme « mesures pour l’emploi »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BE" sz="1600" dirty="0"/>
              <a:t>Directes </a:t>
            </a:r>
            <a:r>
              <a:rPr lang="fr-BE" sz="1600" dirty="0" smtClean="0"/>
              <a:t>et</a:t>
            </a:r>
            <a:r>
              <a:rPr lang="fr-BE" sz="1600" dirty="0" smtClean="0"/>
              <a:t> </a:t>
            </a:r>
            <a:r>
              <a:rPr lang="fr-FR" sz="1600" dirty="0" smtClean="0"/>
              <a:t>indirectes (</a:t>
            </a:r>
            <a:r>
              <a:rPr lang="fr-FR" sz="1600" dirty="0" smtClean="0"/>
              <a:t>p. ex. </a:t>
            </a:r>
            <a:r>
              <a:rPr lang="fr-FR" sz="1600" smtClean="0"/>
              <a:t>formations)</a:t>
            </a:r>
            <a:endParaRPr lang="fr-BE" sz="16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BE" sz="2000" dirty="0"/>
              <a:t>Groupe de travail mis en place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Première sélection de mesures sera effectuée sur base des mesures figurant dans la base de données LMP (Labour </a:t>
            </a:r>
            <a:r>
              <a:rPr lang="fr-BE" dirty="0" err="1"/>
              <a:t>Market</a:t>
            </a:r>
            <a:r>
              <a:rPr lang="fr-BE" dirty="0"/>
              <a:t> Policy)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Établir une ligne du temps des mesures pour l’emploi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BE" dirty="0"/>
              <a:t>Compléter la ligne du temps avec d’autres mesures pertinentes pour le DWH (en coopération avec les institutions)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287041545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164</Words>
  <Application>Microsoft Macintosh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Meta-LightLF</vt:lpstr>
      <vt:lpstr>MetaBold-Roman</vt:lpstr>
      <vt:lpstr>ヒラギノ角ゴ Pro W3</vt:lpstr>
      <vt:lpstr>1_Thème Office</vt:lpstr>
      <vt:lpstr>Conception personnalisée</vt:lpstr>
      <vt:lpstr>Custom Design</vt:lpstr>
      <vt:lpstr>1_Conception personnalisée</vt:lpstr>
      <vt:lpstr>Tâche 2 : le développement d’un instrument de mesure et de suivi pour les mesures régionales en faveur de l'emploi</vt:lpstr>
      <vt:lpstr>Tâche 2 : le développement d’un instrument de mesure et de suivi pour les mesures régionales en faveur de l'emploi</vt:lpstr>
      <vt:lpstr>Tâche 2 : le développement d’un instrument de mesure et de suivi pour les mesures régionales en faveur de l'emploi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Juliette De Vestel</cp:lastModifiedBy>
  <cp:revision>59</cp:revision>
  <cp:lastPrinted>2013-06-17T09:51:43Z</cp:lastPrinted>
  <dcterms:created xsi:type="dcterms:W3CDTF">2015-01-06T08:29:32Z</dcterms:created>
  <dcterms:modified xsi:type="dcterms:W3CDTF">2019-10-11T11:36:15Z</dcterms:modified>
</cp:coreProperties>
</file>