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7" r:id="rId1"/>
    <p:sldMasterId id="2147483710" r:id="rId2"/>
  </p:sldMasterIdLst>
  <p:notesMasterIdLst>
    <p:notesMasterId r:id="rId21"/>
  </p:notesMasterIdLst>
  <p:handoutMasterIdLst>
    <p:handoutMasterId r:id="rId22"/>
  </p:handoutMasterIdLst>
  <p:sldIdLst>
    <p:sldId id="258" r:id="rId3"/>
    <p:sldId id="266" r:id="rId4"/>
    <p:sldId id="285" r:id="rId5"/>
    <p:sldId id="267" r:id="rId6"/>
    <p:sldId id="295" r:id="rId7"/>
    <p:sldId id="269" r:id="rId8"/>
    <p:sldId id="307" r:id="rId9"/>
    <p:sldId id="270" r:id="rId10"/>
    <p:sldId id="296" r:id="rId11"/>
    <p:sldId id="293" r:id="rId12"/>
    <p:sldId id="305" r:id="rId13"/>
    <p:sldId id="297" r:id="rId14"/>
    <p:sldId id="299" r:id="rId15"/>
    <p:sldId id="300" r:id="rId16"/>
    <p:sldId id="301" r:id="rId17"/>
    <p:sldId id="302" r:id="rId18"/>
    <p:sldId id="306" r:id="rId19"/>
    <p:sldId id="304" r:id="rId20"/>
  </p:sldIdLst>
  <p:sldSz cx="9144000" cy="6858000" type="screen4x3"/>
  <p:notesSz cx="6797675" cy="9926638"/>
  <p:defaultTextStyle>
    <a:defPPr>
      <a:defRPr lang="nl-B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294">
          <p15:clr>
            <a:srgbClr val="A4A3A4"/>
          </p15:clr>
        </p15:guide>
        <p15:guide id="2" pos="56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6E8A"/>
    <a:srgbClr val="1D8DB0"/>
    <a:srgbClr val="147694"/>
    <a:srgbClr val="177E9D"/>
    <a:srgbClr val="00407A"/>
    <a:srgbClr val="86BC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ijl, gemiddeld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Stijl, gemiddeld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75695" autoAdjust="0"/>
  </p:normalViewPr>
  <p:slideViewPr>
    <p:cSldViewPr snapToObjects="1">
      <p:cViewPr varScale="1">
        <p:scale>
          <a:sx n="69" d="100"/>
          <a:sy n="69" d="100"/>
        </p:scale>
        <p:origin x="1938" y="60"/>
      </p:cViewPr>
      <p:guideLst>
        <p:guide orient="horz" pos="3294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Objects="1">
      <p:cViewPr varScale="1">
        <p:scale>
          <a:sx n="73" d="100"/>
          <a:sy n="73" d="100"/>
        </p:scale>
        <p:origin x="-2028" y="-9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pPr>
              <a:defRPr/>
            </a:pPr>
            <a:fld id="{BF6C361D-4C66-4E66-B481-FDC8A59BA635}" type="datetimeFigureOut">
              <a:rPr lang="nl-BE"/>
              <a:pPr>
                <a:defRPr/>
              </a:pPr>
              <a:t>11/10/2019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06932D1-AD19-4462-AC8F-62E37C7463A7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7947966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1B308A6-BEE4-41FA-8D2A-2D401BA9BAEB}" type="datetimeFigureOut">
              <a:rPr lang="nl-BE"/>
              <a:pPr>
                <a:defRPr/>
              </a:pPr>
              <a:t>11/10/2019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BE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534988" y="4689475"/>
            <a:ext cx="5710237" cy="44942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dirty="0" smtClean="0"/>
              <a:t>Klik om de modelstijlen te bewerken</a:t>
            </a:r>
          </a:p>
          <a:p>
            <a:pPr lvl="1"/>
            <a:r>
              <a:rPr lang="nl-NL" noProof="0" dirty="0" smtClean="0"/>
              <a:t>Tweede niveau</a:t>
            </a:r>
          </a:p>
          <a:p>
            <a:pPr lvl="2"/>
            <a:r>
              <a:rPr lang="nl-NL" noProof="0" dirty="0" smtClean="0"/>
              <a:t>Derde niveau</a:t>
            </a:r>
          </a:p>
          <a:p>
            <a:pPr lvl="3"/>
            <a:r>
              <a:rPr lang="nl-NL" noProof="0" dirty="0" smtClean="0"/>
              <a:t>Vierde niveau</a:t>
            </a:r>
          </a:p>
          <a:p>
            <a:pPr lvl="4"/>
            <a:r>
              <a:rPr lang="nl-NL" noProof="0" dirty="0" smtClean="0"/>
              <a:t>Vijfde niveau</a:t>
            </a:r>
            <a:endParaRPr lang="nl-BE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0EDD85AB-FBD5-4C08-B44A-DAD0D44B307E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3328783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Tijdelijke aanduiding voor notities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 eaLnBrk="1" hangingPunct="1">
              <a:buFontTx/>
              <a:buChar char="-"/>
              <a:defRPr/>
            </a:pPr>
            <a:endParaRPr lang="en-US" altLang="nl-BE" sz="900" baseline="0" dirty="0" smtClean="0"/>
          </a:p>
        </p:txBody>
      </p:sp>
      <p:sp>
        <p:nvSpPr>
          <p:cNvPr id="12292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546A09E-67ED-4BFC-BDEB-E3C432FD35AD}" type="slidenum">
              <a:rPr lang="nl-BE" altLang="nl-BE" smtClean="0"/>
              <a:pPr/>
              <a:t>1</a:t>
            </a:fld>
            <a:endParaRPr lang="nl-BE" altLang="nl-BE" smtClean="0"/>
          </a:p>
        </p:txBody>
      </p:sp>
    </p:spTree>
    <p:extLst>
      <p:ext uri="{BB962C8B-B14F-4D97-AF65-F5344CB8AC3E}">
        <p14:creationId xmlns:p14="http://schemas.microsoft.com/office/powerpoint/2010/main" val="38427825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DD85AB-FBD5-4C08-B44A-DAD0D44B307E}" type="slidenum">
              <a:rPr lang="nl-BE" altLang="nl-BE" smtClean="0"/>
              <a:pPr>
                <a:defRPr/>
              </a:pPr>
              <a:t>10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5464984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DD85AB-FBD5-4C08-B44A-DAD0D44B307E}" type="slidenum">
              <a:rPr lang="nl-BE" altLang="nl-BE" smtClean="0"/>
              <a:pPr>
                <a:defRPr/>
              </a:pPr>
              <a:t>11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9757298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DD85AB-FBD5-4C08-B44A-DAD0D44B307E}" type="slidenum">
              <a:rPr lang="nl-BE" altLang="nl-BE" smtClean="0"/>
              <a:pPr>
                <a:defRPr/>
              </a:pPr>
              <a:t>12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5758208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Tijdelijke aanduiding voor notities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buFontTx/>
              <a:buNone/>
              <a:defRPr/>
            </a:pPr>
            <a:endParaRPr lang="en-US" altLang="nl-BE" sz="900" baseline="0" dirty="0" smtClean="0"/>
          </a:p>
        </p:txBody>
      </p:sp>
      <p:sp>
        <p:nvSpPr>
          <p:cNvPr id="12292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546A09E-67ED-4BFC-BDEB-E3C432FD35AD}" type="slidenum">
              <a:rPr lang="nl-BE" altLang="nl-BE" smtClean="0"/>
              <a:pPr/>
              <a:t>13</a:t>
            </a:fld>
            <a:endParaRPr lang="nl-BE" altLang="nl-BE" smtClean="0"/>
          </a:p>
        </p:txBody>
      </p:sp>
    </p:spTree>
    <p:extLst>
      <p:ext uri="{BB962C8B-B14F-4D97-AF65-F5344CB8AC3E}">
        <p14:creationId xmlns:p14="http://schemas.microsoft.com/office/powerpoint/2010/main" val="38925267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DD85AB-FBD5-4C08-B44A-DAD0D44B307E}" type="slidenum">
              <a:rPr lang="nl-BE" altLang="nl-BE" smtClean="0"/>
              <a:pPr>
                <a:defRPr/>
              </a:pPr>
              <a:t>14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882586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DD85AB-FBD5-4C08-B44A-DAD0D44B307E}" type="slidenum">
              <a:rPr lang="nl-BE" altLang="nl-BE" smtClean="0"/>
              <a:pPr>
                <a:defRPr/>
              </a:pPr>
              <a:t>15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5687036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DD85AB-FBD5-4C08-B44A-DAD0D44B307E}" type="slidenum">
              <a:rPr lang="nl-BE" altLang="nl-BE" smtClean="0"/>
              <a:pPr>
                <a:defRPr/>
              </a:pPr>
              <a:t>16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558952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DD85AB-FBD5-4C08-B44A-DAD0D44B307E}" type="slidenum">
              <a:rPr lang="nl-BE" altLang="nl-BE" smtClean="0"/>
              <a:pPr>
                <a:defRPr/>
              </a:pPr>
              <a:t>17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2731457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DD85AB-FBD5-4C08-B44A-DAD0D44B307E}" type="slidenum">
              <a:rPr lang="nl-BE" altLang="nl-BE" smtClean="0"/>
              <a:pPr>
                <a:defRPr/>
              </a:pPr>
              <a:t>18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900953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nl-BE" baseline="0" dirty="0" smtClean="0"/>
          </a:p>
        </p:txBody>
      </p:sp>
      <p:sp>
        <p:nvSpPr>
          <p:cNvPr id="1434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3514135-8FCD-42AA-B724-E78D28EEB386}" type="slidenum">
              <a:rPr lang="nl-BE" altLang="nl-BE" smtClean="0"/>
              <a:pPr/>
              <a:t>2</a:t>
            </a:fld>
            <a:endParaRPr lang="nl-BE" altLang="nl-BE" smtClean="0"/>
          </a:p>
        </p:txBody>
      </p:sp>
    </p:spTree>
    <p:extLst>
      <p:ext uri="{BB962C8B-B14F-4D97-AF65-F5344CB8AC3E}">
        <p14:creationId xmlns:p14="http://schemas.microsoft.com/office/powerpoint/2010/main" val="3210302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DD85AB-FBD5-4C08-B44A-DAD0D44B307E}" type="slidenum">
              <a:rPr lang="nl-BE" altLang="nl-BE" smtClean="0"/>
              <a:pPr>
                <a:defRPr/>
              </a:pPr>
              <a:t>3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3493463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sz="900" baseline="0" dirty="0" smtClean="0">
              <a:latin typeface="+mn-lt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DD85AB-FBD5-4C08-B44A-DAD0D44B307E}" type="slidenum">
              <a:rPr lang="nl-BE" altLang="nl-BE" smtClean="0"/>
              <a:pPr>
                <a:defRPr/>
              </a:pPr>
              <a:t>4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21767539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DD85AB-FBD5-4C08-B44A-DAD0D44B307E}" type="slidenum">
              <a:rPr lang="nl-BE" altLang="nl-BE" smtClean="0"/>
              <a:pPr>
                <a:defRPr/>
              </a:pPr>
              <a:t>5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7878471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DD85AB-FBD5-4C08-B44A-DAD0D44B307E}" type="slidenum">
              <a:rPr lang="nl-BE" altLang="nl-BE" smtClean="0"/>
              <a:pPr>
                <a:defRPr/>
              </a:pPr>
              <a:t>6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4604667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DD85AB-FBD5-4C08-B44A-DAD0D44B307E}" type="slidenum">
              <a:rPr lang="nl-BE" altLang="nl-BE" smtClean="0"/>
              <a:pPr>
                <a:defRPr/>
              </a:pPr>
              <a:t>7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1365990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DD85AB-FBD5-4C08-B44A-DAD0D44B307E}" type="slidenum">
              <a:rPr lang="nl-BE" altLang="nl-BE" smtClean="0"/>
              <a:pPr>
                <a:defRPr/>
              </a:pPr>
              <a:t>8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6118883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 smtClean="0">
              <a:solidFill>
                <a:srgbClr val="FF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DD85AB-FBD5-4C08-B44A-DAD0D44B307E}" type="slidenum">
              <a:rPr lang="nl-BE" altLang="nl-BE" smtClean="0"/>
              <a:pPr>
                <a:defRPr/>
              </a:pPr>
              <a:t>9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698607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 userDrawn="1"/>
        </p:nvSpPr>
        <p:spPr>
          <a:xfrm>
            <a:off x="0" y="647700"/>
            <a:ext cx="9144000" cy="6227763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BE"/>
          </a:p>
        </p:txBody>
      </p:sp>
      <p:pic>
        <p:nvPicPr>
          <p:cNvPr id="5" name="Afbeelding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800225"/>
            <a:ext cx="1839913" cy="429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3575" y="5705475"/>
            <a:ext cx="4286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Afbeelding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2014537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el 1"/>
          <p:cNvSpPr>
            <a:spLocks noGrp="1"/>
          </p:cNvSpPr>
          <p:nvPr>
            <p:ph type="ctrTitle"/>
          </p:nvPr>
        </p:nvSpPr>
        <p:spPr>
          <a:xfrm>
            <a:off x="3096000" y="2088000"/>
            <a:ext cx="5580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/>
          </p:nvPr>
        </p:nvSpPr>
        <p:spPr>
          <a:xfrm>
            <a:off x="3096000" y="4193675"/>
            <a:ext cx="5580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71253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 userDrawn="1"/>
        </p:nvSpPr>
        <p:spPr>
          <a:xfrm>
            <a:off x="0" y="647700"/>
            <a:ext cx="9144000" cy="6227763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BE"/>
          </a:p>
        </p:txBody>
      </p:sp>
      <p:pic>
        <p:nvPicPr>
          <p:cNvPr id="5" name="Afbeelding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800225"/>
            <a:ext cx="1839913" cy="429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3575" y="5705475"/>
            <a:ext cx="4286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Afbeelding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2014537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el 1"/>
          <p:cNvSpPr>
            <a:spLocks noGrp="1"/>
          </p:cNvSpPr>
          <p:nvPr>
            <p:ph type="ctrTitle"/>
          </p:nvPr>
        </p:nvSpPr>
        <p:spPr>
          <a:xfrm>
            <a:off x="3096000" y="2088000"/>
            <a:ext cx="5580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/>
          </p:nvPr>
        </p:nvSpPr>
        <p:spPr>
          <a:xfrm>
            <a:off x="3096000" y="4193675"/>
            <a:ext cx="5580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091496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BE" dirty="0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/>
            </a:lvl1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4F83B-BA49-4F0D-ADE1-0751757BAB07}" type="datetimeFigureOut">
              <a:rPr lang="nl-BE"/>
              <a:pPr>
                <a:defRPr/>
              </a:pPr>
              <a:t>11/10/2019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DD951-0AE2-4AEE-92FF-E4C4B864CD17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6074343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 userDrawn="1"/>
        </p:nvSpPr>
        <p:spPr>
          <a:xfrm>
            <a:off x="0" y="0"/>
            <a:ext cx="9144000" cy="6372225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BE"/>
          </a:p>
        </p:txBody>
      </p:sp>
      <p:pic>
        <p:nvPicPr>
          <p:cNvPr id="5" name="Afbeelding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1238" y="6048375"/>
            <a:ext cx="151288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49600"/>
            <a:ext cx="3300413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el 1"/>
          <p:cNvSpPr>
            <a:spLocks noGrp="1"/>
          </p:cNvSpPr>
          <p:nvPr>
            <p:ph type="ctrTitle"/>
          </p:nvPr>
        </p:nvSpPr>
        <p:spPr>
          <a:xfrm>
            <a:off x="3780000" y="2304000"/>
            <a:ext cx="5094000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/>
          </p:nvPr>
        </p:nvSpPr>
        <p:spPr>
          <a:xfrm>
            <a:off x="3780000" y="4419108"/>
            <a:ext cx="5094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799085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40000" y="1350000"/>
            <a:ext cx="40386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835400" y="1350000"/>
            <a:ext cx="40386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 dirty="0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7CBA0-3430-476E-A5CC-88367339365E}" type="datetimeFigureOut">
              <a:rPr lang="nl-BE"/>
              <a:pPr>
                <a:defRPr/>
              </a:pPr>
              <a:t>11/10/2019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BC19C-0B26-4B0A-9AF8-2EDD97691C3C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8425057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0000" y="135000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40000" y="1991922"/>
            <a:ext cx="4040188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435100" indent="-1800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824000" y="1350000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824000" y="1991922"/>
            <a:ext cx="4039200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584325" indent="-285750">
              <a:buFont typeface="Arial" pitchFamily="34" charset="0"/>
              <a:buChar char="-"/>
              <a:defRPr lang="nl-BE" sz="1600" kern="1200" dirty="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 dirty="0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2C8DE-5ADB-423B-B3F4-FEF8730D6B53}" type="datetimeFigureOut">
              <a:rPr lang="nl-BE"/>
              <a:pPr>
                <a:defRPr/>
              </a:pPr>
              <a:t>11/10/2019</a:t>
            </a:fld>
            <a:endParaRPr lang="nl-BE" dirty="0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C9EEE-104C-4229-A177-51FCEEE7AF5C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81143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 dirty="0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413E9-04D8-4543-BD02-E50C612D1756}" type="datetimeFigureOut">
              <a:rPr lang="nl-BE"/>
              <a:pPr>
                <a:defRPr/>
              </a:pPr>
              <a:t>11/10/2019</a:t>
            </a:fld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9579B-2198-4E7D-84A4-1B3962B54C82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8515443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59AAE-6EFA-4F3B-9CDC-3F80025D1CC7}" type="datetimeFigureOut">
              <a:rPr lang="nl-BE"/>
              <a:pPr>
                <a:defRPr/>
              </a:pPr>
              <a:t>11/10/2019</a:t>
            </a:fld>
            <a:endParaRPr lang="nl-BE" dirty="0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51A43-4B28-4397-A54A-0B33D130E733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3396605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540000"/>
            <a:ext cx="3008313" cy="895100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61909" y="540000"/>
            <a:ext cx="5105139" cy="5256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tabLst/>
              <a:defRPr sz="1600">
                <a:solidFill>
                  <a:srgbClr val="00407A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9552" y="1435101"/>
            <a:ext cx="3008313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14941-B396-4713-A61D-79B4959F0790}" type="datetimeFigureOut">
              <a:rPr lang="nl-BE"/>
              <a:pPr>
                <a:defRPr/>
              </a:pPr>
              <a:t>11/10/2019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E6CBF-3945-4EE9-9AE3-04818E03BE68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4360915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4788000"/>
            <a:ext cx="8334000" cy="540000"/>
          </a:xfrm>
        </p:spPr>
        <p:txBody>
          <a:bodyPr anchor="t">
            <a:noAutofit/>
          </a:bodyPr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40000" y="540000"/>
            <a:ext cx="8334000" cy="4114800"/>
          </a:xfrm>
        </p:spPr>
        <p:txBody>
          <a:bodyPr rtlCol="0"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40000" y="5445224"/>
            <a:ext cx="83340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ianumm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8E178-4CA9-4DBF-935F-65BF4A5526A5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  <p:sp>
        <p:nvSpPr>
          <p:cNvPr id="6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atum 4"/>
          <p:cNvSpPr>
            <a:spLocks noGrp="1"/>
          </p:cNvSpPr>
          <p:nvPr>
            <p:ph type="dt" sz="half" idx="12"/>
          </p:nvPr>
        </p:nvSpPr>
        <p:spPr>
          <a:xfrm>
            <a:off x="539750" y="6048375"/>
            <a:ext cx="936625" cy="2873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0C271-B766-4CD4-BA4B-EF5E053AA66C}" type="datetimeFigureOut">
              <a:rPr lang="nl-BE"/>
              <a:pPr>
                <a:defRPr/>
              </a:pPr>
              <a:t>11/10/2019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709926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BE" dirty="0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/>
            </a:lvl1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5D09A-5763-477A-8FFD-A766D0037ACF}" type="datetimeFigureOut">
              <a:rPr lang="nl-BE"/>
              <a:pPr>
                <a:defRPr/>
              </a:pPr>
              <a:t>11/10/2019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F8E2A-F4DA-4E5A-8F30-679F496CC532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021780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 userDrawn="1"/>
        </p:nvSpPr>
        <p:spPr>
          <a:xfrm>
            <a:off x="0" y="0"/>
            <a:ext cx="9144000" cy="6372225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BE"/>
          </a:p>
        </p:txBody>
      </p:sp>
      <p:pic>
        <p:nvPicPr>
          <p:cNvPr id="5" name="Afbeelding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1238" y="6048375"/>
            <a:ext cx="151288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49600"/>
            <a:ext cx="3300413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el 1"/>
          <p:cNvSpPr>
            <a:spLocks noGrp="1"/>
          </p:cNvSpPr>
          <p:nvPr>
            <p:ph type="ctrTitle"/>
          </p:nvPr>
        </p:nvSpPr>
        <p:spPr>
          <a:xfrm>
            <a:off x="3780000" y="2304000"/>
            <a:ext cx="5094000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/>
          </p:nvPr>
        </p:nvSpPr>
        <p:spPr>
          <a:xfrm>
            <a:off x="3780000" y="4419108"/>
            <a:ext cx="5094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209122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40000" y="1350000"/>
            <a:ext cx="40386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835400" y="1350000"/>
            <a:ext cx="40386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 dirty="0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3B98C-AFF7-4C9F-8242-B3A3C073DC6D}" type="datetimeFigureOut">
              <a:rPr lang="nl-BE"/>
              <a:pPr>
                <a:defRPr/>
              </a:pPr>
              <a:t>11/10/2019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FC6FF-64D9-4132-9FEE-91A2B776CF9E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322656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0000" y="135000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40000" y="1991922"/>
            <a:ext cx="4040188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435100" indent="-1800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824000" y="1350000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824000" y="1991922"/>
            <a:ext cx="4039200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584325" indent="-285750">
              <a:buFont typeface="Arial" pitchFamily="34" charset="0"/>
              <a:buChar char="-"/>
              <a:defRPr lang="nl-BE" sz="1600" kern="1200" dirty="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 dirty="0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181FD-9791-4772-A02B-597588FF1EBE}" type="datetimeFigureOut">
              <a:rPr lang="nl-BE"/>
              <a:pPr>
                <a:defRPr/>
              </a:pPr>
              <a:t>11/10/2019</a:t>
            </a:fld>
            <a:endParaRPr lang="nl-BE" dirty="0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8D4A9-4902-4488-A204-12C1D4542B15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676792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 dirty="0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53023-B7DC-4722-BF1C-2FC2B391F6A5}" type="datetimeFigureOut">
              <a:rPr lang="nl-BE"/>
              <a:pPr>
                <a:defRPr/>
              </a:pPr>
              <a:t>11/10/2019</a:t>
            </a:fld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594AF-D751-45D0-AEE5-54ED85481D28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872364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7699E-B60B-429F-82E7-0CE117892D01}" type="datetimeFigureOut">
              <a:rPr lang="nl-BE"/>
              <a:pPr>
                <a:defRPr/>
              </a:pPr>
              <a:t>11/10/2019</a:t>
            </a:fld>
            <a:endParaRPr lang="nl-BE" dirty="0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2D0F-8F54-419C-8556-ECB590CCE7C6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741475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540000"/>
            <a:ext cx="3008313" cy="895100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61909" y="540000"/>
            <a:ext cx="5105139" cy="5256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tabLst/>
              <a:defRPr sz="1600">
                <a:solidFill>
                  <a:srgbClr val="00407A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9552" y="1435101"/>
            <a:ext cx="3008313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6B95F-38A2-4B5B-84FF-458F34156420}" type="datetimeFigureOut">
              <a:rPr lang="nl-BE"/>
              <a:pPr>
                <a:defRPr/>
              </a:pPr>
              <a:t>11/10/2019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6EABF-4119-43F5-AFA1-FE51D9D00372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35961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4788000"/>
            <a:ext cx="8334000" cy="540000"/>
          </a:xfrm>
        </p:spPr>
        <p:txBody>
          <a:bodyPr anchor="t">
            <a:noAutofit/>
          </a:bodyPr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40000" y="540000"/>
            <a:ext cx="8334000" cy="4114800"/>
          </a:xfrm>
        </p:spPr>
        <p:txBody>
          <a:bodyPr rtlCol="0"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BE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40000" y="5445224"/>
            <a:ext cx="83340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39750" y="6048375"/>
            <a:ext cx="936625" cy="2873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661D8-D7A3-42DE-B941-161DA6DC9BE6}" type="datetimeFigureOut">
              <a:rPr lang="nl-BE"/>
              <a:pPr>
                <a:defRPr/>
              </a:pPr>
              <a:t>11/10/2019</a:t>
            </a:fld>
            <a:endParaRPr lang="nl-BE" dirty="0"/>
          </a:p>
        </p:txBody>
      </p:sp>
      <p:sp>
        <p:nvSpPr>
          <p:cNvPr id="6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1DB3-3DDB-47E6-82D9-A56A860124ED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  <p:sp>
        <p:nvSpPr>
          <p:cNvPr id="7" name="Tijdelijke aanduiding voor voettekst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02018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539750" y="179388"/>
            <a:ext cx="8334375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en typ de titel</a:t>
            </a:r>
            <a:endParaRPr lang="nl-BE" altLang="nl-BE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539750" y="1349375"/>
            <a:ext cx="8334375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en typ de tekst</a:t>
            </a:r>
          </a:p>
          <a:p>
            <a:pPr lvl="1"/>
            <a:r>
              <a:rPr lang="nl-NL" altLang="nl-BE" smtClean="0"/>
              <a:t>Tweede niveau</a:t>
            </a:r>
          </a:p>
          <a:p>
            <a:pPr lvl="2"/>
            <a:r>
              <a:rPr lang="nl-NL" altLang="nl-BE" smtClean="0"/>
              <a:t>Derde niveau</a:t>
            </a:r>
          </a:p>
          <a:p>
            <a:pPr lvl="3"/>
            <a:r>
              <a:rPr lang="nl-NL" altLang="nl-BE" smtClean="0"/>
              <a:t>Vierde niveau</a:t>
            </a:r>
          </a:p>
          <a:p>
            <a:pPr lvl="4"/>
            <a:r>
              <a:rPr lang="nl-NL" altLang="nl-BE" smtClean="0"/>
              <a:t>Vijfde niveau</a:t>
            </a:r>
            <a:endParaRPr lang="nl-BE" altLang="nl-BE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39750" y="6048375"/>
            <a:ext cx="935038" cy="28733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026FF92-892D-4B38-8018-82E0A6DA0B4A}" type="datetimeFigureOut">
              <a:rPr lang="nl-BE"/>
              <a:pPr>
                <a:defRPr/>
              </a:pPr>
              <a:t>11/10/2019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565275" y="6048375"/>
            <a:ext cx="1981200" cy="28733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635375" y="6048375"/>
            <a:ext cx="936625" cy="2873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00407A"/>
                </a:solidFill>
              </a:defRPr>
            </a:lvl1pPr>
          </a:lstStyle>
          <a:p>
            <a:pPr>
              <a:defRPr/>
            </a:pPr>
            <a:fld id="{07A67FDF-8C12-4E26-88D9-EDD108B0D3D2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  <p:sp>
        <p:nvSpPr>
          <p:cNvPr id="7" name="Rechthoek 6"/>
          <p:cNvSpPr/>
          <p:nvPr/>
        </p:nvSpPr>
        <p:spPr>
          <a:xfrm>
            <a:off x="0" y="6372225"/>
            <a:ext cx="9144000" cy="485775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BE"/>
          </a:p>
        </p:txBody>
      </p:sp>
      <p:pic>
        <p:nvPicPr>
          <p:cNvPr id="1032" name="Afbeelding 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1238" y="6048375"/>
            <a:ext cx="151288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46" r:id="rId1"/>
    <p:sldLayoutId id="2147484134" r:id="rId2"/>
    <p:sldLayoutId id="2147484147" r:id="rId3"/>
    <p:sldLayoutId id="2147484135" r:id="rId4"/>
    <p:sldLayoutId id="2147484136" r:id="rId5"/>
    <p:sldLayoutId id="2147484137" r:id="rId6"/>
    <p:sldLayoutId id="2147484138" r:id="rId7"/>
    <p:sldLayoutId id="2147484139" r:id="rId8"/>
    <p:sldLayoutId id="2147484148" r:id="rId9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52BDEC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52BDEC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52BDEC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52BDEC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52BDEC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52BDEC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52BDEC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52BDEC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52BDEC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58775" indent="-358775" algn="l" rtl="0" eaLnBrk="0" fontAlgn="base" hangingPunct="0">
        <a:spcBef>
          <a:spcPts val="575"/>
        </a:spcBef>
        <a:spcAft>
          <a:spcPct val="0"/>
        </a:spcAft>
        <a:buSzPct val="110000"/>
        <a:buFont typeface="Arial" panose="020B0604020202020204" pitchFamily="34" charset="0"/>
        <a:buChar char="•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1pPr>
      <a:lvl2pPr marL="719138" indent="-360363" algn="l" rtl="0" eaLnBrk="0" fontAlgn="base" hangingPunct="0">
        <a:spcBef>
          <a:spcPts val="575"/>
        </a:spcBef>
        <a:spcAft>
          <a:spcPct val="0"/>
        </a:spcAft>
        <a:buSzPct val="75000"/>
        <a:buFont typeface="Courier New" panose="02070309020205020404" pitchFamily="49" charset="0"/>
        <a:buChar char="o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2pPr>
      <a:lvl3pPr marL="989013" indent="-2698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3pPr>
      <a:lvl4pPr marL="1168400" indent="-179388" algn="l" rtl="0" eaLnBrk="0" fontAlgn="base" hangingPunct="0">
        <a:spcBef>
          <a:spcPts val="375"/>
        </a:spcBef>
        <a:spcAft>
          <a:spcPct val="0"/>
        </a:spcAft>
        <a:buSzPct val="80000"/>
        <a:buFont typeface="Arial" panose="020B0604020202020204" pitchFamily="34" charset="0"/>
        <a:buChar char="•"/>
        <a:defRPr sz="16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rtl="0" eaLnBrk="0" fontAlgn="base" hangingPunct="0">
        <a:spcBef>
          <a:spcPts val="375"/>
        </a:spcBef>
        <a:spcAft>
          <a:spcPct val="0"/>
        </a:spcAft>
        <a:buFont typeface="Arial" panose="020B0604020202020204" pitchFamily="34" charset="0"/>
        <a:buChar char="-"/>
        <a:defRPr lang="nl-BE" sz="1600" kern="1200" dirty="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Afbeelding 9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43325"/>
            <a:ext cx="3240088" cy="266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539750" y="179388"/>
            <a:ext cx="8334375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en typ de titel</a:t>
            </a:r>
            <a:endParaRPr lang="nl-BE" altLang="nl-BE" smtClean="0"/>
          </a:p>
        </p:txBody>
      </p:sp>
      <p:sp>
        <p:nvSpPr>
          <p:cNvPr id="2052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539750" y="1349375"/>
            <a:ext cx="8334375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 smtClean="0"/>
              <a:t>Klik en typ de tekst</a:t>
            </a:r>
          </a:p>
          <a:p>
            <a:pPr lvl="1"/>
            <a:r>
              <a:rPr lang="nl-NL" altLang="nl-BE" smtClean="0"/>
              <a:t>Tweede niveau</a:t>
            </a:r>
          </a:p>
          <a:p>
            <a:pPr lvl="2"/>
            <a:r>
              <a:rPr lang="nl-NL" altLang="nl-BE" smtClean="0"/>
              <a:t>Derde niveau</a:t>
            </a:r>
          </a:p>
          <a:p>
            <a:pPr lvl="3"/>
            <a:r>
              <a:rPr lang="nl-NL" altLang="nl-BE" smtClean="0"/>
              <a:t>Vierde niveau</a:t>
            </a:r>
          </a:p>
          <a:p>
            <a:pPr lvl="4"/>
            <a:r>
              <a:rPr lang="nl-NL" altLang="nl-BE" smtClean="0"/>
              <a:t>Vijfde niveau</a:t>
            </a:r>
            <a:endParaRPr lang="nl-BE" altLang="nl-BE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39750" y="6048375"/>
            <a:ext cx="935038" cy="28733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163FF9B-026E-4A82-8F59-18C9BFACECE8}" type="datetimeFigureOut">
              <a:rPr lang="nl-BE"/>
              <a:pPr>
                <a:defRPr/>
              </a:pPr>
              <a:t>11/10/2019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565275" y="6048375"/>
            <a:ext cx="1981200" cy="28733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635375" y="6048375"/>
            <a:ext cx="936625" cy="2873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00407A"/>
                </a:solidFill>
              </a:defRPr>
            </a:lvl1pPr>
          </a:lstStyle>
          <a:p>
            <a:pPr>
              <a:defRPr/>
            </a:pPr>
            <a:fld id="{3A86A373-407D-4813-ABC5-C0ACC3D43814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  <p:sp>
        <p:nvSpPr>
          <p:cNvPr id="7" name="Rechthoek 6"/>
          <p:cNvSpPr/>
          <p:nvPr/>
        </p:nvSpPr>
        <p:spPr>
          <a:xfrm>
            <a:off x="0" y="6372225"/>
            <a:ext cx="9144000" cy="485775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BE"/>
          </a:p>
        </p:txBody>
      </p:sp>
      <p:pic>
        <p:nvPicPr>
          <p:cNvPr id="2057" name="Afbeelding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1238" y="6048375"/>
            <a:ext cx="151288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49" r:id="rId1"/>
    <p:sldLayoutId id="2147484140" r:id="rId2"/>
    <p:sldLayoutId id="2147484150" r:id="rId3"/>
    <p:sldLayoutId id="2147484141" r:id="rId4"/>
    <p:sldLayoutId id="2147484142" r:id="rId5"/>
    <p:sldLayoutId id="2147484143" r:id="rId6"/>
    <p:sldLayoutId id="2147484144" r:id="rId7"/>
    <p:sldLayoutId id="2147484145" r:id="rId8"/>
    <p:sldLayoutId id="2147484151" r:id="rId9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52BDEC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52BDEC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52BDEC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52BDEC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52BDEC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52BDEC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52BDEC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52BDEC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52BDEC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58775" indent="-358775" algn="l" rtl="0" eaLnBrk="0" fontAlgn="base" hangingPunct="0">
        <a:spcBef>
          <a:spcPts val="575"/>
        </a:spcBef>
        <a:spcAft>
          <a:spcPct val="0"/>
        </a:spcAft>
        <a:buSzPct val="110000"/>
        <a:buFont typeface="Arial" panose="020B0604020202020204" pitchFamily="34" charset="0"/>
        <a:buChar char="•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1pPr>
      <a:lvl2pPr marL="719138" indent="-360363" algn="l" rtl="0" eaLnBrk="0" fontAlgn="base" hangingPunct="0">
        <a:spcBef>
          <a:spcPts val="575"/>
        </a:spcBef>
        <a:spcAft>
          <a:spcPct val="0"/>
        </a:spcAft>
        <a:buSzPct val="75000"/>
        <a:buFont typeface="Courier New" panose="02070309020205020404" pitchFamily="49" charset="0"/>
        <a:buChar char="o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2pPr>
      <a:lvl3pPr marL="989013" indent="-2698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3pPr>
      <a:lvl4pPr marL="1168400" indent="-179388" algn="l" rtl="0" eaLnBrk="0" fontAlgn="base" hangingPunct="0">
        <a:spcBef>
          <a:spcPts val="375"/>
        </a:spcBef>
        <a:spcAft>
          <a:spcPct val="0"/>
        </a:spcAft>
        <a:buSzPct val="80000"/>
        <a:buFont typeface="Arial" panose="020B0604020202020204" pitchFamily="34" charset="0"/>
        <a:buChar char="•"/>
        <a:defRPr sz="16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rtl="0" eaLnBrk="0" fontAlgn="base" hangingPunct="0">
        <a:spcBef>
          <a:spcPts val="375"/>
        </a:spcBef>
        <a:spcAft>
          <a:spcPct val="0"/>
        </a:spcAft>
        <a:buFont typeface="Arial" panose="020B0604020202020204" pitchFamily="34" charset="0"/>
        <a:buChar char="-"/>
        <a:defRPr lang="nl-BE" sz="1600" kern="1200" dirty="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3"/>
          <p:cNvSpPr>
            <a:spLocks noGrp="1"/>
          </p:cNvSpPr>
          <p:nvPr>
            <p:ph type="ctrTitle"/>
          </p:nvPr>
        </p:nvSpPr>
        <p:spPr>
          <a:xfrm>
            <a:off x="3005137" y="1412776"/>
            <a:ext cx="5815013" cy="1800225"/>
          </a:xfrm>
        </p:spPr>
        <p:txBody>
          <a:bodyPr/>
          <a:lstStyle/>
          <a:p>
            <a:pPr eaLnBrk="1" hangingPunct="1"/>
            <a:r>
              <a:rPr lang="nl-BE" altLang="nl-BE" b="1" dirty="0" smtClean="0">
                <a:latin typeface="Calibri Light" panose="020F0302020204030204" pitchFamily="34" charset="0"/>
              </a:rPr>
              <a:t>Beschikbaar inkomen op huishoudniveau op basis van administratieve data</a:t>
            </a:r>
          </a:p>
        </p:txBody>
      </p:sp>
      <p:sp>
        <p:nvSpPr>
          <p:cNvPr id="11267" name="Ondertitel 4"/>
          <p:cNvSpPr>
            <a:spLocks noGrp="1"/>
          </p:cNvSpPr>
          <p:nvPr>
            <p:ph type="subTitle" idx="1"/>
          </p:nvPr>
        </p:nvSpPr>
        <p:spPr>
          <a:xfrm>
            <a:off x="3015793" y="3465512"/>
            <a:ext cx="5741988" cy="2195735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</a:pPr>
            <a:r>
              <a:rPr lang="en-US" sz="2800" dirty="0">
                <a:latin typeface="Calibri Light" panose="020F0302020204030204" pitchFamily="34" charset="0"/>
              </a:rPr>
              <a:t>	</a:t>
            </a:r>
            <a:r>
              <a:rPr lang="en-US" sz="2800" dirty="0" smtClean="0">
                <a:latin typeface="Calibri Light" panose="020F0302020204030204" pitchFamily="34" charset="0"/>
              </a:rPr>
              <a:t>			       </a:t>
            </a:r>
          </a:p>
          <a:p>
            <a:pPr algn="just" eaLnBrk="1" hangingPunct="1">
              <a:spcBef>
                <a:spcPct val="0"/>
              </a:spcBef>
            </a:pPr>
            <a:r>
              <a:rPr lang="en-US" dirty="0">
                <a:latin typeface="Calibri Light" panose="020F0302020204030204" pitchFamily="34" charset="0"/>
              </a:rPr>
              <a:t>	</a:t>
            </a:r>
            <a:endParaRPr lang="en-US" dirty="0" smtClean="0">
              <a:latin typeface="Calibri Light" panose="020F0302020204030204" pitchFamily="34" charset="0"/>
            </a:endParaRPr>
          </a:p>
          <a:p>
            <a:pPr lvl="3" algn="just" eaLnBrk="1" hangingPunct="1">
              <a:spcBef>
                <a:spcPct val="0"/>
              </a:spcBef>
            </a:pP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</a:rPr>
              <a:t>	</a:t>
            </a:r>
            <a:r>
              <a:rPr lang="en-US" sz="2800" dirty="0" smtClean="0">
                <a:solidFill>
                  <a:schemeClr val="bg1"/>
                </a:solidFill>
                <a:latin typeface="Calibri Light" panose="020F0302020204030204" pitchFamily="34" charset="0"/>
              </a:rPr>
              <a:t>	</a:t>
            </a:r>
          </a:p>
          <a:p>
            <a:pPr lvl="3" algn="just" eaLnBrk="1" hangingPunct="1">
              <a:spcBef>
                <a:spcPct val="0"/>
              </a:spcBef>
            </a:pP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</a:rPr>
              <a:t>	</a:t>
            </a:r>
            <a:r>
              <a:rPr lang="en-US" sz="2800" dirty="0" smtClean="0">
                <a:solidFill>
                  <a:schemeClr val="bg1"/>
                </a:solidFill>
                <a:latin typeface="Calibri Light" panose="020F0302020204030204" pitchFamily="34" charset="0"/>
              </a:rPr>
              <a:t>	</a:t>
            </a:r>
            <a:r>
              <a:rPr lang="en-US" sz="1800" dirty="0" smtClean="0">
                <a:solidFill>
                  <a:schemeClr val="bg1"/>
                </a:solidFill>
                <a:latin typeface="Calibri Light" panose="020F0302020204030204" pitchFamily="34" charset="0"/>
              </a:rPr>
              <a:t>Joy Schols </a:t>
            </a:r>
          </a:p>
          <a:p>
            <a:pPr lvl="3" algn="just" eaLnBrk="1" hangingPunct="1">
              <a:spcBef>
                <a:spcPct val="0"/>
              </a:spcBef>
            </a:pPr>
            <a:r>
              <a:rPr lang="en-US" sz="1800" dirty="0">
                <a:solidFill>
                  <a:schemeClr val="bg1"/>
                </a:solidFill>
                <a:latin typeface="Calibri Light" panose="020F0302020204030204" pitchFamily="34" charset="0"/>
              </a:rPr>
              <a:t>	</a:t>
            </a:r>
            <a:r>
              <a:rPr lang="en-US" sz="1800" dirty="0" smtClean="0">
                <a:solidFill>
                  <a:schemeClr val="bg1"/>
                </a:solidFill>
                <a:latin typeface="Calibri Light" panose="020F0302020204030204" pitchFamily="34" charset="0"/>
              </a:rPr>
              <a:t>	</a:t>
            </a:r>
            <a:r>
              <a:rPr lang="nl-BE" sz="1800" dirty="0" smtClean="0">
                <a:solidFill>
                  <a:schemeClr val="bg1"/>
                </a:solidFill>
                <a:latin typeface="Calibri Light" panose="020F0302020204030204" pitchFamily="34" charset="0"/>
              </a:rPr>
              <a:t>Presentatie</a:t>
            </a:r>
            <a:r>
              <a:rPr lang="en-US" sz="1800" dirty="0" smtClean="0">
                <a:solidFill>
                  <a:schemeClr val="bg1"/>
                </a:solidFill>
                <a:latin typeface="Calibri Light" panose="020F0302020204030204" pitchFamily="34" charset="0"/>
              </a:rPr>
              <a:t> </a:t>
            </a:r>
            <a:r>
              <a:rPr lang="nl-BE" sz="1800" dirty="0" smtClean="0">
                <a:solidFill>
                  <a:schemeClr val="bg1"/>
                </a:solidFill>
                <a:latin typeface="Calibri Light" panose="020F0302020204030204" pitchFamily="34" charset="0"/>
              </a:rPr>
              <a:t>gebruikersgroep</a:t>
            </a:r>
          </a:p>
          <a:p>
            <a:pPr lvl="3" algn="just" eaLnBrk="1" hangingPunct="1">
              <a:spcBef>
                <a:spcPct val="0"/>
              </a:spcBef>
            </a:pPr>
            <a:r>
              <a:rPr lang="en-US" sz="1800" dirty="0" smtClean="0">
                <a:solidFill>
                  <a:schemeClr val="bg1"/>
                </a:solidFill>
                <a:latin typeface="Calibri Light" panose="020F0302020204030204" pitchFamily="34" charset="0"/>
              </a:rPr>
              <a:t> 		10 oktober 2019</a:t>
            </a:r>
            <a:r>
              <a:rPr lang="en-US" sz="1800" dirty="0" smtClean="0">
                <a:latin typeface="Calibri Light" panose="020F0302020204030204" pitchFamily="34" charset="0"/>
              </a:rPr>
              <a:t>	</a:t>
            </a:r>
            <a:endParaRPr lang="en-GB" sz="700" dirty="0">
              <a:latin typeface="Calibri Light" panose="020F03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Eindproduct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Globaal beschikbaar huishoudinkomen dat kan worden opgedeeld in afzonderlijke netto inkomenscomponenten:  </a:t>
            </a:r>
          </a:p>
          <a:p>
            <a:pPr marL="360363" lvl="1" indent="0">
              <a:buNone/>
            </a:pP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360363" lvl="1" indent="0">
              <a:buNone/>
            </a:pPr>
            <a:r>
              <a:rPr lang="nl-BE" sz="2000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Beschikbaar huishoudinkomen = </a:t>
            </a:r>
          </a:p>
          <a:p>
            <a:pPr marL="360363" lvl="1" indent="0">
              <a:buNone/>
            </a:pPr>
            <a:r>
              <a:rPr lang="nl-BE" sz="2000" i="1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[</a:t>
            </a:r>
            <a:r>
              <a:rPr lang="nl-BE" sz="2000" i="1" dirty="0">
                <a:solidFill>
                  <a:schemeClr val="accent2"/>
                </a:solidFill>
                <a:latin typeface="Calibri Light" panose="020F0302020204030204" pitchFamily="34" charset="0"/>
              </a:rPr>
              <a:t>niet-belastbaar inkomen </a:t>
            </a:r>
            <a:r>
              <a:rPr lang="nl-BE" sz="2000" i="1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DWH A] </a:t>
            </a:r>
            <a:r>
              <a:rPr lang="nl-BE" sz="2000" i="1" dirty="0">
                <a:solidFill>
                  <a:schemeClr val="accent2"/>
                </a:solidFill>
                <a:latin typeface="Calibri Light" panose="020F0302020204030204" pitchFamily="34" charset="0"/>
              </a:rPr>
              <a:t>+ [niet-belastbaar inkomen DWH B] + [belastbaar inkomen IPCAL C – gesimuleerde bedrijfsvoorheffing C] + [belastbaar inkomen IPCAL D – gesimuleerde bedrijfsvoorheffing D</a:t>
            </a:r>
            <a:r>
              <a:rPr lang="nl-BE" sz="2000" i="1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] </a:t>
            </a:r>
            <a:r>
              <a:rPr lang="nl-BE" sz="2000" i="1" dirty="0">
                <a:solidFill>
                  <a:schemeClr val="accent2"/>
                </a:solidFill>
                <a:latin typeface="Calibri Light" panose="020F0302020204030204" pitchFamily="34" charset="0"/>
              </a:rPr>
              <a:t>-/+ [eindafrekening inkomstenbelasting </a:t>
            </a:r>
            <a:r>
              <a:rPr lang="nl-BE" sz="2000" i="1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IPCAL]</a:t>
            </a:r>
          </a:p>
          <a:p>
            <a:pPr marL="360363" lvl="1" indent="0">
              <a:buNone/>
            </a:pPr>
            <a:endParaRPr lang="nl-BE" sz="2200" i="1" dirty="0" smtClean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27073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Voortgang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750" y="1369540"/>
            <a:ext cx="8334000" cy="4428000"/>
          </a:xfrm>
        </p:spPr>
        <p:txBody>
          <a:bodyPr/>
          <a:lstStyle/>
          <a:p>
            <a:pPr>
              <a:buFontTx/>
              <a:buChar char="-"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Twee nota’s: </a:t>
            </a: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c</a:t>
            </a: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onceptuele en methodologische nota</a:t>
            </a:r>
          </a:p>
          <a:p>
            <a:pPr>
              <a:buFontTx/>
              <a:buChar char="-"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Eerste gegevensaanvraag werd ingediend</a:t>
            </a:r>
          </a:p>
          <a:p>
            <a:pPr>
              <a:buFontTx/>
              <a:buChar char="-"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Tweede gegevensaanvraag wordt voorbereid </a:t>
            </a:r>
          </a:p>
          <a:p>
            <a:pPr>
              <a:buFontTx/>
              <a:buChar char="-"/>
            </a:pPr>
            <a:endParaRPr lang="nl-BE" dirty="0" smtClean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 smtClean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340742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Feedback 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750" y="1369540"/>
            <a:ext cx="8334000" cy="4428000"/>
          </a:xfrm>
        </p:spPr>
        <p:txBody>
          <a:bodyPr/>
          <a:lstStyle/>
          <a:p>
            <a:pPr>
              <a:buFontTx/>
              <a:buChar char="-"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Vragen? </a:t>
            </a:r>
          </a:p>
          <a:p>
            <a:pPr>
              <a:buFontTx/>
              <a:buChar char="-"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Opmerkingen over de methodologie? </a:t>
            </a:r>
          </a:p>
          <a:p>
            <a:pPr>
              <a:buFontTx/>
              <a:buChar char="-"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Suggesties voor een alternatieve werkwijze? </a:t>
            </a:r>
          </a:p>
          <a:p>
            <a:pPr marL="0" indent="0">
              <a:buNone/>
            </a:pPr>
            <a:endParaRPr lang="nl-BE" dirty="0" smtClean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315205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3"/>
          <p:cNvSpPr>
            <a:spLocks noGrp="1"/>
          </p:cNvSpPr>
          <p:nvPr>
            <p:ph type="ctrTitle"/>
          </p:nvPr>
        </p:nvSpPr>
        <p:spPr>
          <a:xfrm>
            <a:off x="3005137" y="1412776"/>
            <a:ext cx="5815013" cy="1800225"/>
          </a:xfrm>
        </p:spPr>
        <p:txBody>
          <a:bodyPr/>
          <a:lstStyle/>
          <a:p>
            <a:pPr eaLnBrk="1" hangingPunct="1"/>
            <a:r>
              <a:rPr lang="nl-BE" altLang="nl-BE" b="1" dirty="0" smtClean="0">
                <a:latin typeface="Calibri Light" panose="020F0302020204030204" pitchFamily="34" charset="0"/>
              </a:rPr>
              <a:t>Boordtabel sociale zekerheid: indicatoren over uitkeringsontvangers </a:t>
            </a:r>
          </a:p>
        </p:txBody>
      </p:sp>
      <p:sp>
        <p:nvSpPr>
          <p:cNvPr id="11267" name="Ondertitel 4"/>
          <p:cNvSpPr>
            <a:spLocks noGrp="1"/>
          </p:cNvSpPr>
          <p:nvPr>
            <p:ph type="subTitle" idx="1"/>
          </p:nvPr>
        </p:nvSpPr>
        <p:spPr>
          <a:xfrm>
            <a:off x="3015793" y="3465512"/>
            <a:ext cx="5741988" cy="2195735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</a:pPr>
            <a:r>
              <a:rPr lang="en-US" sz="2800" dirty="0">
                <a:latin typeface="Calibri Light" panose="020F0302020204030204" pitchFamily="34" charset="0"/>
              </a:rPr>
              <a:t>	</a:t>
            </a:r>
            <a:r>
              <a:rPr lang="en-US" sz="2800" dirty="0" smtClean="0">
                <a:latin typeface="Calibri Light" panose="020F0302020204030204" pitchFamily="34" charset="0"/>
              </a:rPr>
              <a:t>			       </a:t>
            </a:r>
          </a:p>
          <a:p>
            <a:pPr algn="just" eaLnBrk="1" hangingPunct="1">
              <a:spcBef>
                <a:spcPct val="0"/>
              </a:spcBef>
            </a:pPr>
            <a:r>
              <a:rPr lang="en-US" dirty="0">
                <a:latin typeface="Calibri Light" panose="020F0302020204030204" pitchFamily="34" charset="0"/>
              </a:rPr>
              <a:t>	</a:t>
            </a:r>
            <a:endParaRPr lang="en-US" dirty="0" smtClean="0">
              <a:latin typeface="Calibri Light" panose="020F0302020204030204" pitchFamily="34" charset="0"/>
            </a:endParaRPr>
          </a:p>
          <a:p>
            <a:pPr lvl="3" algn="just" eaLnBrk="1" hangingPunct="1">
              <a:spcBef>
                <a:spcPct val="0"/>
              </a:spcBef>
            </a:pP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</a:rPr>
              <a:t>	</a:t>
            </a:r>
            <a:r>
              <a:rPr lang="en-US" sz="2800" dirty="0" smtClean="0">
                <a:solidFill>
                  <a:schemeClr val="bg1"/>
                </a:solidFill>
                <a:latin typeface="Calibri Light" panose="020F0302020204030204" pitchFamily="34" charset="0"/>
              </a:rPr>
              <a:t>	</a:t>
            </a:r>
          </a:p>
          <a:p>
            <a:pPr lvl="3" algn="just" eaLnBrk="1" hangingPunct="1">
              <a:spcBef>
                <a:spcPct val="0"/>
              </a:spcBef>
            </a:pP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</a:rPr>
              <a:t>	</a:t>
            </a:r>
            <a:r>
              <a:rPr lang="en-US" sz="2800" dirty="0" smtClean="0">
                <a:solidFill>
                  <a:schemeClr val="bg1"/>
                </a:solidFill>
                <a:latin typeface="Calibri Light" panose="020F0302020204030204" pitchFamily="34" charset="0"/>
              </a:rPr>
              <a:t>	</a:t>
            </a:r>
            <a:r>
              <a:rPr lang="en-US" sz="1800" dirty="0">
                <a:solidFill>
                  <a:schemeClr val="bg1"/>
                </a:solidFill>
                <a:latin typeface="Calibri Light" panose="020F0302020204030204" pitchFamily="34" charset="0"/>
              </a:rPr>
              <a:t>	</a:t>
            </a:r>
            <a:r>
              <a:rPr lang="en-US" sz="1800" dirty="0" smtClean="0">
                <a:latin typeface="Calibri Light" panose="020F0302020204030204" pitchFamily="34" charset="0"/>
              </a:rPr>
              <a:t>	</a:t>
            </a:r>
            <a:endParaRPr lang="en-GB" sz="7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92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Doelstelling project  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750" y="1369540"/>
            <a:ext cx="8334000" cy="4428000"/>
          </a:xfrm>
        </p:spPr>
        <p:txBody>
          <a:bodyPr/>
          <a:lstStyle/>
          <a:p>
            <a:pPr>
              <a:buFontTx/>
              <a:buChar char="-"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Boordtabel sociale zekerheid</a:t>
            </a:r>
          </a:p>
          <a:p>
            <a:pPr lvl="1">
              <a:buFontTx/>
              <a:buChar char="-"/>
            </a:pPr>
            <a:r>
              <a:rPr lang="nl-BE" sz="2200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Indicatoren om het sociaal beleid te monitoren </a:t>
            </a:r>
          </a:p>
          <a:p>
            <a:pPr lvl="1">
              <a:buFontTx/>
              <a:buChar char="-"/>
            </a:pPr>
            <a:r>
              <a:rPr lang="nl-BE" sz="2200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Op basis van administratieve data van het Datawarehouse</a:t>
            </a:r>
          </a:p>
          <a:p>
            <a:pPr marL="358775" lvl="1" indent="0">
              <a:buNone/>
            </a:pP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>
              <a:buFontTx/>
              <a:buChar char="-"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Indicatoren over het </a:t>
            </a:r>
            <a:r>
              <a:rPr lang="nl-BE" smtClean="0">
                <a:solidFill>
                  <a:schemeClr val="accent2"/>
                </a:solidFill>
                <a:latin typeface="Calibri Light" panose="020F0302020204030204" pitchFamily="34" charset="0"/>
              </a:rPr>
              <a:t>aantal uitkeringsontvangers</a:t>
            </a:r>
            <a:endParaRPr lang="nl-BE" dirty="0" smtClean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 smtClean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819698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Indicatoren over uitkeringsontvangers  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750" y="1369540"/>
            <a:ext cx="8334000" cy="4428000"/>
          </a:xfrm>
        </p:spPr>
        <p:txBody>
          <a:bodyPr/>
          <a:lstStyle/>
          <a:p>
            <a:pPr marL="0" indent="0">
              <a:buNone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Uitkeringsontvangers: aantal personen of huishoudens die één of meerdere uitkeringen ontvangen van de Belgische sociale bescherming </a:t>
            </a:r>
          </a:p>
          <a:p>
            <a:pPr marL="0" indent="0">
              <a:buNone/>
            </a:pPr>
            <a:endParaRPr lang="nl-BE" dirty="0" smtClean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>
              <a:buFontTx/>
              <a:buChar char="-"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Sociale bescherming: sociale zekerheid en sociale bijstand </a:t>
            </a:r>
          </a:p>
          <a:p>
            <a:pPr>
              <a:buFontTx/>
              <a:buChar char="-"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Alle tegemoetkomingen in cash waarover gegevens beschikbaar zijn in het Datawarehouse </a:t>
            </a:r>
          </a:p>
          <a:p>
            <a:pPr marL="0" indent="0">
              <a:buNone/>
            </a:pPr>
            <a:endParaRPr lang="nl-BE" dirty="0" smtClean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5499119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>
                <a:solidFill>
                  <a:schemeClr val="accent2"/>
                </a:solidFill>
                <a:latin typeface="Calibri Light" panose="020F0302020204030204" pitchFamily="34" charset="0"/>
              </a:rPr>
              <a:t>Indicatoren over uitkeringsontvangers 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Basisindicator: </a:t>
            </a:r>
          </a:p>
          <a:p>
            <a:pPr>
              <a:buFontTx/>
              <a:buChar char="-"/>
            </a:pPr>
            <a:r>
              <a:rPr lang="nl-BE" sz="2000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Aantal individuen of huishoudens die één of meerdere uitkeringen ontvangen van de Belgische sociale bescherming</a:t>
            </a: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4 subindicatoren: </a:t>
            </a:r>
          </a:p>
          <a:p>
            <a:pPr>
              <a:buFontTx/>
              <a:buChar char="-"/>
            </a:pPr>
            <a:r>
              <a:rPr lang="nl-BE" sz="2000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Aantal uitkeringsontvangers die </a:t>
            </a:r>
            <a:r>
              <a:rPr lang="nl-BE" sz="2000" dirty="0">
                <a:solidFill>
                  <a:schemeClr val="accent2"/>
                </a:solidFill>
                <a:latin typeface="Calibri Light" panose="020F0302020204030204" pitchFamily="34" charset="0"/>
              </a:rPr>
              <a:t>één of meerdere uitkeringen </a:t>
            </a:r>
            <a:r>
              <a:rPr lang="nl-BE" sz="2000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ontvangen met uitzondering van gezinsbijslagen </a:t>
            </a:r>
          </a:p>
          <a:p>
            <a:pPr>
              <a:buFontTx/>
              <a:buChar char="-"/>
            </a:pPr>
            <a:r>
              <a:rPr lang="nl-BE" sz="2000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Aantal uitkeringsontvangers opgesplitst naar het systeem van sociale zekerheid en het systeem van sociale bijstand </a:t>
            </a:r>
          </a:p>
          <a:p>
            <a:pPr>
              <a:buFontTx/>
              <a:buChar char="-"/>
            </a:pPr>
            <a:r>
              <a:rPr lang="nl-BE" sz="2000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Aantal uitkeringsontvangers opgesplitst naar de verschillende takken van de sociale zekerheid</a:t>
            </a:r>
          </a:p>
          <a:p>
            <a:pPr>
              <a:buFontTx/>
              <a:buChar char="-"/>
            </a:pPr>
            <a:r>
              <a:rPr lang="nl-BE" sz="2000" dirty="0">
                <a:solidFill>
                  <a:schemeClr val="accent2"/>
                </a:solidFill>
                <a:latin typeface="Calibri Light" panose="020F0302020204030204" pitchFamily="34" charset="0"/>
              </a:rPr>
              <a:t>Aantal uitkeringsontvangers </a:t>
            </a:r>
            <a:r>
              <a:rPr lang="nl-BE" sz="2000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die uitkeringen combineren uit de twee systemen van sociale bescherming en/of uit de verschillende takken van de sociale zekerheid </a:t>
            </a:r>
            <a:endParaRPr lang="nl-BE" sz="2000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248134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Voortgang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750" y="1369540"/>
            <a:ext cx="8334000" cy="4428000"/>
          </a:xfrm>
        </p:spPr>
        <p:txBody>
          <a:bodyPr/>
          <a:lstStyle/>
          <a:p>
            <a:pPr>
              <a:buFontTx/>
              <a:buChar char="-"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De nota wordt geschreven</a:t>
            </a:r>
          </a:p>
          <a:p>
            <a:pPr>
              <a:buFontTx/>
              <a:buChar char="-"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De gegevensaanvraag wordt voorbereid </a:t>
            </a:r>
          </a:p>
          <a:p>
            <a:pPr>
              <a:buFontTx/>
              <a:buChar char="-"/>
            </a:pPr>
            <a:endParaRPr lang="nl-BE" dirty="0" smtClean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 smtClean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0858887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Feedback 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750" y="1369540"/>
            <a:ext cx="8334000" cy="4428000"/>
          </a:xfrm>
        </p:spPr>
        <p:txBody>
          <a:bodyPr/>
          <a:lstStyle/>
          <a:p>
            <a:pPr>
              <a:buFontTx/>
              <a:buChar char="-"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Vragen? </a:t>
            </a:r>
          </a:p>
          <a:p>
            <a:pPr>
              <a:buFontTx/>
              <a:buChar char="-"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Opmerkingen? </a:t>
            </a:r>
          </a:p>
          <a:p>
            <a:pPr marL="0" indent="0">
              <a:buNone/>
            </a:pPr>
            <a:endParaRPr lang="nl-BE" dirty="0" smtClean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61965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nl-BE" altLang="en-US" b="1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Doelstelling project</a:t>
            </a:r>
            <a:endParaRPr lang="nl-BE" b="1" dirty="0">
              <a:solidFill>
                <a:schemeClr val="accent2"/>
              </a:solidFill>
              <a:latin typeface="Calibri Light" panose="020F030202020403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750" y="1349375"/>
            <a:ext cx="8334375" cy="4429125"/>
          </a:xfrm>
        </p:spPr>
        <p:txBody>
          <a:bodyPr/>
          <a:lstStyle/>
          <a:p>
            <a:pPr>
              <a:buFontTx/>
              <a:buChar char="-"/>
              <a:defRPr/>
            </a:pPr>
            <a:r>
              <a:rPr lang="nl-BE" sz="2600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Ontwikkeling van indicatoren op basis van administratieve data</a:t>
            </a:r>
          </a:p>
          <a:p>
            <a:pPr lvl="1">
              <a:buFontTx/>
              <a:buChar char="-"/>
              <a:defRPr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Beschikbaar (netto) inkomen op huishoudniveau </a:t>
            </a:r>
          </a:p>
          <a:p>
            <a:pPr lvl="2">
              <a:buFontTx/>
              <a:buChar char="-"/>
              <a:defRPr/>
            </a:pPr>
            <a:r>
              <a:rPr lang="nl-BE" sz="2200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Beter </a:t>
            </a:r>
            <a:r>
              <a:rPr lang="nl-BE" sz="2200" dirty="0">
                <a:solidFill>
                  <a:schemeClr val="accent2"/>
                </a:solidFill>
                <a:latin typeface="Calibri Light" panose="020F0302020204030204" pitchFamily="34" charset="0"/>
              </a:rPr>
              <a:t>wetenschappelijk onderzoek </a:t>
            </a:r>
            <a:endParaRPr lang="nl-BE" sz="2200" dirty="0" smtClean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358775" lvl="1" indent="0">
              <a:buNone/>
              <a:defRPr/>
            </a:pPr>
            <a:endParaRPr lang="nl-BE" sz="2600" dirty="0">
              <a:solidFill>
                <a:schemeClr val="accent2"/>
              </a:solidFill>
              <a:latin typeface="Calibri Light" panose="020F03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750" y="179387"/>
            <a:ext cx="8334375" cy="945357"/>
          </a:xfrm>
        </p:spPr>
        <p:txBody>
          <a:bodyPr/>
          <a:lstStyle/>
          <a:p>
            <a:r>
              <a:rPr lang="nl-BE" b="1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Werkwijze</a:t>
            </a: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BE" sz="2600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Het beschikbaar huishoudinkomen wordt geconstrueerd op basis van administratieve data van IPCAL en het Datawarehouse:</a:t>
            </a:r>
          </a:p>
          <a:p>
            <a:pPr lvl="1">
              <a:buFontTx/>
              <a:buChar char="-"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Belastbare inkomens uit IPCAL </a:t>
            </a:r>
          </a:p>
          <a:p>
            <a:pPr lvl="1">
              <a:buFontTx/>
              <a:buChar char="-"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Niet-belastbare inkomens uit het Datawarehouse </a:t>
            </a:r>
          </a:p>
          <a:p>
            <a:pPr marL="358775" lvl="1" indent="0">
              <a:buNone/>
            </a:pPr>
            <a:endParaRPr lang="nl-BE" dirty="0" smtClean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628650" lvl="2" indent="0">
              <a:buNone/>
            </a:pPr>
            <a:r>
              <a:rPr lang="nl-BE" sz="2400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Beschikbaar huishoudinkomen: </a:t>
            </a:r>
          </a:p>
          <a:p>
            <a:pPr marL="628650" lvl="2" indent="0">
              <a:buNone/>
            </a:pPr>
            <a:r>
              <a:rPr lang="nl-BE" sz="2400" i="1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[</a:t>
            </a:r>
            <a:r>
              <a:rPr lang="nl-BE" sz="2400" i="1" dirty="0">
                <a:solidFill>
                  <a:schemeClr val="accent2"/>
                </a:solidFill>
                <a:latin typeface="Calibri Light" panose="020F0302020204030204" pitchFamily="34" charset="0"/>
              </a:rPr>
              <a:t>belastbare </a:t>
            </a:r>
            <a:r>
              <a:rPr lang="nl-BE" sz="2400" i="1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inkomens </a:t>
            </a:r>
            <a:r>
              <a:rPr lang="nl-BE" sz="2400" i="1" dirty="0">
                <a:solidFill>
                  <a:schemeClr val="accent2"/>
                </a:solidFill>
                <a:latin typeface="Calibri Light" panose="020F0302020204030204" pitchFamily="34" charset="0"/>
              </a:rPr>
              <a:t>IPCAL – belastingcomponenten IPCAL] + [</a:t>
            </a:r>
            <a:r>
              <a:rPr lang="nl-BE" sz="2400" i="1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niet-belastbare inkomens Datawarehouse]</a:t>
            </a:r>
            <a:endParaRPr lang="nl-BE" sz="2400" i="1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358775" lvl="1" indent="0">
              <a:buNone/>
            </a:pPr>
            <a:endParaRPr lang="nl-BE" dirty="0" smtClean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 smtClean="0">
              <a:solidFill>
                <a:schemeClr val="accent2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29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Referentiekader: HY020 van de BE-SILC</a:t>
            </a: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BE" sz="2600" dirty="0">
                <a:solidFill>
                  <a:schemeClr val="accent2"/>
                </a:solidFill>
                <a:latin typeface="Calibri Light" panose="020F0302020204030204" pitchFamily="34" charset="0"/>
              </a:rPr>
              <a:t>Wat is het inkomen? </a:t>
            </a:r>
          </a:p>
          <a:p>
            <a:pPr lvl="1">
              <a:buFontTx/>
              <a:buChar char="-"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Vertrekpunt: HY020 </a:t>
            </a:r>
            <a:r>
              <a:rPr lang="nl-BE" i="1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t</a:t>
            </a:r>
            <a:r>
              <a:rPr lang="nl-BE" i="1" dirty="0" err="1" smtClean="0">
                <a:solidFill>
                  <a:schemeClr val="accent2"/>
                </a:solidFill>
                <a:latin typeface="Calibri Light" panose="020F0302020204030204" pitchFamily="34" charset="0"/>
              </a:rPr>
              <a:t>otal</a:t>
            </a:r>
            <a:r>
              <a:rPr lang="nl-BE" i="1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 </a:t>
            </a:r>
            <a:r>
              <a:rPr lang="nl-BE" i="1" dirty="0">
                <a:solidFill>
                  <a:schemeClr val="accent2"/>
                </a:solidFill>
                <a:latin typeface="Calibri Light" panose="020F0302020204030204" pitchFamily="34" charset="0"/>
              </a:rPr>
              <a:t>disposable household income </a:t>
            </a: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van de BE-SILC </a:t>
            </a:r>
            <a:endParaRPr lang="nl-BE" dirty="0" smtClean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lvl="1">
              <a:buFontTx/>
              <a:buChar char="-"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Geen exacte reconstructie van de HY020: </a:t>
            </a:r>
          </a:p>
          <a:p>
            <a:pPr lvl="2">
              <a:buFontTx/>
              <a:buChar char="-"/>
            </a:pPr>
            <a:r>
              <a:rPr lang="nl-BE" sz="2200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Niet mogelijk aan de hand van de beschikbare administratieve data</a:t>
            </a:r>
          </a:p>
          <a:p>
            <a:pPr lvl="2">
              <a:buFontTx/>
              <a:buChar char="-"/>
            </a:pPr>
            <a:r>
              <a:rPr lang="nl-BE" sz="2200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Eigen invulling bv.: leefloon -  equivalent leefloon</a:t>
            </a:r>
            <a:endParaRPr lang="nl-BE" sz="2200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en-US" dirty="0" smtClean="0">
              <a:solidFill>
                <a:schemeClr val="tx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30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>
                <a:solidFill>
                  <a:schemeClr val="accent2"/>
                </a:solidFill>
                <a:latin typeface="Calibri Light" panose="020F0302020204030204" pitchFamily="34" charset="0"/>
              </a:rPr>
              <a:t>Referentiekader: HY020 van de BE-SILC</a:t>
            </a:r>
            <a:endParaRPr lang="nl-BE" dirty="0"/>
          </a:p>
        </p:txBody>
      </p:sp>
      <p:graphicFrame>
        <p:nvGraphicFramePr>
          <p:cNvPr id="8" name="Tijdelijke aanduiding voor inhoud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2860538"/>
              </p:ext>
            </p:extLst>
          </p:nvPr>
        </p:nvGraphicFramePr>
        <p:xfrm>
          <a:off x="539750" y="1340776"/>
          <a:ext cx="8208713" cy="4464487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415397">
                  <a:extLst>
                    <a:ext uri="{9D8B030D-6E8A-4147-A177-3AD203B41FA5}">
                      <a16:colId xmlns:a16="http://schemas.microsoft.com/office/drawing/2014/main" val="2088859042"/>
                    </a:ext>
                  </a:extLst>
                </a:gridCol>
                <a:gridCol w="6793316">
                  <a:extLst>
                    <a:ext uri="{9D8B030D-6E8A-4147-A177-3AD203B41FA5}">
                      <a16:colId xmlns:a16="http://schemas.microsoft.com/office/drawing/2014/main" val="4148296248"/>
                    </a:ext>
                  </a:extLst>
                </a:gridCol>
              </a:tblGrid>
              <a:tr h="23497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HY020 : </a:t>
                      </a:r>
                      <a:r>
                        <a:rPr lang="nl-BE" sz="1100" dirty="0" smtClean="0">
                          <a:effectLst/>
                        </a:rPr>
                        <a:t>Total disposable household income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6893714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PY010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 smtClean="0">
                          <a:effectLst/>
                        </a:rPr>
                        <a:t>Inkomen </a:t>
                      </a:r>
                      <a:r>
                        <a:rPr lang="nl-BE" sz="1100" dirty="0">
                          <a:effectLst/>
                        </a:rPr>
                        <a:t>uit loondienst, in geld of met geld vergelijkbaar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3639058672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PY021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Bedrijfswagen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2339679531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PY050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 smtClean="0">
                          <a:effectLst/>
                        </a:rPr>
                        <a:t>Winst </a:t>
                      </a:r>
                      <a:r>
                        <a:rPr lang="nl-BE" sz="1100" dirty="0">
                          <a:effectLst/>
                        </a:rPr>
                        <a:t>of verlies uit zelfstandige bedrijfsuitoefening 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4174171127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PY090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Werkloosheidsuitkeringen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2520756371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PY100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Ouderdomsuitkeringen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2310107803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PY110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Nabestaandenuitkeringen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3029673323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PY120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Ziekte-uitkeringen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359491355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PY130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Invaliditeitsuitkeringen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2657029726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PY140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Onderwijstoelagen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1478361381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HY040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Inkomsten uit de verhuur of verpachting van gebouwen of grond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634713303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HY050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303020" algn="l"/>
                        </a:tabLst>
                      </a:pPr>
                      <a:r>
                        <a:rPr lang="nl-BE" sz="1100" dirty="0">
                          <a:effectLst/>
                        </a:rPr>
                        <a:t>Gezins- en kindertoelagen	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4157259252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HY060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303020" algn="l"/>
                        </a:tabLst>
                      </a:pPr>
                      <a:r>
                        <a:rPr lang="nl-BE" sz="1100" dirty="0">
                          <a:effectLst/>
                        </a:rPr>
                        <a:t>Sociale uitsluiting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429565147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HY070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303020" algn="l"/>
                        </a:tabLst>
                      </a:pPr>
                      <a:r>
                        <a:rPr lang="nl-BE" sz="1100" dirty="0">
                          <a:effectLst/>
                        </a:rPr>
                        <a:t>Huisvestingstoelagen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3010398936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HY080 en HY130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Periodiek ontvangen en betaalde overdrachten tussen huishoudens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3152211348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HY090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Renten, dividenden en winsten uit de kapitaalinbreng in een onderneming zonder rechtspersoonlijkheid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588123966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HY110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Inkomen van personen tot zestien jaar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1719679587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HY120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Vermogensbelasting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3293842061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HY140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Inkomstenbelasting en sociale premies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1916386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301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Constructie beschikbaar inkomen</a:t>
            </a:r>
            <a:endParaRPr lang="en-GB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2600" dirty="0" smtClean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en-US" dirty="0" smtClean="0"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927989"/>
              </p:ext>
            </p:extLst>
          </p:nvPr>
        </p:nvGraphicFramePr>
        <p:xfrm>
          <a:off x="539750" y="1350001"/>
          <a:ext cx="8334375" cy="4427997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916016">
                  <a:extLst>
                    <a:ext uri="{9D8B030D-6E8A-4147-A177-3AD203B41FA5}">
                      <a16:colId xmlns:a16="http://schemas.microsoft.com/office/drawing/2014/main" val="2485561157"/>
                    </a:ext>
                  </a:extLst>
                </a:gridCol>
                <a:gridCol w="4756354">
                  <a:extLst>
                    <a:ext uri="{9D8B030D-6E8A-4147-A177-3AD203B41FA5}">
                      <a16:colId xmlns:a16="http://schemas.microsoft.com/office/drawing/2014/main" val="394348046"/>
                    </a:ext>
                  </a:extLst>
                </a:gridCol>
                <a:gridCol w="2662005">
                  <a:extLst>
                    <a:ext uri="{9D8B030D-6E8A-4147-A177-3AD203B41FA5}">
                      <a16:colId xmlns:a16="http://schemas.microsoft.com/office/drawing/2014/main" val="1469350907"/>
                    </a:ext>
                  </a:extLst>
                </a:gridCol>
              </a:tblGrid>
              <a:tr h="210857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BE-SILC HY020 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Constructie IPCAL en DWH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2523345907"/>
                  </a:ext>
                </a:extLst>
              </a:tr>
              <a:tr h="21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PY010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 smtClean="0">
                          <a:effectLst/>
                        </a:rPr>
                        <a:t>Inkomen </a:t>
                      </a:r>
                      <a:r>
                        <a:rPr lang="nl-BE" sz="1100" dirty="0">
                          <a:effectLst/>
                        </a:rPr>
                        <a:t>uit loondienst, in geld of met geld vergelijkbaar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IPCAL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1995989210"/>
                  </a:ext>
                </a:extLst>
              </a:tr>
              <a:tr h="21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PY021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Bedrijfswagen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IPCAL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2361637370"/>
                  </a:ext>
                </a:extLst>
              </a:tr>
              <a:tr h="21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PY050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 smtClean="0">
                          <a:effectLst/>
                        </a:rPr>
                        <a:t>Winst </a:t>
                      </a:r>
                      <a:r>
                        <a:rPr lang="nl-BE" sz="1100" dirty="0">
                          <a:effectLst/>
                        </a:rPr>
                        <a:t>of verlies uit zelfstandige bedrijfsuitoefening 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IPCAL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3478493968"/>
                  </a:ext>
                </a:extLst>
              </a:tr>
              <a:tr h="21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PY090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Werkloosheidsuitkeringen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IPCAL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1469804126"/>
                  </a:ext>
                </a:extLst>
              </a:tr>
              <a:tr h="21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PY100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Ouderdomsuitkeringen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DWH + IPCAL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4148086411"/>
                  </a:ext>
                </a:extLst>
              </a:tr>
              <a:tr h="21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PY110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Nabestaandenuitkeringen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IPCAL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4122297460"/>
                  </a:ext>
                </a:extLst>
              </a:tr>
              <a:tr h="21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PY120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Ziekte-uitkeringen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DWH + IPCAL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1494737857"/>
                  </a:ext>
                </a:extLst>
              </a:tr>
              <a:tr h="21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PY130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Invaliditeitsuitkeringen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DWH + IPCAL 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4119895666"/>
                  </a:ext>
                </a:extLst>
              </a:tr>
              <a:tr h="21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PY140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Onderwijstoelagen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Niet mogelijk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2710862459"/>
                  </a:ext>
                </a:extLst>
              </a:tr>
              <a:tr h="21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HY040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Inkomsten uit de verhuur of verpachting van gebouwen of grond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IPCAL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524991731"/>
                  </a:ext>
                </a:extLst>
              </a:tr>
              <a:tr h="21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HY050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303020" algn="l"/>
                        </a:tabLst>
                      </a:pPr>
                      <a:r>
                        <a:rPr lang="nl-BE" sz="1100">
                          <a:effectLst/>
                        </a:rPr>
                        <a:t>Gezins- en kindertoelagen	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303020" algn="l"/>
                        </a:tabLst>
                      </a:pPr>
                      <a:r>
                        <a:rPr lang="nl-BE" sz="1100">
                          <a:effectLst/>
                        </a:rPr>
                        <a:t>DWH + IPCAL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3131391862"/>
                  </a:ext>
                </a:extLst>
              </a:tr>
              <a:tr h="21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HY060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303020" algn="l"/>
                        </a:tabLst>
                      </a:pPr>
                      <a:r>
                        <a:rPr lang="nl-BE" sz="1100">
                          <a:effectLst/>
                        </a:rPr>
                        <a:t>Sociale uitsluiting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303020" algn="l"/>
                        </a:tabLst>
                      </a:pPr>
                      <a:r>
                        <a:rPr lang="nl-BE" sz="1100">
                          <a:effectLst/>
                        </a:rPr>
                        <a:t>DWH 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4009248682"/>
                  </a:ext>
                </a:extLst>
              </a:tr>
              <a:tr h="21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HY070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303020" algn="l"/>
                        </a:tabLst>
                      </a:pPr>
                      <a:r>
                        <a:rPr lang="nl-BE" sz="1100">
                          <a:effectLst/>
                        </a:rPr>
                        <a:t>Huisvestingstoelagen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303020" algn="l"/>
                        </a:tabLst>
                      </a:pPr>
                      <a:r>
                        <a:rPr lang="nl-BE" sz="1100">
                          <a:effectLst/>
                        </a:rPr>
                        <a:t>Niet mogelijk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3916404048"/>
                  </a:ext>
                </a:extLst>
              </a:tr>
              <a:tr h="4217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HY080 en HY130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Periodiek ontvangen en betaalde overdrachten tussen huishoudens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IPCAL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1188836746"/>
                  </a:ext>
                </a:extLst>
              </a:tr>
              <a:tr h="4217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HY090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Renten, dividenden en winsten uit de kapitaalinbreng in een onderneming zonder rechtspersoonlijkheid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IPCAL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3801353344"/>
                  </a:ext>
                </a:extLst>
              </a:tr>
              <a:tr h="21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HY110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Inkomen van personen tot zestien jaar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DWH + IPCAL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2433487439"/>
                  </a:ext>
                </a:extLst>
              </a:tr>
              <a:tr h="21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HY120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Vermogensbelasting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Niet mogelijk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1277345901"/>
                  </a:ext>
                </a:extLst>
              </a:tr>
              <a:tr h="21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HY140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Inkomstenbelasting en sociale premies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IPCAL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6708458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413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>
                <a:solidFill>
                  <a:schemeClr val="accent2"/>
                </a:solidFill>
                <a:latin typeface="Calibri Light" panose="020F0302020204030204" pitchFamily="34" charset="0"/>
              </a:rPr>
              <a:t>Constructie beschikbaar inkomen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750" y="1392059"/>
            <a:ext cx="8334000" cy="4428000"/>
          </a:xfrm>
        </p:spPr>
        <p:txBody>
          <a:bodyPr/>
          <a:lstStyle/>
          <a:p>
            <a:pPr marL="0" indent="0">
              <a:buNone/>
            </a:pP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Integratie in het DWH: </a:t>
            </a:r>
          </a:p>
          <a:p>
            <a:pPr>
              <a:buFontTx/>
              <a:buChar char="-"/>
            </a:pP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Globaal beschikbaar huishoudinkomen</a:t>
            </a:r>
          </a:p>
          <a:p>
            <a:pPr>
              <a:buFontTx/>
              <a:buChar char="-"/>
            </a:pP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Aparte netto inkomenscomponenten </a:t>
            </a:r>
          </a:p>
          <a:p>
            <a:pPr marL="0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84188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Uitdagingen</a:t>
            </a:r>
            <a:r>
              <a:rPr lang="nl-BE" sz="4000" b="1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 </a:t>
            </a:r>
            <a:endParaRPr lang="en-GB" sz="40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40000" y="1349998"/>
            <a:ext cx="8334000" cy="5103337"/>
          </a:xfrm>
        </p:spPr>
        <p:txBody>
          <a:bodyPr/>
          <a:lstStyle/>
          <a:p>
            <a:pPr marL="358775" lvl="1" indent="0">
              <a:buNone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1. Belastingen per inkomenscomponent niet beschikbaar</a:t>
            </a:r>
          </a:p>
          <a:p>
            <a:pPr lvl="2">
              <a:buFontTx/>
              <a:buChar char="-"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Belastingen in IPCAL geaggregeerd tot ABI en GBI</a:t>
            </a:r>
          </a:p>
          <a:p>
            <a:pPr lvl="2">
              <a:buFontTx/>
              <a:buChar char="-"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Oplossing: </a:t>
            </a:r>
          </a:p>
          <a:p>
            <a:pPr lvl="3">
              <a:buFontTx/>
              <a:buChar char="-"/>
            </a:pP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E</a:t>
            </a: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nkel bedrijfsvoorheffing gebruiken voor afzonderlijke netto componenten. </a:t>
            </a:r>
          </a:p>
          <a:p>
            <a:pPr lvl="3">
              <a:buFontTx/>
              <a:buChar char="-"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Eindbelasting IPCAL meenemen voor de berekening van het totaal beschikbaar huishoudinkomen</a:t>
            </a:r>
          </a:p>
          <a:p>
            <a:pPr marL="358775" lvl="1" indent="0">
              <a:buNone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2. Bedrijfsvoorheffing per inkomenscomponent niet beschikbaar</a:t>
            </a:r>
          </a:p>
          <a:p>
            <a:pPr lvl="2">
              <a:buFontTx/>
              <a:buChar char="-"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Bedrijfsvoorheffing van verschillende inkomenscomponenten wordt in  IPCAL samengevoegd </a:t>
            </a:r>
          </a:p>
          <a:p>
            <a:pPr lvl="3">
              <a:buFontTx/>
              <a:buChar char="-"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Bv.: bedrijfsvoorheffing voor loon en inkomen uit werkloosheidsuitkering </a:t>
            </a:r>
          </a:p>
          <a:p>
            <a:pPr lvl="2">
              <a:buFontTx/>
              <a:buChar char="-"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Oplossing: </a:t>
            </a:r>
          </a:p>
          <a:p>
            <a:pPr lvl="3">
              <a:buFontTx/>
              <a:buChar char="-"/>
            </a:pP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S</a:t>
            </a: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imuleren van de bedrijfsvoorheffing </a:t>
            </a:r>
          </a:p>
          <a:p>
            <a:pPr lvl="3">
              <a:buFontTx/>
              <a:buChar char="-"/>
            </a:pP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C</a:t>
            </a: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ontroleren a.d.h.v. de geaggregeerde bedrijfsvoorheffing in IPCAL </a:t>
            </a:r>
          </a:p>
          <a:p>
            <a:pPr lvl="2">
              <a:buFontTx/>
              <a:buChar char="-"/>
            </a:pPr>
            <a:endParaRPr lang="nl-BE" dirty="0">
              <a:solidFill>
                <a:srgbClr val="116E8A"/>
              </a:solidFill>
              <a:latin typeface="Calibri Light" panose="020F0302020204030204" pitchFamily="34" charset="0"/>
            </a:endParaRPr>
          </a:p>
          <a:p>
            <a:pPr marL="358775" lvl="1" indent="0">
              <a:buNone/>
            </a:pPr>
            <a:endParaRPr lang="nl-BE" dirty="0" smtClean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lvl="2">
              <a:buFontTx/>
              <a:buChar char="-"/>
            </a:pP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80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>
                <a:solidFill>
                  <a:schemeClr val="accent2"/>
                </a:solidFill>
                <a:latin typeface="Calibri Light" panose="020F0302020204030204" pitchFamily="34" charset="0"/>
              </a:rPr>
              <a:t>Uitdagingen 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8775" lvl="1" indent="0">
              <a:buNone/>
            </a:pP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3. Het huishouden construeren</a:t>
            </a:r>
          </a:p>
          <a:p>
            <a:pPr lvl="2">
              <a:buFontTx/>
              <a:buChar char="-"/>
            </a:pP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Het huishouden in de BE-SILC: </a:t>
            </a: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personen </a:t>
            </a: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die </a:t>
            </a: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in </a:t>
            </a: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hetzelfde </a:t>
            </a: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huis wonen </a:t>
            </a: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en </a:t>
            </a: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die de inkomsten en uitgaven delen </a:t>
            </a: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lvl="2">
              <a:buFontTx/>
              <a:buChar char="-"/>
            </a:pP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Huishouden in IPCAL: fiscale eenheid </a:t>
            </a: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(max 1 à 2 volwassenen) </a:t>
            </a: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lvl="2">
              <a:buFontTx/>
              <a:buChar char="-"/>
            </a:pP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Huishouden in het Datawarehouse: op basis van de </a:t>
            </a: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referentiepersoon (Rijksregister) </a:t>
            </a:r>
          </a:p>
          <a:p>
            <a:pPr lvl="2">
              <a:buFontTx/>
              <a:buChar char="-"/>
            </a:pP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23842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-KU Leuven-Liggend-Achtergrond Wit">
  <a:themeElements>
    <a:clrScheme name="KULeuven-Themakleuren">
      <a:dk1>
        <a:srgbClr val="00407A"/>
      </a:dk1>
      <a:lt1>
        <a:srgbClr val="FFFFFF"/>
      </a:lt1>
      <a:dk2>
        <a:srgbClr val="00407A"/>
      </a:dk2>
      <a:lt2>
        <a:srgbClr val="FFFFFF"/>
      </a:lt2>
      <a:accent1>
        <a:srgbClr val="1D8DB0"/>
      </a:accent1>
      <a:accent2>
        <a:srgbClr val="116E8A"/>
      </a:accent2>
      <a:accent3>
        <a:srgbClr val="52BDEC"/>
      </a:accent3>
      <a:accent4>
        <a:srgbClr val="00407A"/>
      </a:accent4>
      <a:accent5>
        <a:srgbClr val="7F7F7F"/>
      </a:accent5>
      <a:accent6>
        <a:srgbClr val="595959"/>
      </a:accent6>
      <a:hlink>
        <a:srgbClr val="1D8DB0"/>
      </a:hlink>
      <a:folHlink>
        <a:srgbClr val="00407A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Corporate-KU Leuven-Liggend-Achtergrond Wit en Watermerk">
  <a:themeElements>
    <a:clrScheme name="KULeuven-Themakleuren">
      <a:dk1>
        <a:srgbClr val="00407A"/>
      </a:dk1>
      <a:lt1>
        <a:srgbClr val="FFFFFF"/>
      </a:lt1>
      <a:dk2>
        <a:srgbClr val="00407A"/>
      </a:dk2>
      <a:lt2>
        <a:srgbClr val="FFFFFF"/>
      </a:lt2>
      <a:accent1>
        <a:srgbClr val="1D8DB0"/>
      </a:accent1>
      <a:accent2>
        <a:srgbClr val="116E8A"/>
      </a:accent2>
      <a:accent3>
        <a:srgbClr val="86BCE5"/>
      </a:accent3>
      <a:accent4>
        <a:srgbClr val="00407A"/>
      </a:accent4>
      <a:accent5>
        <a:srgbClr val="7F7F7F"/>
      </a:accent5>
      <a:accent6>
        <a:srgbClr val="595959"/>
      </a:accent6>
      <a:hlink>
        <a:srgbClr val="009999"/>
      </a:hlink>
      <a:folHlink>
        <a:srgbClr val="800080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corporate-KULeuven</Template>
  <TotalTime>3432</TotalTime>
  <Words>757</Words>
  <Application>Microsoft Office PowerPoint</Application>
  <PresentationFormat>On-screen Show (4:3)</PresentationFormat>
  <Paragraphs>212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Calibri Light</vt:lpstr>
      <vt:lpstr>Cambria</vt:lpstr>
      <vt:lpstr>Courier New</vt:lpstr>
      <vt:lpstr>Times New Roman</vt:lpstr>
      <vt:lpstr>Corporate-KU Leuven-Liggend-Achtergrond Wit</vt:lpstr>
      <vt:lpstr>Corporate-KU Leuven-Liggend-Achtergrond Wit en Watermerk</vt:lpstr>
      <vt:lpstr>Beschikbaar inkomen op huishoudniveau op basis van administratieve data</vt:lpstr>
      <vt:lpstr>Doelstelling project</vt:lpstr>
      <vt:lpstr>Werkwijze</vt:lpstr>
      <vt:lpstr>Referentiekader: HY020 van de BE-SILC</vt:lpstr>
      <vt:lpstr>Referentiekader: HY020 van de BE-SILC</vt:lpstr>
      <vt:lpstr>Constructie beschikbaar inkomen</vt:lpstr>
      <vt:lpstr>Constructie beschikbaar inkomen</vt:lpstr>
      <vt:lpstr>Uitdagingen </vt:lpstr>
      <vt:lpstr>Uitdagingen </vt:lpstr>
      <vt:lpstr>Eindproduct</vt:lpstr>
      <vt:lpstr>Voortgang</vt:lpstr>
      <vt:lpstr>Feedback </vt:lpstr>
      <vt:lpstr>Boordtabel sociale zekerheid: indicatoren over uitkeringsontvangers </vt:lpstr>
      <vt:lpstr>Doelstelling project  </vt:lpstr>
      <vt:lpstr>Indicatoren over uitkeringsontvangers  </vt:lpstr>
      <vt:lpstr>Indicatoren over uitkeringsontvangers </vt:lpstr>
      <vt:lpstr>Voortgang</vt:lpstr>
      <vt:lpstr>Feedback </vt:lpstr>
    </vt:vector>
  </TitlesOfParts>
  <Company>KULeuven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ICTS | Communicatie, Servicepunt en Opleiding</dc:creator>
  <dc:description>Huisstijl KU Leuven - versie 24 juli 2012</dc:description>
  <cp:lastModifiedBy>Glenn Delmotte (KSZ-BCSS)</cp:lastModifiedBy>
  <cp:revision>292</cp:revision>
  <cp:lastPrinted>2018-01-26T16:51:53Z</cp:lastPrinted>
  <dcterms:created xsi:type="dcterms:W3CDTF">2012-07-10T07:57:57Z</dcterms:created>
  <dcterms:modified xsi:type="dcterms:W3CDTF">2019-10-11T09:57:48Z</dcterms:modified>
</cp:coreProperties>
</file>