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20"/>
  </p:notesMasterIdLst>
  <p:handoutMasterIdLst>
    <p:handoutMasterId r:id="rId21"/>
  </p:handoutMasterIdLst>
  <p:sldIdLst>
    <p:sldId id="256" r:id="rId3"/>
    <p:sldId id="371" r:id="rId4"/>
    <p:sldId id="472" r:id="rId5"/>
    <p:sldId id="569" r:id="rId6"/>
    <p:sldId id="570" r:id="rId7"/>
    <p:sldId id="571" r:id="rId8"/>
    <p:sldId id="507" r:id="rId9"/>
    <p:sldId id="572" r:id="rId10"/>
    <p:sldId id="583" r:id="rId11"/>
    <p:sldId id="378" r:id="rId12"/>
    <p:sldId id="543" r:id="rId13"/>
    <p:sldId id="479" r:id="rId14"/>
    <p:sldId id="574" r:id="rId15"/>
    <p:sldId id="575" r:id="rId16"/>
    <p:sldId id="389" r:id="rId17"/>
    <p:sldId id="576" r:id="rId18"/>
    <p:sldId id="581" r:id="rId1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1" clrIdx="0">
    <p:extLst>
      <p:ext uri="{19B8F6BF-5375-455C-9EA6-DF929625EA0E}">
        <p15:presenceInfo xmlns:p15="http://schemas.microsoft.com/office/powerpoint/2012/main" userId="S-1-5-21-136122031-3198374591-1304894904-1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92" autoAdjust="0"/>
  </p:normalViewPr>
  <p:slideViewPr>
    <p:cSldViewPr>
      <p:cViewPr varScale="1">
        <p:scale>
          <a:sx n="79" d="100"/>
          <a:sy n="79" d="100"/>
        </p:scale>
        <p:origin x="146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8/10/2019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29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663825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80B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>
            <a:lvl1pPr>
              <a:defRPr>
                <a:solidFill>
                  <a:srgbClr val="0080B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272808" cy="1470025"/>
          </a:xfrm>
        </p:spPr>
        <p:txBody>
          <a:bodyPr>
            <a:normAutofit/>
          </a:bodyPr>
          <a:lstStyle/>
          <a:p>
            <a:r>
              <a:rPr lang="fr-BE" dirty="0" err="1"/>
              <a:t>Datawarehouse</a:t>
            </a:r>
            <a:r>
              <a:rPr lang="fr-BE" dirty="0"/>
              <a:t> </a:t>
            </a:r>
            <a:r>
              <a:rPr lang="fr-BE" dirty="0" err="1"/>
              <a:t>arbeidsmarkt</a:t>
            </a:r>
            <a:r>
              <a:rPr lang="fr-BE" dirty="0"/>
              <a:t> en sociale </a:t>
            </a:r>
            <a:r>
              <a:rPr lang="fr-BE" dirty="0" err="1"/>
              <a:t>bescherming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5800" y="4512022"/>
            <a:ext cx="7772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r-FR" sz="3200" dirty="0" err="1">
                <a:solidFill>
                  <a:srgbClr val="0080BB"/>
                </a:solidFill>
              </a:rPr>
              <a:t>Gebruikersgroep</a:t>
            </a:r>
            <a:r>
              <a:rPr lang="fr-FR" sz="3200" dirty="0">
                <a:solidFill>
                  <a:srgbClr val="0080BB"/>
                </a:solidFill>
              </a:rPr>
              <a:t> </a:t>
            </a:r>
            <a:r>
              <a:rPr lang="fr-FR" sz="3200" dirty="0" smtClean="0">
                <a:solidFill>
                  <a:srgbClr val="0080BB"/>
                </a:solidFill>
              </a:rPr>
              <a:t>10/10/2019</a:t>
            </a:r>
            <a:endParaRPr lang="fr-FR" sz="3200" dirty="0">
              <a:solidFill>
                <a:srgbClr val="0080BB"/>
              </a:solidFill>
            </a:endParaRPr>
          </a:p>
          <a:p>
            <a:pPr algn="ctr" eaLnBrk="0" hangingPunct="0"/>
            <a:r>
              <a:rPr lang="fr-FR" sz="3200" dirty="0">
                <a:solidFill>
                  <a:srgbClr val="0080BB"/>
                </a:solidFill>
              </a:rPr>
              <a:t>Stand van </a:t>
            </a:r>
            <a:r>
              <a:rPr lang="fr-FR" sz="3200" dirty="0" err="1" smtClean="0">
                <a:solidFill>
                  <a:srgbClr val="0080BB"/>
                </a:solidFill>
              </a:rPr>
              <a:t>zaken</a:t>
            </a:r>
            <a:endParaRPr lang="nl-BE" sz="3200" dirty="0">
              <a:solidFill>
                <a:srgbClr val="0080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II. </a:t>
            </a:r>
            <a:r>
              <a:rPr lang="nl-BE" dirty="0" err="1"/>
              <a:t>Webtoepassingen</a:t>
            </a:r>
            <a:endParaRPr lang="fr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08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Actualisatie</a:t>
            </a:r>
            <a:r>
              <a:rPr lang="fr-BE" dirty="0" smtClean="0"/>
              <a:t> </a:t>
            </a:r>
            <a:r>
              <a:rPr lang="fr-BE" dirty="0" err="1" smtClean="0"/>
              <a:t>webtoepassingen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932908"/>
          </a:xfrm>
        </p:spPr>
        <p:txBody>
          <a:bodyPr>
            <a:normAutofit fontScale="25000" lnSpcReduction="20000"/>
          </a:bodyPr>
          <a:lstStyle/>
          <a:p>
            <a:r>
              <a:rPr lang="fr-BE" sz="11200" dirty="0" err="1" smtClean="0"/>
              <a:t>Actualisatie</a:t>
            </a:r>
            <a:r>
              <a:rPr lang="fr-BE" sz="11200" dirty="0" smtClean="0"/>
              <a:t> </a:t>
            </a:r>
            <a:r>
              <a:rPr lang="fr-BE" sz="11200" dirty="0" err="1"/>
              <a:t>naar</a:t>
            </a:r>
            <a:r>
              <a:rPr lang="fr-BE" sz="11200" dirty="0"/>
              <a:t> </a:t>
            </a:r>
            <a:r>
              <a:rPr lang="fr-BE" sz="11200" dirty="0" smtClean="0"/>
              <a:t>2017 </a:t>
            </a:r>
            <a:r>
              <a:rPr lang="fr-BE" sz="11200" dirty="0"/>
              <a:t>en </a:t>
            </a:r>
            <a:r>
              <a:rPr lang="fr-BE" sz="11200" dirty="0" err="1"/>
              <a:t>vervollediging</a:t>
            </a:r>
            <a:r>
              <a:rPr lang="fr-BE" sz="11200" dirty="0"/>
              <a:t> van </a:t>
            </a:r>
            <a:r>
              <a:rPr lang="fr-BE" sz="11200" dirty="0" smtClean="0"/>
              <a:t>2016 </a:t>
            </a:r>
            <a:r>
              <a:rPr lang="fr-BE" sz="11200" dirty="0" err="1" smtClean="0"/>
              <a:t>uitgevoerd</a:t>
            </a:r>
            <a:endParaRPr lang="fr-BE" sz="11200" dirty="0" smtClean="0"/>
          </a:p>
          <a:p>
            <a:pPr lvl="1"/>
            <a:r>
              <a:rPr lang="fr-BE" sz="9600" dirty="0" smtClean="0"/>
              <a:t>2017 : </a:t>
            </a:r>
            <a:r>
              <a:rPr lang="fr-BE" sz="9600" dirty="0" err="1" smtClean="0"/>
              <a:t>volledige</a:t>
            </a:r>
            <a:r>
              <a:rPr lang="fr-BE" sz="9600" dirty="0" smtClean="0"/>
              <a:t> </a:t>
            </a:r>
            <a:r>
              <a:rPr lang="fr-BE" sz="9600" dirty="0" err="1" smtClean="0"/>
              <a:t>versie</a:t>
            </a:r>
            <a:endParaRPr lang="fr-BE" sz="9600" dirty="0" smtClean="0"/>
          </a:p>
          <a:p>
            <a:pPr lvl="1"/>
            <a:r>
              <a:rPr lang="nl-NL" sz="9600" dirty="0" err="1" smtClean="0"/>
              <a:t>webtoepassing</a:t>
            </a:r>
            <a:r>
              <a:rPr lang="nl-NL" sz="9600" dirty="0" smtClean="0"/>
              <a:t> globale </a:t>
            </a:r>
            <a:r>
              <a:rPr lang="nl-NL" sz="9600" dirty="0"/>
              <a:t>cijfers</a:t>
            </a:r>
          </a:p>
          <a:p>
            <a:pPr lvl="2"/>
            <a:r>
              <a:rPr lang="nl-NL" sz="8800" dirty="0" smtClean="0"/>
              <a:t>variabele </a:t>
            </a:r>
            <a:r>
              <a:rPr lang="nl-NL" sz="8800" dirty="0"/>
              <a:t>werkplaats vanaf </a:t>
            </a:r>
            <a:r>
              <a:rPr lang="nl-NL" sz="8800" dirty="0" smtClean="0"/>
              <a:t>2014 : gepland maar nog niet gerealiseerd</a:t>
            </a:r>
            <a:endParaRPr lang="fr-BE" sz="8800" dirty="0"/>
          </a:p>
          <a:p>
            <a:pPr lvl="2"/>
            <a:r>
              <a:rPr lang="en-US" sz="8800" dirty="0" err="1" smtClean="0"/>
              <a:t>aanpassing</a:t>
            </a:r>
            <a:r>
              <a:rPr lang="en-US" sz="8800" dirty="0" smtClean="0"/>
              <a:t> RSVZ </a:t>
            </a:r>
            <a:r>
              <a:rPr lang="en-US" sz="8800" dirty="0" err="1"/>
              <a:t>heeft</a:t>
            </a:r>
            <a:r>
              <a:rPr lang="en-US" sz="8800" dirty="0"/>
              <a:t> impact op </a:t>
            </a:r>
            <a:r>
              <a:rPr lang="en-US" sz="8800" dirty="0" err="1"/>
              <a:t>cijfers</a:t>
            </a:r>
            <a:r>
              <a:rPr lang="en-US" sz="8800" dirty="0"/>
              <a:t> 1ste, 2de </a:t>
            </a:r>
            <a:r>
              <a:rPr lang="en-US" sz="8800" dirty="0" err="1"/>
              <a:t>en</a:t>
            </a:r>
            <a:r>
              <a:rPr lang="en-US" sz="8800" dirty="0"/>
              <a:t> 3de </a:t>
            </a:r>
            <a:r>
              <a:rPr lang="en-US" sz="8800" dirty="0" err="1"/>
              <a:t>kwartaal</a:t>
            </a:r>
            <a:r>
              <a:rPr lang="en-US" sz="8800" dirty="0"/>
              <a:t> =&gt; </a:t>
            </a:r>
            <a:r>
              <a:rPr lang="en-US" sz="8800" dirty="0" err="1"/>
              <a:t>heringeladen</a:t>
            </a:r>
            <a:r>
              <a:rPr lang="en-US" sz="8800" dirty="0"/>
              <a:t> </a:t>
            </a:r>
            <a:r>
              <a:rPr lang="en-US" sz="8800" dirty="0" err="1"/>
              <a:t>vanaf</a:t>
            </a:r>
            <a:r>
              <a:rPr lang="en-US" sz="8800" dirty="0"/>
              <a:t> </a:t>
            </a:r>
            <a:r>
              <a:rPr lang="en-US" sz="8800" dirty="0" smtClean="0"/>
              <a:t>2003</a:t>
            </a:r>
            <a:endParaRPr lang="fr-BE" sz="8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11200" dirty="0" err="1"/>
              <a:t>Oplevering</a:t>
            </a:r>
            <a:r>
              <a:rPr lang="fr-BE" sz="11200" dirty="0"/>
              <a:t> </a:t>
            </a:r>
            <a:r>
              <a:rPr lang="fr-BE" sz="11200" dirty="0" err="1"/>
              <a:t>nieuwe</a:t>
            </a:r>
            <a:r>
              <a:rPr lang="fr-BE" sz="11200" dirty="0"/>
              <a:t> </a:t>
            </a:r>
            <a:r>
              <a:rPr lang="fr-BE" sz="11200" dirty="0" err="1"/>
              <a:t>webtoepassing</a:t>
            </a:r>
            <a:r>
              <a:rPr lang="fr-BE" sz="11200" dirty="0"/>
              <a:t> : </a:t>
            </a:r>
            <a:r>
              <a:rPr lang="fr-BE" sz="11200" dirty="0" smtClean="0"/>
              <a:t>socio-</a:t>
            </a:r>
            <a:r>
              <a:rPr lang="fr-BE" sz="11200" dirty="0" err="1" smtClean="0"/>
              <a:t>economische</a:t>
            </a:r>
            <a:r>
              <a:rPr lang="fr-BE" sz="11200" dirty="0" smtClean="0"/>
              <a:t> </a:t>
            </a:r>
            <a:r>
              <a:rPr lang="fr-BE" sz="11200" dirty="0" err="1"/>
              <a:t>mobiliteit</a:t>
            </a:r>
            <a:r>
              <a:rPr lang="fr-BE" sz="11200" dirty="0"/>
              <a:t> op </a:t>
            </a:r>
            <a:r>
              <a:rPr lang="fr-BE" sz="11200" dirty="0" err="1"/>
              <a:t>korte</a:t>
            </a:r>
            <a:r>
              <a:rPr lang="fr-BE" sz="11200" dirty="0"/>
              <a:t> </a:t>
            </a:r>
            <a:r>
              <a:rPr lang="fr-BE" sz="11200" dirty="0" err="1"/>
              <a:t>termijn</a:t>
            </a:r>
            <a:endParaRPr lang="fr-BE" sz="11200" dirty="0"/>
          </a:p>
          <a:p>
            <a:pPr marL="457200" lvl="1" indent="0">
              <a:buNone/>
            </a:pPr>
            <a:r>
              <a:rPr lang="fr-BE" sz="9600" dirty="0" smtClean="0"/>
              <a:t>=&gt; </a:t>
            </a:r>
            <a:r>
              <a:rPr lang="fr-BE" sz="9600" dirty="0" err="1" smtClean="0"/>
              <a:t>toelichting</a:t>
            </a:r>
            <a:r>
              <a:rPr lang="fr-BE" sz="9600" dirty="0" smtClean="0"/>
              <a:t> : Glenn </a:t>
            </a:r>
            <a:r>
              <a:rPr lang="fr-BE" sz="9600" dirty="0" smtClean="0"/>
              <a:t>Delmotte</a:t>
            </a: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  <a:endParaRPr lang="fr-BE" dirty="0" smtClean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9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III. </a:t>
            </a:r>
            <a:r>
              <a:rPr lang="nl-BE" dirty="0" smtClean="0"/>
              <a:t>CMS en documentatie</a:t>
            </a:r>
            <a:endParaRPr lang="fr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Aanpassingen CMS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5112568"/>
          </a:xfrm>
        </p:spPr>
        <p:txBody>
          <a:bodyPr>
            <a:normAutofit lnSpcReduction="10000"/>
          </a:bodyPr>
          <a:lstStyle/>
          <a:p>
            <a:r>
              <a:rPr lang="nl-BE" dirty="0" smtClean="0"/>
              <a:t>Pagina </a:t>
            </a:r>
            <a:r>
              <a:rPr lang="nl-BE" dirty="0"/>
              <a:t>met beschrijving over hoe informatie te zoeken in het </a:t>
            </a:r>
            <a:r>
              <a:rPr lang="nl-BE" dirty="0" smtClean="0"/>
              <a:t>datawarehouse </a:t>
            </a:r>
            <a:endParaRPr lang="nl-BE" dirty="0"/>
          </a:p>
          <a:p>
            <a:pPr lvl="1"/>
            <a:r>
              <a:rPr lang="nl-BE" dirty="0" smtClean="0"/>
              <a:t>verband tussen </a:t>
            </a:r>
            <a:r>
              <a:rPr lang="nl-BE" dirty="0" smtClean="0"/>
              <a:t>instellingen, bronnen, variabelen en codes </a:t>
            </a:r>
            <a:r>
              <a:rPr lang="nl-BE" dirty="0" smtClean="0"/>
              <a:t>toelichten</a:t>
            </a:r>
            <a:endParaRPr lang="nl-BE" dirty="0"/>
          </a:p>
          <a:p>
            <a:r>
              <a:rPr lang="nl-BE" dirty="0"/>
              <a:t>Volgende aanpassingen worden nog </a:t>
            </a:r>
            <a:r>
              <a:rPr lang="nl-BE" dirty="0" smtClean="0"/>
              <a:t>voorzien </a:t>
            </a:r>
            <a:r>
              <a:rPr lang="nl-BE" dirty="0"/>
              <a:t>: </a:t>
            </a:r>
          </a:p>
          <a:p>
            <a:pPr lvl="1"/>
            <a:r>
              <a:rPr lang="nl-BE" dirty="0" smtClean="0"/>
              <a:t>beknopte beschrijving </a:t>
            </a:r>
            <a:r>
              <a:rPr lang="nl-BE" dirty="0"/>
              <a:t>onder de bronnen en minder cryptische </a:t>
            </a:r>
            <a:r>
              <a:rPr lang="nl-BE" dirty="0" smtClean="0"/>
              <a:t>namen</a:t>
            </a:r>
            <a:endParaRPr lang="nl-BE" sz="2400" dirty="0"/>
          </a:p>
          <a:p>
            <a:pPr lvl="1"/>
            <a:r>
              <a:rPr lang="nl-BE" dirty="0" smtClean="0"/>
              <a:t>tooltips bij </a:t>
            </a:r>
            <a:r>
              <a:rPr lang="nl-BE" dirty="0"/>
              <a:t>de instelling met een korte beschrijving van de </a:t>
            </a:r>
            <a:r>
              <a:rPr lang="nl-BE" dirty="0" smtClean="0"/>
              <a:t>instelling</a:t>
            </a:r>
            <a:endParaRPr lang="nl-BE" sz="2400" dirty="0"/>
          </a:p>
          <a:p>
            <a:pPr lvl="1"/>
            <a:r>
              <a:rPr lang="nl-BE" dirty="0" smtClean="0"/>
              <a:t>een link </a:t>
            </a:r>
            <a:r>
              <a:rPr lang="nl-BE" dirty="0"/>
              <a:t>of knop op de pagina’s van de documentatie waarmee de gebruikers een probleem (bijvoorbeeld foutieve info, verouderde informatie of niet werkende </a:t>
            </a:r>
            <a:r>
              <a:rPr lang="nl-BE" dirty="0" err="1"/>
              <a:t>url’s</a:t>
            </a:r>
            <a:r>
              <a:rPr lang="nl-BE" dirty="0"/>
              <a:t>) op de pagina kunnen </a:t>
            </a:r>
            <a:r>
              <a:rPr lang="nl-BE" dirty="0" smtClean="0"/>
              <a:t>melden</a:t>
            </a:r>
            <a:endParaRPr lang="nl-BE" sz="2400" dirty="0"/>
          </a:p>
          <a:p>
            <a:pPr lvl="1"/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954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Aanpassingen CMS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Vernieuwing themapagina met </a:t>
            </a:r>
            <a:r>
              <a:rPr lang="nl-BE" dirty="0"/>
              <a:t>zoekmogelijkheden op basis van thema’s en </a:t>
            </a:r>
            <a:r>
              <a:rPr lang="nl-BE" dirty="0" err="1" smtClean="0"/>
              <a:t>subthema’s</a:t>
            </a:r>
            <a:endParaRPr lang="nl-BE" dirty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356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IV. </a:t>
            </a:r>
            <a:r>
              <a:rPr lang="fr-BE" dirty="0" err="1" smtClean="0"/>
              <a:t>Projecten</a:t>
            </a:r>
            <a:endParaRPr lang="fr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8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Projecten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824536"/>
          </a:xfrm>
        </p:spPr>
        <p:txBody>
          <a:bodyPr>
            <a:normAutofit fontScale="92500"/>
          </a:bodyPr>
          <a:lstStyle/>
          <a:p>
            <a:r>
              <a:rPr lang="nl-BE" dirty="0"/>
              <a:t>Taak 1 : ontwikkeling indicatoren m.b.t. arbeidsmarkt en sociale bescherming op basis van DWH AM&amp;SB, die indicatoren indien mogelijk reproduceren die gewoonlijk berekend worden </a:t>
            </a:r>
            <a:r>
              <a:rPr lang="nl-BE" dirty="0" smtClean="0"/>
              <a:t>a.d.h.v. enquêtegegevens</a:t>
            </a:r>
          </a:p>
          <a:p>
            <a:pPr marL="457200" lvl="1" indent="0">
              <a:buNone/>
            </a:pPr>
            <a:r>
              <a:rPr lang="nl-BE" sz="2600" dirty="0" smtClean="0"/>
              <a:t>=&gt; toelichting Joy Schols en Bart </a:t>
            </a:r>
            <a:r>
              <a:rPr lang="nl-BE" sz="2600" dirty="0" err="1" smtClean="0"/>
              <a:t>Scholiers</a:t>
            </a:r>
            <a:endParaRPr lang="nl-BE" sz="2600" dirty="0" smtClean="0"/>
          </a:p>
          <a:p>
            <a:r>
              <a:rPr lang="nl-BE" dirty="0" smtClean="0"/>
              <a:t>Taak </a:t>
            </a:r>
            <a:r>
              <a:rPr lang="nl-BE" dirty="0"/>
              <a:t>2 : ontwikkeling meet- en opvolgingsinstrument voor regionale tewerkstellingsmaatregelen </a:t>
            </a:r>
            <a:endParaRPr lang="nl-BE" dirty="0" smtClean="0"/>
          </a:p>
          <a:p>
            <a:pPr marL="457200" lvl="1" indent="0">
              <a:buNone/>
            </a:pPr>
            <a:r>
              <a:rPr lang="nl-BE" sz="2600" dirty="0" smtClean="0"/>
              <a:t>=&gt; toelichting Juliette De </a:t>
            </a:r>
            <a:r>
              <a:rPr lang="nl-BE" sz="2600" dirty="0" err="1" smtClean="0"/>
              <a:t>Vestel</a:t>
            </a:r>
            <a:endParaRPr lang="nl-BE" sz="2600" dirty="0" smtClean="0"/>
          </a:p>
          <a:p>
            <a:r>
              <a:rPr lang="nl-BE" dirty="0" smtClean="0"/>
              <a:t>Taak </a:t>
            </a:r>
            <a:r>
              <a:rPr lang="nl-BE" dirty="0"/>
              <a:t>3 : verbetering van de informatie over het scholingsniveau van de </a:t>
            </a:r>
            <a:r>
              <a:rPr lang="nl-BE" dirty="0" smtClean="0"/>
              <a:t>bevolking</a:t>
            </a:r>
          </a:p>
          <a:p>
            <a:pPr marL="457200" lvl="1" indent="0">
              <a:buNone/>
            </a:pPr>
            <a:r>
              <a:rPr lang="nl-BE" sz="2600" dirty="0" smtClean="0"/>
              <a:t>=&gt; toelichting Bart Scholiers</a:t>
            </a:r>
            <a:endParaRPr lang="nl-BE" sz="2600" dirty="0"/>
          </a:p>
          <a:p>
            <a:endParaRPr lang="nl-BE" dirty="0"/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931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Projecten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Taak 4 : ontwikkeling van indicatoren voor een boordtabel sociale bescherming</a:t>
            </a:r>
          </a:p>
          <a:p>
            <a:pPr marL="457200" lvl="1" indent="0">
              <a:buNone/>
            </a:pPr>
            <a:r>
              <a:rPr lang="nl-BE" dirty="0" smtClean="0"/>
              <a:t>=&gt; toelichting Joy </a:t>
            </a:r>
            <a:r>
              <a:rPr lang="nl-BE" dirty="0" smtClean="0"/>
              <a:t>Schols</a:t>
            </a:r>
            <a:endParaRPr lang="nl-BE" dirty="0" smtClean="0"/>
          </a:p>
          <a:p>
            <a:r>
              <a:rPr lang="nl-BE" dirty="0"/>
              <a:t>Taak 5 : ontwikkeling van variabelen m.b.t. de socio-economische </a:t>
            </a:r>
            <a:r>
              <a:rPr lang="nl-BE" dirty="0" smtClean="0"/>
              <a:t>achtergrond</a:t>
            </a:r>
          </a:p>
          <a:p>
            <a:pPr marL="457200" lvl="1" indent="0">
              <a:buNone/>
            </a:pPr>
            <a:r>
              <a:rPr lang="nl-BE" dirty="0" smtClean="0"/>
              <a:t>=&gt; Toelichting in volgende </a:t>
            </a:r>
            <a:r>
              <a:rPr lang="nl-BE" dirty="0" smtClean="0"/>
              <a:t>gebruikersgroep</a:t>
            </a:r>
            <a:endParaRPr lang="nl-BE" dirty="0" smtClean="0"/>
          </a:p>
          <a:p>
            <a:r>
              <a:rPr lang="nl-BE" dirty="0"/>
              <a:t>Taak 6 : aanpassing documentatie aan de veranderende behoeften van het wetenschappelijk onderzoek</a:t>
            </a:r>
          </a:p>
          <a:p>
            <a:endParaRPr lang="nl-BE" dirty="0"/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54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I. </a:t>
            </a:r>
            <a:r>
              <a:rPr lang="nl-BE" dirty="0"/>
              <a:t>Overzicht beschikbare databestanden</a:t>
            </a:r>
            <a:endParaRPr lang="fr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6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err="1" smtClean="0"/>
              <a:t>Bronnen</a:t>
            </a:r>
            <a:r>
              <a:rPr lang="fr-BE" dirty="0" smtClean="0"/>
              <a:t> : stand van </a:t>
            </a:r>
            <a:r>
              <a:rPr lang="fr-BE" dirty="0" err="1" smtClean="0"/>
              <a:t>zaken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BE" dirty="0" smtClean="0"/>
              <a:t>Data 2016 </a:t>
            </a:r>
            <a:r>
              <a:rPr lang="fr-BE" dirty="0" err="1"/>
              <a:t>zijn</a:t>
            </a:r>
            <a:r>
              <a:rPr lang="fr-BE" dirty="0"/>
              <a:t> </a:t>
            </a:r>
            <a:r>
              <a:rPr lang="fr-BE" dirty="0" err="1" smtClean="0"/>
              <a:t>ingeladen</a:t>
            </a:r>
            <a:endParaRPr lang="fr-BE" dirty="0"/>
          </a:p>
          <a:p>
            <a:pPr>
              <a:lnSpc>
                <a:spcPct val="90000"/>
              </a:lnSpc>
            </a:pPr>
            <a:r>
              <a:rPr lang="fr-BE" dirty="0"/>
              <a:t>Data </a:t>
            </a:r>
            <a:r>
              <a:rPr lang="fr-BE" dirty="0" smtClean="0"/>
              <a:t>2017 </a:t>
            </a:r>
            <a:r>
              <a:rPr lang="fr-BE" dirty="0" err="1"/>
              <a:t>zijn</a:t>
            </a:r>
            <a:r>
              <a:rPr lang="fr-BE" dirty="0"/>
              <a:t> </a:t>
            </a:r>
            <a:r>
              <a:rPr lang="fr-BE" dirty="0" err="1"/>
              <a:t>ingeladen</a:t>
            </a:r>
            <a:r>
              <a:rPr lang="fr-BE" dirty="0"/>
              <a:t>, op </a:t>
            </a:r>
            <a:r>
              <a:rPr lang="fr-BE" dirty="0" err="1" smtClean="0"/>
              <a:t>volgende</a:t>
            </a:r>
            <a:r>
              <a:rPr lang="fr-BE" dirty="0" smtClean="0"/>
              <a:t> </a:t>
            </a:r>
            <a:r>
              <a:rPr lang="fr-BE" dirty="0" err="1" smtClean="0"/>
              <a:t>bronnen</a:t>
            </a:r>
            <a:r>
              <a:rPr lang="fr-BE" dirty="0" smtClean="0"/>
              <a:t> na : 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FWB-CREF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FWB-SATURN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RSVZ-loopbaangegevens</a:t>
            </a:r>
          </a:p>
          <a:p>
            <a:pPr lvl="1">
              <a:lnSpc>
                <a:spcPct val="90000"/>
              </a:lnSpc>
            </a:pPr>
            <a:r>
              <a:rPr lang="nl-NL" dirty="0" smtClean="0"/>
              <a:t>RSVZ-</a:t>
            </a:r>
            <a:r>
              <a:rPr lang="nl-NL" dirty="0" err="1" smtClean="0"/>
              <a:t>eClipz</a:t>
            </a:r>
            <a:endParaRPr lang="fr-BE" dirty="0" smtClean="0"/>
          </a:p>
          <a:p>
            <a:pPr>
              <a:lnSpc>
                <a:spcPct val="90000"/>
              </a:lnSpc>
            </a:pPr>
            <a:r>
              <a:rPr lang="nl-NL" dirty="0"/>
              <a:t>Data </a:t>
            </a:r>
            <a:r>
              <a:rPr lang="nl-NL" dirty="0" smtClean="0"/>
              <a:t>2018 </a:t>
            </a:r>
            <a:r>
              <a:rPr lang="nl-NL" dirty="0"/>
              <a:t>: proces van </a:t>
            </a:r>
            <a:r>
              <a:rPr lang="nl-NL" dirty="0" err="1"/>
              <a:t>inlading</a:t>
            </a:r>
            <a:r>
              <a:rPr lang="nl-NL" dirty="0"/>
              <a:t> aan de </a:t>
            </a:r>
            <a:r>
              <a:rPr lang="nl-NL" dirty="0" smtClean="0"/>
              <a:t>gang</a:t>
            </a:r>
            <a:endParaRPr lang="fr-BE" dirty="0" smtClean="0"/>
          </a:p>
          <a:p>
            <a:pPr lvl="1">
              <a:lnSpc>
                <a:spcPct val="90000"/>
              </a:lnSpc>
            </a:pPr>
            <a:r>
              <a:rPr lang="fr-BE" dirty="0" err="1" smtClean="0"/>
              <a:t>statistische</a:t>
            </a:r>
            <a:r>
              <a:rPr lang="fr-BE" dirty="0" smtClean="0"/>
              <a:t> </a:t>
            </a:r>
            <a:r>
              <a:rPr lang="fr-BE" dirty="0" err="1" smtClean="0"/>
              <a:t>sector</a:t>
            </a:r>
            <a:r>
              <a:rPr lang="fr-BE" dirty="0" smtClean="0"/>
              <a:t> </a:t>
            </a:r>
            <a:r>
              <a:rPr lang="fr-BE" dirty="0" err="1"/>
              <a:t>vlugger</a:t>
            </a:r>
            <a:r>
              <a:rPr lang="fr-BE" dirty="0"/>
              <a:t> </a:t>
            </a:r>
            <a:r>
              <a:rPr lang="fr-BE" dirty="0" err="1"/>
              <a:t>beschikbaar</a:t>
            </a:r>
            <a:endParaRPr lang="fr-BE" dirty="0"/>
          </a:p>
          <a:p>
            <a:pPr lvl="1">
              <a:lnSpc>
                <a:spcPct val="90000"/>
              </a:lnSpc>
            </a:pPr>
            <a:r>
              <a:rPr lang="nl-BE" dirty="0" smtClean="0"/>
              <a:t>zie schema </a:t>
            </a:r>
            <a:r>
              <a:rPr lang="nl-BE" dirty="0" smtClean="0"/>
              <a:t>website</a:t>
            </a:r>
            <a:endParaRPr lang="nl-BE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742950" lvl="2" indent="-342900">
              <a:lnSpc>
                <a:spcPct val="90000"/>
              </a:lnSpc>
            </a:pPr>
            <a:endParaRPr lang="nl-NL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9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Nieuwe bronnen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KBO : checken van het </a:t>
            </a:r>
            <a:r>
              <a:rPr lang="nl-NL" dirty="0" smtClean="0"/>
              <a:t>bestand</a:t>
            </a:r>
            <a:endParaRPr lang="nl-NL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nl-NL" sz="2800" dirty="0" smtClean="0"/>
              <a:t>FPD/RSVZ – minimumpensioenen : vraagt ligt </a:t>
            </a:r>
            <a:r>
              <a:rPr lang="nl-NL" sz="2800" dirty="0" smtClean="0"/>
              <a:t>voor</a:t>
            </a:r>
            <a:endParaRPr lang="nl-NL" sz="2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NL" sz="2800" dirty="0" smtClean="0"/>
              <a:t>Franstalig verplicht onderwijs : bespreking met </a:t>
            </a:r>
            <a:r>
              <a:rPr lang="nl-NL" sz="2800" dirty="0" smtClean="0"/>
              <a:t>FWB</a:t>
            </a:r>
            <a:endParaRPr lang="nl-NL" sz="3200" dirty="0"/>
          </a:p>
          <a:p>
            <a:endParaRPr lang="nl-NL" dirty="0"/>
          </a:p>
          <a:p>
            <a:endParaRPr lang="nl-NL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064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Nieuwe bronnen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5040560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nl-NL" sz="2800" dirty="0" smtClean="0"/>
              <a:t>FOD Buitenlandse </a:t>
            </a:r>
            <a:r>
              <a:rPr lang="nl-NL" sz="2800" dirty="0" smtClean="0"/>
              <a:t>Zaken</a:t>
            </a:r>
            <a:endParaRPr lang="nl-NL" sz="2800" dirty="0"/>
          </a:p>
          <a:p>
            <a:pPr lvl="1"/>
            <a:r>
              <a:rPr lang="nl-NL" dirty="0" smtClean="0"/>
              <a:t>gegevens tewerkstelling </a:t>
            </a:r>
            <a:r>
              <a:rPr lang="nl-NL" dirty="0"/>
              <a:t>bij Europese en internationale </a:t>
            </a:r>
            <a:r>
              <a:rPr lang="nl-NL" dirty="0" smtClean="0"/>
              <a:t>instellingen</a:t>
            </a:r>
          </a:p>
          <a:p>
            <a:pPr lvl="1"/>
            <a:r>
              <a:rPr lang="nl-NL" dirty="0" smtClean="0"/>
              <a:t>kwaliteit huidige </a:t>
            </a:r>
            <a:r>
              <a:rPr lang="nl-NL" dirty="0" smtClean="0"/>
              <a:t>gegevens Rijksregister onvoldoende</a:t>
            </a:r>
          </a:p>
          <a:p>
            <a:pPr lvl="1"/>
            <a:r>
              <a:rPr lang="nl-NL" dirty="0" smtClean="0"/>
              <a:t>vraag wordt </a:t>
            </a:r>
            <a:r>
              <a:rPr lang="nl-NL" dirty="0" smtClean="0"/>
              <a:t>voorbereid voor IVC, in samenwerking met FOD Buitenlandse </a:t>
            </a:r>
            <a:r>
              <a:rPr lang="nl-NL" dirty="0" smtClean="0"/>
              <a:t>Zaken</a:t>
            </a:r>
            <a:endParaRPr lang="nl-NL" dirty="0"/>
          </a:p>
          <a:p>
            <a:r>
              <a:rPr lang="nl-NL" dirty="0" smtClean="0"/>
              <a:t>LIMOSA</a:t>
            </a:r>
            <a:endParaRPr lang="nl-NL" dirty="0"/>
          </a:p>
          <a:p>
            <a:pPr lvl="1"/>
            <a:r>
              <a:rPr lang="nl-NL" dirty="0" smtClean="0"/>
              <a:t>werknemers die </a:t>
            </a:r>
            <a:r>
              <a:rPr lang="nl-NL" dirty="0"/>
              <a:t>tijdelijk of gedeeltelijk in België werken voor buitenlandse werkgevers en zelfstandigen die tijdelijk of gedeeltelijk in België werken. Beiden vallen niet onder Belgische SZ</a:t>
            </a:r>
          </a:p>
          <a:p>
            <a:pPr lvl="1"/>
            <a:r>
              <a:rPr lang="nl-NL" dirty="0" smtClean="0"/>
              <a:t>belangrijke aanvulling </a:t>
            </a:r>
            <a:r>
              <a:rPr lang="nl-NL" dirty="0" smtClean="0"/>
              <a:t>arbeidsmarktgegevens</a:t>
            </a:r>
          </a:p>
          <a:p>
            <a:pPr lvl="1"/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9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Problemen met bronnen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FEDRIS - AO – </a:t>
            </a:r>
            <a:r>
              <a:rPr lang="fr-BE" dirty="0" err="1"/>
              <a:t>personen</a:t>
            </a:r>
            <a:r>
              <a:rPr lang="fr-BE" dirty="0"/>
              <a:t> met </a:t>
            </a:r>
            <a:r>
              <a:rPr lang="nl-NL" dirty="0"/>
              <a:t>permanente </a:t>
            </a:r>
            <a:r>
              <a:rPr lang="nl-NL" dirty="0" smtClean="0"/>
              <a:t>arbeidsongeschiktheid</a:t>
            </a:r>
            <a:endParaRPr lang="nl-BE" dirty="0" smtClean="0"/>
          </a:p>
          <a:p>
            <a:pPr lvl="1"/>
            <a:r>
              <a:rPr lang="nl-BE" dirty="0" smtClean="0"/>
              <a:t>omvorming van </a:t>
            </a:r>
            <a:r>
              <a:rPr lang="nl-BE" dirty="0" smtClean="0"/>
              <a:t>de bestanden werd gerealiseerd</a:t>
            </a:r>
          </a:p>
          <a:p>
            <a:pPr lvl="2"/>
            <a:r>
              <a:rPr lang="nl-BE" dirty="0" smtClean="0"/>
              <a:t>resultaten bespreken </a:t>
            </a:r>
            <a:r>
              <a:rPr lang="nl-BE" dirty="0" smtClean="0"/>
              <a:t>met FEDRIS</a:t>
            </a:r>
          </a:p>
          <a:p>
            <a:pPr lvl="2"/>
            <a:r>
              <a:rPr lang="nl-BE" dirty="0" smtClean="0"/>
              <a:t>in geval </a:t>
            </a:r>
            <a:r>
              <a:rPr lang="nl-BE" dirty="0" smtClean="0"/>
              <a:t>positief resultaat : aanpassing van de </a:t>
            </a:r>
            <a:r>
              <a:rPr lang="nl-BE" dirty="0" smtClean="0"/>
              <a:t>documentatie</a:t>
            </a:r>
            <a:endParaRPr lang="nl-BE" dirty="0"/>
          </a:p>
          <a:p>
            <a:r>
              <a:rPr lang="nl-BE" dirty="0" smtClean="0"/>
              <a:t>SIGEDIS</a:t>
            </a:r>
            <a:endParaRPr lang="nl-BE" dirty="0"/>
          </a:p>
          <a:p>
            <a:pPr lvl="1"/>
            <a:r>
              <a:rPr lang="nl-BE" dirty="0" smtClean="0"/>
              <a:t>overweging om </a:t>
            </a:r>
            <a:r>
              <a:rPr lang="nl-BE" dirty="0" smtClean="0"/>
              <a:t>alle data opnieuw in te laden</a:t>
            </a:r>
          </a:p>
          <a:p>
            <a:pPr lvl="1"/>
            <a:r>
              <a:rPr lang="nl-BE" dirty="0" smtClean="0"/>
              <a:t>CAPELO</a:t>
            </a:r>
          </a:p>
          <a:p>
            <a:endParaRPr lang="nl-BE" dirty="0" smtClean="0"/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51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Bestand </a:t>
            </a:r>
            <a:r>
              <a:rPr lang="nl-BE" dirty="0" err="1" smtClean="0"/>
              <a:t>eClipz</a:t>
            </a:r>
            <a:r>
              <a:rPr lang="nl-BE" dirty="0" smtClean="0"/>
              <a:t> (RSVZ)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2800" dirty="0" smtClean="0"/>
              <a:t>Vraag </a:t>
            </a:r>
            <a:r>
              <a:rPr lang="nl-NL" sz="2800" dirty="0"/>
              <a:t>om verder terug te gaan in de </a:t>
            </a:r>
            <a:r>
              <a:rPr lang="nl-NL" sz="2800" dirty="0" smtClean="0"/>
              <a:t>tijd</a:t>
            </a:r>
            <a:endParaRPr lang="nl-NL" sz="28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2800" dirty="0" smtClean="0"/>
              <a:t>Zicht </a:t>
            </a:r>
            <a:r>
              <a:rPr lang="nl-NL" sz="2800" dirty="0"/>
              <a:t>op wie zelfstandige was in een verder </a:t>
            </a:r>
            <a:r>
              <a:rPr lang="nl-NL" sz="2800" dirty="0" smtClean="0"/>
              <a:t>verleden</a:t>
            </a:r>
            <a:endParaRPr lang="nl-NL" sz="28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2800" dirty="0"/>
              <a:t>Inkomensconcept : </a:t>
            </a:r>
            <a:r>
              <a:rPr lang="nl-NL" sz="2800" dirty="0" smtClean="0"/>
              <a:t>recenter beschikbaar dankzij bestand </a:t>
            </a:r>
            <a:r>
              <a:rPr lang="nl-NL" sz="2800" dirty="0" err="1" smtClean="0"/>
              <a:t>eClipz</a:t>
            </a:r>
            <a:endParaRPr lang="nl-NL" sz="2800" dirty="0"/>
          </a:p>
          <a:p>
            <a:pPr lvl="1">
              <a:lnSpc>
                <a:spcPct val="90000"/>
              </a:lnSpc>
            </a:pPr>
            <a:r>
              <a:rPr lang="nl-NL" dirty="0" smtClean="0"/>
              <a:t>definitief in </a:t>
            </a:r>
            <a:r>
              <a:rPr lang="nl-NL" dirty="0" smtClean="0"/>
              <a:t>gebruik </a:t>
            </a:r>
            <a:r>
              <a:rPr lang="nl-NL" dirty="0" smtClean="0"/>
              <a:t>genomen</a:t>
            </a:r>
            <a:endParaRPr lang="nl-BE" dirty="0" smtClean="0"/>
          </a:p>
          <a:p>
            <a:pPr lvl="1"/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8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Aanpassing bestanden RSVZ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932908"/>
          </a:xfrm>
        </p:spPr>
        <p:txBody>
          <a:bodyPr>
            <a:normAutofit lnSpcReduction="10000"/>
          </a:bodyPr>
          <a:lstStyle/>
          <a:p>
            <a:r>
              <a:rPr lang="nl-BE" dirty="0" smtClean="0"/>
              <a:t>ARZA-bestand</a:t>
            </a:r>
            <a:endParaRPr lang="nl-BE" dirty="0"/>
          </a:p>
          <a:p>
            <a:r>
              <a:rPr lang="nl-BE" dirty="0" smtClean="0"/>
              <a:t>Jaarbestand : wordt opgesplitst in bestanden per trimester </a:t>
            </a:r>
            <a:endParaRPr lang="nl-BE" dirty="0"/>
          </a:p>
          <a:p>
            <a:r>
              <a:rPr lang="nl-BE" dirty="0" smtClean="0"/>
              <a:t>Aantal records worden verwijderd bij proces toewijzing aan </a:t>
            </a:r>
            <a:r>
              <a:rPr lang="nl-BE" dirty="0" smtClean="0"/>
              <a:t>trimesters</a:t>
            </a:r>
            <a:endParaRPr lang="nl-BE" dirty="0"/>
          </a:p>
          <a:p>
            <a:pPr lvl="1"/>
            <a:r>
              <a:rPr lang="nl-BE" dirty="0" smtClean="0"/>
              <a:t>records met </a:t>
            </a:r>
            <a:r>
              <a:rPr lang="nl-BE" dirty="0" smtClean="0"/>
              <a:t>einddatum activiteit verschillend van een </a:t>
            </a:r>
            <a:r>
              <a:rPr lang="nl-BE" dirty="0" err="1" smtClean="0"/>
              <a:t>laatstekwartaaldag</a:t>
            </a:r>
            <a:endParaRPr lang="nl-BE" dirty="0" smtClean="0"/>
          </a:p>
          <a:p>
            <a:pPr lvl="1"/>
            <a:r>
              <a:rPr lang="nl-BE" dirty="0" smtClean="0"/>
              <a:t>probleem gaat </a:t>
            </a:r>
            <a:r>
              <a:rPr lang="nl-BE" dirty="0" smtClean="0"/>
              <a:t>terug tot 1997</a:t>
            </a:r>
          </a:p>
          <a:p>
            <a:pPr lvl="1"/>
            <a:r>
              <a:rPr lang="nl-BE" dirty="0" smtClean="0"/>
              <a:t>probleem het </a:t>
            </a:r>
            <a:r>
              <a:rPr lang="nl-BE" dirty="0" smtClean="0"/>
              <a:t>grootst voor het 1</a:t>
            </a:r>
            <a:r>
              <a:rPr lang="nl-BE" baseline="30000" dirty="0" smtClean="0"/>
              <a:t>ste</a:t>
            </a:r>
            <a:r>
              <a:rPr lang="nl-BE" dirty="0" smtClean="0"/>
              <a:t> </a:t>
            </a:r>
            <a:r>
              <a:rPr lang="nl-BE" dirty="0"/>
              <a:t>kwartaal (1,5-2,5%) en neemt dan geleidelijk </a:t>
            </a:r>
            <a:r>
              <a:rPr lang="nl-BE" dirty="0" smtClean="0"/>
              <a:t>af</a:t>
            </a:r>
            <a:endParaRPr lang="nl-BE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BE" sz="2800" dirty="0" smtClean="0"/>
              <a:t>Aanpassing </a:t>
            </a:r>
            <a:r>
              <a:rPr lang="nl-BE" sz="2800" dirty="0"/>
              <a:t>afgerond, op 1997 </a:t>
            </a:r>
            <a:r>
              <a:rPr lang="nl-BE" sz="2800" dirty="0" smtClean="0"/>
              <a:t>na</a:t>
            </a:r>
            <a:endParaRPr lang="nl-B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4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Impact 6</a:t>
            </a:r>
            <a:r>
              <a:rPr lang="nl-BE" baseline="30000" dirty="0" smtClean="0"/>
              <a:t>de</a:t>
            </a:r>
            <a:r>
              <a:rPr lang="nl-BE" dirty="0" smtClean="0"/>
              <a:t> staatshervorming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Overleg regionale instellingen over data kinderbijslagen</a:t>
            </a:r>
          </a:p>
          <a:p>
            <a:pPr lvl="1"/>
            <a:r>
              <a:rPr lang="nl-BE" dirty="0" err="1" smtClean="0"/>
              <a:t>Kind&amp;Gezin</a:t>
            </a:r>
            <a:r>
              <a:rPr lang="nl-BE" dirty="0" smtClean="0"/>
              <a:t>/AVIQ/Ministerie </a:t>
            </a:r>
            <a:r>
              <a:rPr lang="nl-BE" dirty="0" smtClean="0"/>
              <a:t>van de Duitstalige Gemeenschap/</a:t>
            </a:r>
            <a:r>
              <a:rPr lang="nl-BE" dirty="0" err="1" smtClean="0"/>
              <a:t>Iriscare</a:t>
            </a:r>
            <a:endParaRPr lang="nl-BE" dirty="0" smtClean="0"/>
          </a:p>
          <a:p>
            <a:pPr lvl="1"/>
            <a:r>
              <a:rPr lang="nl-BE" dirty="0" smtClean="0"/>
              <a:t>eerste overleg </a:t>
            </a:r>
            <a:r>
              <a:rPr lang="nl-BE" dirty="0" smtClean="0"/>
              <a:t>heeft plaatsgehad</a:t>
            </a:r>
          </a:p>
          <a:p>
            <a:pPr lvl="1"/>
            <a:r>
              <a:rPr lang="nl-BE" dirty="0" smtClean="0"/>
              <a:t>data vanaf </a:t>
            </a:r>
            <a:r>
              <a:rPr lang="nl-BE" dirty="0" smtClean="0"/>
              <a:t>2019 (Brussel 2020</a:t>
            </a:r>
            <a:r>
              <a:rPr lang="nl-BE" dirty="0" smtClean="0"/>
              <a:t>)</a:t>
            </a:r>
            <a:endParaRPr lang="nl-BE" dirty="0"/>
          </a:p>
          <a:p>
            <a:r>
              <a:rPr lang="nl-BE" dirty="0" smtClean="0"/>
              <a:t>Personen met een </a:t>
            </a:r>
            <a:r>
              <a:rPr lang="nl-BE" dirty="0" smtClean="0"/>
              <a:t>handicap</a:t>
            </a:r>
            <a:endParaRPr lang="nl-BE" dirty="0"/>
          </a:p>
          <a:p>
            <a:pPr lvl="1"/>
            <a:r>
              <a:rPr lang="nl-BE" dirty="0" smtClean="0"/>
              <a:t>ontbrekend deel </a:t>
            </a:r>
            <a:r>
              <a:rPr lang="nl-BE" dirty="0" smtClean="0"/>
              <a:t>THAB voor Vlaanderen vanaf september </a:t>
            </a:r>
            <a:r>
              <a:rPr lang="nl-BE" dirty="0" smtClean="0"/>
              <a:t>2017</a:t>
            </a:r>
            <a:endParaRPr lang="nl-BE" dirty="0"/>
          </a:p>
          <a:p>
            <a:r>
              <a:rPr lang="nl-BE" dirty="0" smtClean="0"/>
              <a:t>Tewerkstellingsmaatregelen</a:t>
            </a:r>
            <a:endParaRPr lang="nl-BE" dirty="0"/>
          </a:p>
          <a:p>
            <a:pPr lvl="1"/>
            <a:r>
              <a:rPr lang="nl-BE" dirty="0" smtClean="0"/>
              <a:t>werkgroep met </a:t>
            </a:r>
            <a:r>
              <a:rPr lang="nl-BE" dirty="0" err="1" smtClean="0"/>
              <a:t>financierders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221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6830</TotalTime>
  <Words>599</Words>
  <Application>Microsoft Office PowerPoint</Application>
  <PresentationFormat>On-screen Show (4:3)</PresentationFormat>
  <Paragraphs>131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Aangepast ontwerp</vt:lpstr>
      <vt:lpstr>Datawarehouse arbeidsmarkt en sociale bescherming</vt:lpstr>
      <vt:lpstr>I. Overzicht beschikbare databestanden</vt:lpstr>
      <vt:lpstr>Bronnen : stand van zaken</vt:lpstr>
      <vt:lpstr>Nieuwe bronnen</vt:lpstr>
      <vt:lpstr>Nieuwe bronnen</vt:lpstr>
      <vt:lpstr>Problemen met bronnen</vt:lpstr>
      <vt:lpstr>Bestand eClipz (RSVZ)</vt:lpstr>
      <vt:lpstr>Aanpassing bestanden RSVZ</vt:lpstr>
      <vt:lpstr>Impact 6de staatshervorming</vt:lpstr>
      <vt:lpstr>II. Webtoepassingen</vt:lpstr>
      <vt:lpstr>Actualisatie webtoepassingen</vt:lpstr>
      <vt:lpstr>III. CMS en documentatie</vt:lpstr>
      <vt:lpstr>Aanpassingen CMS</vt:lpstr>
      <vt:lpstr>Aanpassingen CMS</vt:lpstr>
      <vt:lpstr>IV. Projecten</vt:lpstr>
      <vt:lpstr>Projecten</vt:lpstr>
      <vt:lpstr>Projecten</vt:lpstr>
    </vt:vector>
  </TitlesOfParts>
  <Company>KSZ-BCSS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Sabine Portal</cp:lastModifiedBy>
  <cp:revision>345</cp:revision>
  <cp:lastPrinted>2018-11-08T15:32:50Z</cp:lastPrinted>
  <dcterms:created xsi:type="dcterms:W3CDTF">2012-12-20T14:22:40Z</dcterms:created>
  <dcterms:modified xsi:type="dcterms:W3CDTF">2019-10-08T12:25:50Z</dcterms:modified>
</cp:coreProperties>
</file>