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78" r:id="rId2"/>
  </p:sldMasterIdLst>
  <p:notesMasterIdLst>
    <p:notesMasterId r:id="rId14"/>
  </p:notesMasterIdLst>
  <p:sldIdLst>
    <p:sldId id="256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57" r:id="rId13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6">
          <p15:clr>
            <a:srgbClr val="A4A3A4"/>
          </p15:clr>
        </p15:guide>
        <p15:guide id="2" orient="horz" pos="4267">
          <p15:clr>
            <a:srgbClr val="A4A3A4"/>
          </p15:clr>
        </p15:guide>
        <p15:guide id="3" pos="2880">
          <p15:clr>
            <a:srgbClr val="A4A3A4"/>
          </p15:clr>
        </p15:guide>
        <p15:guide id="4" pos="96">
          <p15:clr>
            <a:srgbClr val="A4A3A4"/>
          </p15:clr>
        </p15:guide>
        <p15:guide id="5" pos="51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Brijs" initials="CB" lastIdx="4" clrIdx="0">
    <p:extLst/>
  </p:cmAuthor>
  <p:cmAuthor id="2" name="Anne-Laure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B9E0"/>
    <a:srgbClr val="000000"/>
    <a:srgbClr val="014A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837" autoAdjust="0"/>
  </p:normalViewPr>
  <p:slideViewPr>
    <p:cSldViewPr snapToGrid="0">
      <p:cViewPr varScale="1">
        <p:scale>
          <a:sx n="89" d="100"/>
          <a:sy n="89" d="100"/>
        </p:scale>
        <p:origin x="1560" y="90"/>
      </p:cViewPr>
      <p:guideLst>
        <p:guide orient="horz" pos="2166"/>
        <p:guide orient="horz" pos="4267"/>
        <p:guide pos="2880"/>
        <p:guide pos="96"/>
        <p:guide pos="5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9A2A9-398F-3348-9F1A-B757BEDA6892}" type="datetimeFigureOut">
              <a:rPr lang="fr-FR" smtClean="0"/>
              <a:t>20/12/2017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0D984-2BD2-3A42-9B9B-41B418425B11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5740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0D984-2BD2-3A42-9B9B-41B418425B11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3403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0D984-2BD2-3A42-9B9B-41B418425B11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831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0D984-2BD2-3A42-9B9B-41B418425B11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978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0D984-2BD2-3A42-9B9B-41B418425B11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978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4EE76D-EF85-334C-B9F2-11202E6BB9C0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D1B02-53FA-644C-BB4A-8E7069F4F3A5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4918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20EC21-BD87-A147-A584-9F1DAFB0B8DE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6002E-BEEB-BF48-A015-3E10327470B6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19129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371975-60FC-8048-B04F-1519251F0725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5349C-B414-AA45-89BF-C00DA1522353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99916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9476912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899592" y="2084852"/>
            <a:ext cx="7715200" cy="4525433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573850463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7B33C2-D8EC-0042-A29E-95CA6C8C1297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09381-3E92-8D48-A138-36E3E02FBC0C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90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E9CE65-2A1C-E64B-BE95-DE1873C9B0EF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69F5E-5D93-8F46-9E42-B32C0A0C6673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44969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4425132"/>
            <a:ext cx="7772400" cy="822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15616" y="292494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4CF3B-FA5A-1B42-84C6-CBA2EAB96949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E6FA9-40F6-134B-BBCF-18DC1045B3C1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01222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31640" y="1600200"/>
            <a:ext cx="31641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C4D998-9FC4-4042-A3A4-A563FBD28B64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A3979-D4D4-7144-85A0-1EFE4CE3566D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8243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554C85-92D2-1A44-A307-58593C7C1D0E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9DA25-D812-5C4C-A153-6FDAAC89516D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96934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1C96B4-36A7-3F4A-8089-827EAF29B0B4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18DB8-BC9E-DC43-867A-7B2DA66B0FD3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31781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21907D-A7C1-F940-88BD-BE4ABF9209FE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206422-7228-EB46-AAFF-97D8FCC921C8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1249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238324"/>
            <a:ext cx="2277889" cy="9584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 smtClean="0"/>
              <a:t>Modifiez le style du titre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188640"/>
            <a:ext cx="5111750" cy="59375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87624" y="1412776"/>
            <a:ext cx="2277889" cy="4713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B64C7A-B8B5-514D-AE00-1BB6AE1BEDB4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CFC163-1B82-B949-9CDE-856BE5023C3B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52450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18122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Page d</a:t>
            </a:r>
            <a:r>
              <a:rPr lang="ja-JP" altLang="fr-FR"/>
              <a:t>’</a:t>
            </a:r>
            <a:r>
              <a:rPr lang="fr-FR"/>
              <a:t>ouverture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D5340B4F-1E41-8542-948E-2D3FA919F9E3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4081AFC-BF43-FA4A-97E0-48B8EA7F6038}" type="slidenum">
              <a:rPr lang="fr-BE"/>
              <a:pPr/>
              <a:t>‹nr.›</a:t>
            </a:fld>
            <a:endParaRPr lang="fr-BE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619250" y="646113"/>
            <a:ext cx="6121400" cy="55657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BE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1" name="Image 8" descr="ulb-logo-texte-vertica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9144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Image 9" descr="barrette-ulb-elargie-ppt.jpg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702469" y="5515769"/>
            <a:ext cx="2322513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pitchFamily="-101" charset="-128"/>
          <a:cs typeface="ヒラギノ角ゴ Pro W3" pitchFamily="-101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1" charset="-128"/>
          <a:cs typeface="ヒラギノ角ゴ Pro W3" pitchFamily="-101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946150" y="381000"/>
            <a:ext cx="72834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Page de contenu</a:t>
            </a:r>
            <a:endParaRPr lang="fr-BE"/>
          </a:p>
        </p:txBody>
      </p:sp>
      <p:sp>
        <p:nvSpPr>
          <p:cNvPr id="307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946150" y="1600200"/>
            <a:ext cx="72834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14400" y="6416675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71D9352-2ABE-044E-BCD3-56866180A020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Calibri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172200" y="6416675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FD6F74F5-0209-9941-A457-0F1BCEB01279}" type="slidenum">
              <a:rPr lang="fr-BE"/>
              <a:pPr/>
              <a:t>‹nr.›</a:t>
            </a:fld>
            <a:endParaRPr lang="fr-BE"/>
          </a:p>
        </p:txBody>
      </p:sp>
      <p:pic>
        <p:nvPicPr>
          <p:cNvPr id="3079" name="Image 8" descr="ulb-logo-texte-vertical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9" b="82310"/>
          <a:stretch>
            <a:fillRect/>
          </a:stretch>
        </p:blipFill>
        <p:spPr bwMode="auto">
          <a:xfrm>
            <a:off x="46038" y="152400"/>
            <a:ext cx="814387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Image 8" descr="barrette-ulb-elargie-ppt.jpg"/>
          <p:cNvPicPr>
            <a:picLocks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2442368" y="3831431"/>
            <a:ext cx="5837238" cy="5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pitchFamily="-101" charset="-128"/>
          <a:cs typeface="ヒラギノ角ゴ Pro W3" pitchFamily="-10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1" charset="-128"/>
          <a:cs typeface="ヒラギノ角ゴ Pro W3" pitchFamily="-10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ctrTitle"/>
          </p:nvPr>
        </p:nvSpPr>
        <p:spPr>
          <a:xfrm>
            <a:off x="971550" y="2278063"/>
            <a:ext cx="7772400" cy="1468437"/>
          </a:xfrm>
        </p:spPr>
        <p:txBody>
          <a:bodyPr/>
          <a:lstStyle/>
          <a:p>
            <a:pPr algn="l" eaLnBrk="1" hangingPunct="1"/>
            <a:r>
              <a:rPr lang="fr-BE" dirty="0" smtClean="0">
                <a:solidFill>
                  <a:srgbClr val="014A94"/>
                </a:solidFill>
                <a:latin typeface="MetaBold-Roman" charset="0"/>
                <a:ea typeface="ヒラギノ角ゴ Pro W3" charset="0"/>
                <a:cs typeface="ヒラギノ角ゴ Pro W3" charset="0"/>
              </a:rPr>
              <a:t>Comparaison des typologies LIPRO</a:t>
            </a:r>
            <a:endParaRPr lang="fr-BE" dirty="0">
              <a:solidFill>
                <a:srgbClr val="014A94"/>
              </a:solidFill>
              <a:latin typeface="MetaBold-Roman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 bwMode="auto">
          <a:xfrm>
            <a:off x="971550" y="3789363"/>
            <a:ext cx="5209117" cy="110437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ANNE-LAURE MATHY</a:t>
            </a:r>
          </a:p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Analyste de données administratives</a:t>
            </a:r>
          </a:p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/>
            </a:r>
            <a:b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</a:br>
            <a:r>
              <a:rPr lang="fr-BE" sz="16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Groupe d’utilisateurs, 19/12/2017</a:t>
            </a:r>
            <a:endParaRPr lang="fr-BE" sz="1600" dirty="0">
              <a:solidFill>
                <a:srgbClr val="A2B9E0"/>
              </a:solidFill>
              <a:latin typeface="Meta-LightLF" charset="0"/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2" name="Picture 1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3" name="Picture 2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3. Comparaison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5" y="1783253"/>
            <a:ext cx="7570704" cy="4517901"/>
          </a:xfrm>
        </p:spPr>
        <p:txBody>
          <a:bodyPr/>
          <a:lstStyle/>
          <a:p>
            <a:pPr marL="514350" indent="-514350" algn="l">
              <a:buFont typeface="+mj-lt"/>
              <a:buAutoNum type="alphaLcParenR" startAt="4"/>
            </a:pPr>
            <a:r>
              <a:rPr lang="fr-FR" dirty="0" smtClean="0">
                <a:latin typeface="Avenir Book"/>
                <a:cs typeface="Avenir Book"/>
              </a:rPr>
              <a:t>OMEM = </a:t>
            </a:r>
            <a:r>
              <a:rPr lang="fr-FR" dirty="0" err="1" smtClean="0">
                <a:latin typeface="Avenir Book"/>
                <a:cs typeface="Avenir Book"/>
              </a:rPr>
              <a:t>Other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member</a:t>
            </a:r>
            <a:endParaRPr lang="fr-FR" dirty="0" smtClean="0">
              <a:latin typeface="Avenir Book"/>
              <a:cs typeface="Avenir Book"/>
            </a:endParaRPr>
          </a:p>
          <a:p>
            <a:pPr marL="971550" lvl="1" indent="-51435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BCSS: /</a:t>
            </a:r>
          </a:p>
          <a:p>
            <a:pPr marL="971550" lvl="1" indent="-51435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STATBEL: Création d’une variable binaire supplémentaire pour distinguer les ménages avec ou sans « autre membre supplémentaire de la famille ». </a:t>
            </a:r>
          </a:p>
          <a:p>
            <a:pPr lvl="1" algn="l"/>
            <a:r>
              <a:rPr lang="fr-FR" dirty="0" smtClean="0">
                <a:latin typeface="Avenir Book"/>
                <a:cs typeface="Avenir Book"/>
              </a:rPr>
              <a:t>=&gt; Pas d’impact</a:t>
            </a: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12221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ctrTitle"/>
          </p:nvPr>
        </p:nvSpPr>
        <p:spPr>
          <a:xfrm>
            <a:off x="971550" y="1347423"/>
            <a:ext cx="7772400" cy="1468437"/>
          </a:xfrm>
        </p:spPr>
        <p:txBody>
          <a:bodyPr/>
          <a:lstStyle/>
          <a:p>
            <a:pPr algn="l" eaLnBrk="1" hangingPunct="1"/>
            <a:r>
              <a:rPr lang="fr-BE" dirty="0" smtClean="0">
                <a:solidFill>
                  <a:srgbClr val="014A94"/>
                </a:solidFill>
                <a:latin typeface="MetaBold-Roman" charset="0"/>
                <a:ea typeface="ヒラギノ角ゴ Pro W3" charset="0"/>
                <a:cs typeface="ヒラギノ角ゴ Pro W3" charset="0"/>
              </a:rPr>
              <a:t>Contact</a:t>
            </a:r>
            <a:endParaRPr lang="fr-BE" dirty="0">
              <a:solidFill>
                <a:srgbClr val="014A94"/>
              </a:solidFill>
              <a:latin typeface="MetaBold-Roman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 bwMode="auto">
          <a:xfrm>
            <a:off x="949655" y="2694492"/>
            <a:ext cx="5209117" cy="110437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ANNE-LAURE MATHY</a:t>
            </a:r>
          </a:p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Analyste de données administratives</a:t>
            </a:r>
          </a:p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/>
            </a:r>
            <a:b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</a:br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Centre METICES</a:t>
            </a:r>
          </a:p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02/650.47.89</a:t>
            </a:r>
          </a:p>
          <a:p>
            <a:pPr algn="l" eaLnBrk="1" hangingPunct="1"/>
            <a:r>
              <a:rPr lang="fr-BE" sz="16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annmathy@ulb.ac.be</a:t>
            </a:r>
            <a:endParaRPr lang="fr-BE" sz="1600" dirty="0">
              <a:solidFill>
                <a:srgbClr val="A2B9E0"/>
              </a:solidFill>
              <a:latin typeface="Meta-LightLF" charset="0"/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2" name="Picture 1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3" name="Picture 2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24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23965" y="929581"/>
            <a:ext cx="7570704" cy="4681745"/>
          </a:xfrm>
        </p:spPr>
        <p:txBody>
          <a:bodyPr/>
          <a:lstStyle/>
          <a:p>
            <a:pPr marL="514350" indent="-514350" algn="l">
              <a:buFont typeface="+mj-lt"/>
              <a:buAutoNum type="arabicPeriod"/>
            </a:pPr>
            <a:r>
              <a:rPr lang="fr-FR" dirty="0" smtClean="0">
                <a:latin typeface="Avenir Book"/>
                <a:cs typeface="Avenir Book"/>
              </a:rPr>
              <a:t>Introduction</a:t>
            </a:r>
          </a:p>
          <a:p>
            <a:pPr marL="514350" indent="-514350" algn="l">
              <a:buFont typeface="+mj-lt"/>
              <a:buAutoNum type="arabicPeriod"/>
            </a:pPr>
            <a:r>
              <a:rPr lang="fr-FR" dirty="0" smtClean="0">
                <a:latin typeface="Avenir Book"/>
                <a:cs typeface="Avenir Book"/>
              </a:rPr>
              <a:t>Deux typologies</a:t>
            </a:r>
          </a:p>
          <a:p>
            <a:pPr marL="514350" indent="-514350" algn="l">
              <a:buFont typeface="+mj-lt"/>
              <a:buAutoNum type="arabicPeriod"/>
            </a:pPr>
            <a:r>
              <a:rPr lang="fr-FR" dirty="0" smtClean="0">
                <a:latin typeface="Avenir Book"/>
                <a:cs typeface="Avenir Book"/>
              </a:rPr>
              <a:t>Comparaison</a:t>
            </a:r>
          </a:p>
          <a:p>
            <a:pPr marL="971550" lvl="1" indent="-514350" algn="l">
              <a:buFont typeface="+mj-lt"/>
              <a:buAutoNum type="alphaLcParenR"/>
            </a:pPr>
            <a:r>
              <a:rPr lang="fr-FR" dirty="0" smtClean="0">
                <a:latin typeface="Avenir Book"/>
                <a:cs typeface="Avenir Book"/>
              </a:rPr>
              <a:t>Définition du partenaire </a:t>
            </a:r>
          </a:p>
          <a:p>
            <a:pPr marL="971550" lvl="1" indent="-514350" algn="l">
              <a:buFont typeface="+mj-lt"/>
              <a:buAutoNum type="alphaLcParenR"/>
            </a:pPr>
            <a:r>
              <a:rPr lang="fr-FR" dirty="0" smtClean="0">
                <a:latin typeface="Avenir Book"/>
                <a:cs typeface="Avenir Book"/>
              </a:rPr>
              <a:t>Exclusion des collocations</a:t>
            </a:r>
          </a:p>
          <a:p>
            <a:pPr marL="971550" lvl="1" indent="-514350" algn="l">
              <a:buFont typeface="+mj-lt"/>
              <a:buAutoNum type="alphaLcParenR"/>
            </a:pPr>
            <a:r>
              <a:rPr lang="fr-FR" dirty="0" smtClean="0">
                <a:latin typeface="Avenir Book"/>
                <a:cs typeface="Avenir Book"/>
              </a:rPr>
              <a:t>Familles monoparentales</a:t>
            </a:r>
          </a:p>
          <a:p>
            <a:pPr marL="971550" lvl="1" indent="-514350" algn="l">
              <a:buFont typeface="+mj-lt"/>
              <a:buAutoNum type="alphaLcParenR"/>
            </a:pPr>
            <a:r>
              <a:rPr lang="fr-FR" dirty="0" smtClean="0">
                <a:latin typeface="Avenir Book"/>
                <a:cs typeface="Avenir Book"/>
              </a:rPr>
              <a:t>Précision OMEM</a:t>
            </a:r>
          </a:p>
        </p:txBody>
      </p:sp>
    </p:spTree>
    <p:extLst>
      <p:ext uri="{BB962C8B-B14F-4D97-AF65-F5344CB8AC3E}">
        <p14:creationId xmlns:p14="http://schemas.microsoft.com/office/powerpoint/2010/main" val="1136333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1. Introduction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5" y="1783253"/>
            <a:ext cx="7570704" cy="3265901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Typologie LIPRO: détermine le type de ménage et la position d’une personne au sein du ménage.</a:t>
            </a:r>
          </a:p>
          <a:p>
            <a:pPr marL="457200" indent="-45720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Construite sur base des </a:t>
            </a:r>
            <a:r>
              <a:rPr lang="fr-FR" u="sng" dirty="0" smtClean="0">
                <a:latin typeface="Avenir Book"/>
                <a:cs typeface="Avenir Book"/>
              </a:rPr>
              <a:t>relations à la personne de référence du ménage, leur âge et leur sexe.</a:t>
            </a:r>
          </a:p>
          <a:p>
            <a:pPr marL="457200" indent="-457200" algn="l">
              <a:buFont typeface="Arial"/>
              <a:buChar char="•"/>
            </a:pP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334727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2. Deux typologies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5" y="1783253"/>
            <a:ext cx="7570704" cy="3265901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BCSS</a:t>
            </a:r>
          </a:p>
          <a:p>
            <a:pPr marL="457200" indent="-45720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STATBEL: harmonisation des typologies suite à la taskforce LIPRO 2015.</a:t>
            </a:r>
          </a:p>
          <a:p>
            <a:pPr algn="l"/>
            <a:endParaRPr lang="fr-FR" dirty="0" smtClean="0">
              <a:latin typeface="Avenir Book"/>
              <a:cs typeface="Avenir Book"/>
            </a:endParaRPr>
          </a:p>
          <a:p>
            <a:pPr algn="l"/>
            <a:r>
              <a:rPr lang="fr-FR" dirty="0" smtClean="0">
                <a:latin typeface="Avenir Book"/>
                <a:cs typeface="Avenir Book"/>
              </a:rPr>
              <a:t>Objectif de la BCSS: éviter les ruptures de séries et proposition de deux LIPRO documentés, à terme.</a:t>
            </a:r>
          </a:p>
          <a:p>
            <a:pPr marL="457200" indent="-457200" algn="l">
              <a:buFont typeface="Arial"/>
              <a:buChar char="•"/>
            </a:pP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577877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0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2. Deux typologies</a:t>
            </a:r>
            <a:endParaRPr lang="fr-FR" dirty="0">
              <a:latin typeface="Avenir Book"/>
              <a:cs typeface="Avenir Book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413089"/>
              </p:ext>
            </p:extLst>
          </p:nvPr>
        </p:nvGraphicFramePr>
        <p:xfrm>
          <a:off x="732829" y="990991"/>
          <a:ext cx="8188656" cy="53249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759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42493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9527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9085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71296">
                <a:tc>
                  <a:txBody>
                    <a:bodyPr/>
                    <a:lstStyle/>
                    <a:p>
                      <a:r>
                        <a:rPr lang="fr-FR" dirty="0" smtClean="0"/>
                        <a:t>Type de ménage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Position dans le ménage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LIPRO (BCSS)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POS_LIPRO</a:t>
                      </a:r>
                      <a:r>
                        <a:rPr lang="fr-FR" baseline="0" dirty="0" smtClean="0"/>
                        <a:t> (STATBEL)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8012">
                <a:tc>
                  <a:txBody>
                    <a:bodyPr/>
                    <a:lstStyle/>
                    <a:p>
                      <a:r>
                        <a:rPr lang="fr-FR" dirty="0" smtClean="0"/>
                        <a:t>Isolé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Titulaire isolé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SING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7202">
                <a:tc>
                  <a:txBody>
                    <a:bodyPr/>
                    <a:lstStyle/>
                    <a:p>
                      <a:r>
                        <a:rPr lang="fr-FR" dirty="0" smtClean="0"/>
                        <a:t>Couple marié sans enfant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Marié sans</a:t>
                      </a:r>
                      <a:r>
                        <a:rPr lang="fr-FR" baseline="0" dirty="0" smtClean="0"/>
                        <a:t> enfant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MAR0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4372">
                <a:tc rowSpan="2">
                  <a:txBody>
                    <a:bodyPr/>
                    <a:lstStyle/>
                    <a:p>
                      <a:r>
                        <a:rPr lang="fr-FR" dirty="0" smtClean="0"/>
                        <a:t>Couple marié</a:t>
                      </a:r>
                      <a:r>
                        <a:rPr lang="fr-FR" baseline="0" dirty="0" smtClean="0"/>
                        <a:t> avec enfant(s)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Marié avec</a:t>
                      </a:r>
                      <a:r>
                        <a:rPr lang="fr-FR" baseline="0" dirty="0" smtClean="0"/>
                        <a:t> enfant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MAR+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4372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Enfant de couple marié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CMAR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1832">
                <a:tc>
                  <a:txBody>
                    <a:bodyPr/>
                    <a:lstStyle/>
                    <a:p>
                      <a:r>
                        <a:rPr lang="fr-FR" dirty="0" smtClean="0"/>
                        <a:t>Couple non-marié sans</a:t>
                      </a:r>
                      <a:r>
                        <a:rPr lang="fr-FR" baseline="0" dirty="0" smtClean="0"/>
                        <a:t> enfant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Cohabitant non-marié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UNM0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7577">
                <a:tc rowSpan="2">
                  <a:txBody>
                    <a:bodyPr/>
                    <a:lstStyle/>
                    <a:p>
                      <a:r>
                        <a:rPr lang="fr-FR" dirty="0" smtClean="0"/>
                        <a:t>Couple</a:t>
                      </a:r>
                      <a:r>
                        <a:rPr lang="fr-FR" baseline="0" dirty="0" smtClean="0"/>
                        <a:t> non-marié avec enfant(s)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Cohabitant</a:t>
                      </a:r>
                      <a:r>
                        <a:rPr lang="fr-FR" baseline="0" dirty="0" smtClean="0"/>
                        <a:t> non-marié avec enfant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UNM+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3757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Enfant de </a:t>
                      </a:r>
                      <a:r>
                        <a:rPr lang="fr-FR" dirty="0" err="1" smtClean="0"/>
                        <a:t>cohabitants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CUNM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61124">
                <a:tc rowSpan="2">
                  <a:txBody>
                    <a:bodyPr/>
                    <a:lstStyle/>
                    <a:p>
                      <a:r>
                        <a:rPr lang="fr-FR" dirty="0" smtClean="0"/>
                        <a:t>Famille monoparentale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Chef de famille monoparentale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H1PA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61124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Enfant de famille monoparentale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C1PA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61124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/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Autre</a:t>
                      </a:r>
                      <a:r>
                        <a:rPr lang="fr-FR" baseline="0" dirty="0" smtClean="0"/>
                        <a:t> personne dans le ménage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NFRP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28012">
                <a:tc>
                  <a:txBody>
                    <a:bodyPr/>
                    <a:lstStyle/>
                    <a:p>
                      <a:r>
                        <a:rPr lang="fr-FR" dirty="0" smtClean="0"/>
                        <a:t>Autre ménage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Autre personne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OTHR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11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28012">
                <a:tc>
                  <a:txBody>
                    <a:bodyPr/>
                    <a:lstStyle/>
                    <a:p>
                      <a:r>
                        <a:rPr lang="fr-FR" dirty="0" smtClean="0"/>
                        <a:t>Ménage collectif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Habitant</a:t>
                      </a:r>
                      <a:r>
                        <a:rPr lang="fr-FR" baseline="0" dirty="0" smtClean="0"/>
                        <a:t> d’un ménage collectif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COLL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4475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3. Comparaison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5" y="1783253"/>
            <a:ext cx="7570704" cy="4973243"/>
          </a:xfrm>
        </p:spPr>
        <p:txBody>
          <a:bodyPr/>
          <a:lstStyle/>
          <a:p>
            <a:pPr marL="514350" indent="-514350" algn="l">
              <a:buFont typeface="+mj-lt"/>
              <a:buAutoNum type="alphaLcParenR"/>
            </a:pPr>
            <a:r>
              <a:rPr lang="fr-FR" dirty="0" smtClean="0">
                <a:latin typeface="Avenir Book"/>
                <a:cs typeface="Avenir Book"/>
              </a:rPr>
              <a:t>Définition du partenaire de la personne de référence du ménage: de sexe opposé, le plus proche en âge</a:t>
            </a:r>
          </a:p>
          <a:p>
            <a:pPr marL="971550" lvl="1" indent="-51435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BCSS: Calcul de la différence d’âge en jours</a:t>
            </a:r>
          </a:p>
          <a:p>
            <a:pPr marL="971550" lvl="1" indent="-51435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STATBEL: calcul de la différence d’âge en mois</a:t>
            </a:r>
          </a:p>
          <a:p>
            <a:pPr lvl="1" algn="l"/>
            <a:r>
              <a:rPr lang="fr-FR" dirty="0" smtClean="0">
                <a:latin typeface="Avenir Book"/>
                <a:cs typeface="Avenir Book"/>
              </a:rPr>
              <a:t>=&gt; 71 personnes classées différemment</a:t>
            </a: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857817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3. Comparaison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5" y="1783253"/>
            <a:ext cx="8049570" cy="2963993"/>
          </a:xfrm>
        </p:spPr>
        <p:txBody>
          <a:bodyPr/>
          <a:lstStyle/>
          <a:p>
            <a:pPr marL="514350" indent="-514350" algn="l">
              <a:buFont typeface="+mj-lt"/>
              <a:buAutoNum type="alphaLcParenR" startAt="2"/>
            </a:pPr>
            <a:r>
              <a:rPr lang="fr-FR" sz="2400" dirty="0" smtClean="0">
                <a:latin typeface="Avenir Book"/>
                <a:cs typeface="Avenir Book"/>
              </a:rPr>
              <a:t>Exclusion des collocation d’adultes</a:t>
            </a:r>
          </a:p>
          <a:p>
            <a:pPr marL="971550" lvl="1" indent="-514350" algn="l">
              <a:buFont typeface="Arial"/>
              <a:buChar char="•"/>
            </a:pPr>
            <a:r>
              <a:rPr lang="fr-FR" sz="2400" dirty="0" smtClean="0">
                <a:latin typeface="Avenir Book"/>
                <a:cs typeface="Avenir Book"/>
              </a:rPr>
              <a:t>BCSS: Détection automatique d’un partenaire. =&gt; Couple non-marié + autre personne </a:t>
            </a:r>
          </a:p>
          <a:p>
            <a:pPr marL="971550" lvl="1" indent="-514350" algn="l">
              <a:buFont typeface="Arial"/>
              <a:buChar char="•"/>
            </a:pPr>
            <a:r>
              <a:rPr lang="fr-FR" sz="2400" dirty="0" smtClean="0">
                <a:latin typeface="Avenir Book"/>
                <a:cs typeface="Avenir Book"/>
              </a:rPr>
              <a:t>STATBEL: Si présence de plusieurs personnes non-apparentées au chef de ménage qui ne peuvent pas être les enfants du partenaire (15 ans de différence) =&gt; Autres</a:t>
            </a:r>
          </a:p>
          <a:p>
            <a:pPr lvl="1" algn="l"/>
            <a:r>
              <a:rPr lang="fr-FR" sz="2400" dirty="0" smtClean="0">
                <a:latin typeface="Avenir Book"/>
                <a:cs typeface="Avenir Book"/>
              </a:rPr>
              <a:t>=&gt; 14.179 personnes classées différemment</a:t>
            </a:r>
          </a:p>
        </p:txBody>
      </p:sp>
    </p:spTree>
    <p:extLst>
      <p:ext uri="{BB962C8B-B14F-4D97-AF65-F5344CB8AC3E}">
        <p14:creationId xmlns:p14="http://schemas.microsoft.com/office/powerpoint/2010/main" val="1440024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3. Comparaison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5" y="1783253"/>
            <a:ext cx="8049570" cy="2963993"/>
          </a:xfrm>
        </p:spPr>
        <p:txBody>
          <a:bodyPr/>
          <a:lstStyle/>
          <a:p>
            <a:pPr algn="l"/>
            <a:r>
              <a:rPr lang="fr-FR" sz="2000" dirty="0" smtClean="0">
                <a:latin typeface="Avenir Book"/>
                <a:cs typeface="Avenir Book"/>
              </a:rPr>
              <a:t>Exemple 1: ménage « Autre » dans les deux typologies.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472022"/>
              </p:ext>
            </p:extLst>
          </p:nvPr>
        </p:nvGraphicFramePr>
        <p:xfrm>
          <a:off x="1041012" y="4874151"/>
          <a:ext cx="4216105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249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885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5773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4732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NISS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Relation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Sexe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Âge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Chef de ménage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Homme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45 ans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Non-apparenté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Femme</a:t>
                      </a:r>
                      <a:endParaRPr lang="fr-FR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42 ans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Non-apparenté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Homme</a:t>
                      </a:r>
                      <a:endParaRPr lang="fr-FR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40 ans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Flèche courbée vers la gauche 4"/>
          <p:cNvSpPr/>
          <p:nvPr/>
        </p:nvSpPr>
        <p:spPr>
          <a:xfrm>
            <a:off x="5329987" y="5725843"/>
            <a:ext cx="468456" cy="603816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393582"/>
              </p:ext>
            </p:extLst>
          </p:nvPr>
        </p:nvGraphicFramePr>
        <p:xfrm>
          <a:off x="1041012" y="2278144"/>
          <a:ext cx="4164053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12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027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732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3281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NISS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Relation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Sexe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Âge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Chef de ménage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Homme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45 ans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Non-apparenté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Femme</a:t>
                      </a:r>
                      <a:endParaRPr lang="fr-FR" dirty="0"/>
                    </a:p>
                  </a:txBody>
                  <a:tcP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42 ans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Non-apparenté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Femme</a:t>
                      </a:r>
                      <a:endParaRPr lang="fr-FR" dirty="0"/>
                    </a:p>
                  </a:txBody>
                  <a:tcP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40 ans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5885303" y="5715432"/>
            <a:ext cx="27149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Pas 15 ans de différence. </a:t>
            </a:r>
          </a:p>
          <a:p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Uniquement chez STATBEL.</a:t>
            </a:r>
            <a:endParaRPr lang="fr-FR" sz="1600" dirty="0">
              <a:solidFill>
                <a:schemeClr val="bg1">
                  <a:lumMod val="50000"/>
                </a:schemeClr>
              </a:solidFill>
              <a:latin typeface="Avenir Book"/>
              <a:cs typeface="Avenir Book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84732" y="4021970"/>
            <a:ext cx="71039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>
                <a:solidFill>
                  <a:srgbClr val="7F7F7F"/>
                </a:solidFill>
                <a:latin typeface="Avenir Book"/>
                <a:cs typeface="Avenir Book"/>
              </a:rPr>
              <a:t>Exemple </a:t>
            </a:r>
            <a:r>
              <a:rPr lang="fr-FR" sz="2000" dirty="0" smtClean="0">
                <a:solidFill>
                  <a:srgbClr val="7F7F7F"/>
                </a:solidFill>
                <a:latin typeface="Avenir Book"/>
                <a:cs typeface="Avenir Book"/>
              </a:rPr>
              <a:t>2: </a:t>
            </a:r>
            <a:r>
              <a:rPr lang="fr-FR" sz="2000" dirty="0">
                <a:solidFill>
                  <a:srgbClr val="7F7F7F"/>
                </a:solidFill>
                <a:latin typeface="Avenir Book"/>
                <a:cs typeface="Avenir Book"/>
              </a:rPr>
              <a:t>ménage « Autre » </a:t>
            </a:r>
            <a:r>
              <a:rPr lang="fr-FR" sz="2000" dirty="0" smtClean="0">
                <a:solidFill>
                  <a:srgbClr val="7F7F7F"/>
                </a:solidFill>
                <a:latin typeface="Avenir Book"/>
                <a:cs typeface="Avenir Book"/>
              </a:rPr>
              <a:t>dans la typologie de STATBEL et « Couple non-marié » dans la typologie de la BCSS</a:t>
            </a:r>
            <a:endParaRPr lang="fr-FR" sz="2000" dirty="0">
              <a:solidFill>
                <a:srgbClr val="7F7F7F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107601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3. Comparaison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5" y="1783253"/>
            <a:ext cx="7570704" cy="4517901"/>
          </a:xfrm>
        </p:spPr>
        <p:txBody>
          <a:bodyPr/>
          <a:lstStyle/>
          <a:p>
            <a:pPr marL="514350" indent="-514350" algn="l">
              <a:buFont typeface="+mj-lt"/>
              <a:buAutoNum type="alphaLcParenR" startAt="3"/>
            </a:pPr>
            <a:r>
              <a:rPr lang="fr-FR" dirty="0" smtClean="0">
                <a:latin typeface="Avenir Book"/>
                <a:cs typeface="Avenir Book"/>
              </a:rPr>
              <a:t>Familles monoparentales</a:t>
            </a:r>
          </a:p>
          <a:p>
            <a:pPr marL="971550" lvl="1" indent="-51435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BCSS: Présence d’un autre adulte partenaire potentiel impossible dans une famille monoparentale =&gt; ménage « Autre »</a:t>
            </a:r>
          </a:p>
          <a:p>
            <a:pPr marL="971550" lvl="1" indent="-51435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STATBEL: Présence possible de partenaire potentiel dans le ménage. La question est toujours en suspens à l’heure actuelle.</a:t>
            </a:r>
          </a:p>
          <a:p>
            <a:pPr lvl="1" algn="l"/>
            <a:r>
              <a:rPr lang="fr-FR" dirty="0" smtClean="0">
                <a:latin typeface="Avenir Book"/>
                <a:cs typeface="Avenir Book"/>
              </a:rPr>
              <a:t>=&gt; 8113 personnes classées différemment</a:t>
            </a: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4105342872"/>
      </p:ext>
    </p:extLst>
  </p:cSld>
  <p:clrMapOvr>
    <a:masterClrMapping/>
  </p:clrMapOvr>
</p:sld>
</file>

<file path=ppt/theme/theme1.xml><?xml version="1.0" encoding="utf-8"?>
<a:theme xmlns:a="http://schemas.openxmlformats.org/drawingml/2006/main" name="Saturn N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Saturn NL.potx</Template>
  <TotalTime>807</TotalTime>
  <Words>434</Words>
  <Application>Microsoft Office PowerPoint</Application>
  <PresentationFormat>Diavoorstelling (4:3)</PresentationFormat>
  <Paragraphs>136</Paragraphs>
  <Slides>11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11</vt:i4>
      </vt:variant>
    </vt:vector>
  </HeadingPairs>
  <TitlesOfParts>
    <vt:vector size="20" baseType="lpstr">
      <vt:lpstr>ＭＳ Ｐゴシック</vt:lpstr>
      <vt:lpstr>Arial</vt:lpstr>
      <vt:lpstr>Avenir Book</vt:lpstr>
      <vt:lpstr>Calibri</vt:lpstr>
      <vt:lpstr>MetaBold-Roman</vt:lpstr>
      <vt:lpstr>Meta-LightLF</vt:lpstr>
      <vt:lpstr>ヒラギノ角ゴ Pro W3</vt:lpstr>
      <vt:lpstr>Saturn NL</vt:lpstr>
      <vt:lpstr>Conception personnalisée</vt:lpstr>
      <vt:lpstr>Comparaison des typologies LIPRO</vt:lpstr>
      <vt:lpstr>PowerPoint-presentatie</vt:lpstr>
      <vt:lpstr>1. Introduction</vt:lpstr>
      <vt:lpstr>2. Deux typologies</vt:lpstr>
      <vt:lpstr>2. Deux typologies</vt:lpstr>
      <vt:lpstr>3. Comparaison</vt:lpstr>
      <vt:lpstr>3. Comparaison</vt:lpstr>
      <vt:lpstr>3. Comparaison</vt:lpstr>
      <vt:lpstr>3. Comparaison</vt:lpstr>
      <vt:lpstr>3. Comparaison</vt:lpstr>
      <vt:lpstr>Contact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Windows</dc:creator>
  <cp:lastModifiedBy>Sanne van Daele</cp:lastModifiedBy>
  <cp:revision>98</cp:revision>
  <cp:lastPrinted>2013-06-17T09:51:43Z</cp:lastPrinted>
  <dcterms:created xsi:type="dcterms:W3CDTF">2015-05-29T09:36:10Z</dcterms:created>
  <dcterms:modified xsi:type="dcterms:W3CDTF">2017-12-20T12:33:07Z</dcterms:modified>
</cp:coreProperties>
</file>