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5" r:id="rId9"/>
    <p:sldId id="267" r:id="rId10"/>
    <p:sldId id="280" r:id="rId11"/>
    <p:sldId id="269" r:id="rId12"/>
    <p:sldId id="270" r:id="rId13"/>
    <p:sldId id="271" r:id="rId14"/>
    <p:sldId id="277" r:id="rId15"/>
    <p:sldId id="273" r:id="rId16"/>
    <p:sldId id="278" r:id="rId17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1E3"/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4863" autoAdjust="0"/>
  </p:normalViewPr>
  <p:slideViewPr>
    <p:cSldViewPr snapToGrid="0">
      <p:cViewPr varScale="1">
        <p:scale>
          <a:sx n="92" d="100"/>
          <a:sy n="92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uleuven.be/wieiswie/nl/person/0010613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sz="4400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 smtClean="0">
                <a:solidFill>
                  <a:srgbClr val="666666"/>
                </a:solidFill>
                <a:latin typeface="+mn-lt"/>
              </a:rPr>
            </a:br>
            <a:r>
              <a:rPr lang="nl-BE" sz="4400" dirty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>
                <a:solidFill>
                  <a:srgbClr val="666666"/>
                </a:solidFill>
                <a:latin typeface="+mn-lt"/>
              </a:rPr>
            </a:br>
            <a:r>
              <a:rPr lang="nl-BE" sz="4400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 smtClean="0">
                <a:solidFill>
                  <a:srgbClr val="666666"/>
                </a:solidFill>
                <a:latin typeface="+mn-lt"/>
              </a:rPr>
            </a:br>
            <a:r>
              <a:rPr lang="nl-BE" sz="4400" dirty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>
                <a:solidFill>
                  <a:srgbClr val="666666"/>
                </a:solidFill>
                <a:latin typeface="+mn-lt"/>
              </a:rPr>
            </a:br>
            <a:r>
              <a:rPr lang="nl-BE" sz="4400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 smtClean="0">
                <a:solidFill>
                  <a:srgbClr val="666666"/>
                </a:solidFill>
                <a:latin typeface="+mn-lt"/>
              </a:rPr>
            </a:br>
            <a:r>
              <a:rPr lang="nl-BE" sz="4400" dirty="0" smtClean="0">
                <a:solidFill>
                  <a:srgbClr val="666666"/>
                </a:solidFill>
                <a:latin typeface="+mn-lt"/>
              </a:rPr>
              <a:t>LWI-indicator volgens EU-SILC en DWH AM&amp;SB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endParaRPr lang="nl-BE" sz="44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sz="3000" dirty="0" smtClean="0">
                <a:solidFill>
                  <a:srgbClr val="666666"/>
                </a:solidFill>
              </a:rPr>
              <a:t>Bart Scholiers</a:t>
            </a:r>
            <a:endParaRPr lang="nl-BE" sz="3000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Steunpunt Werk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Gebruikersgroep DWH AM&amp;SB 19/12/2017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Afwijking bouwstenen LWI-indicatoren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Leeftijd, student, aantal huishoudleden op arbeidsleeftijd</a:t>
            </a:r>
          </a:p>
          <a:p>
            <a:pPr lvl="1"/>
            <a:r>
              <a:rPr lang="nl-BE" dirty="0" smtClean="0"/>
              <a:t>Referentieperiode </a:t>
            </a:r>
          </a:p>
          <a:p>
            <a:pPr lvl="2"/>
            <a:r>
              <a:rPr lang="nl-BE" dirty="0"/>
              <a:t>V</a:t>
            </a:r>
            <a:r>
              <a:rPr lang="nl-BE" dirty="0" smtClean="0"/>
              <a:t>erschillend jaar </a:t>
            </a:r>
          </a:p>
          <a:p>
            <a:pPr lvl="2"/>
            <a:r>
              <a:rPr lang="nl-BE" dirty="0" smtClean="0"/>
              <a:t>Verschillend meetmoment binnen hetzelfde jaar</a:t>
            </a:r>
          </a:p>
          <a:p>
            <a:pPr lvl="1"/>
            <a:r>
              <a:rPr lang="nl-BE" dirty="0" smtClean="0"/>
              <a:t>Indirecte definitie studenten DWH AM&amp;SB</a:t>
            </a:r>
          </a:p>
          <a:p>
            <a:pPr lvl="1"/>
            <a:r>
              <a:rPr lang="nl-BE" dirty="0" smtClean="0"/>
              <a:t>Perceptie EU-SILC survey vs. </a:t>
            </a:r>
            <a:r>
              <a:rPr lang="nl-BE" dirty="0"/>
              <a:t>a</a:t>
            </a:r>
            <a:r>
              <a:rPr lang="nl-BE" dirty="0" smtClean="0"/>
              <a:t>dministratief gegeven DWH AM&amp;SB (student)</a:t>
            </a: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621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Afwijking bouwstenen LWI-indicatoren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sz="1800" dirty="0" smtClean="0"/>
              <a:t>Verdeling </a:t>
            </a:r>
            <a:r>
              <a:rPr lang="nl-BE" sz="1800" dirty="0"/>
              <a:t>van de </a:t>
            </a:r>
            <a:r>
              <a:rPr lang="nl-BE" sz="1800" b="1" dirty="0"/>
              <a:t>individuele werkintensiteit</a:t>
            </a:r>
            <a:r>
              <a:rPr lang="nl-BE" sz="1800" dirty="0"/>
              <a:t> volgens </a:t>
            </a:r>
            <a:r>
              <a:rPr lang="nl-BE" sz="1800" b="1" dirty="0"/>
              <a:t>EU-SILC 2013</a:t>
            </a:r>
            <a:r>
              <a:rPr lang="nl-BE" sz="1800" dirty="0"/>
              <a:t> en </a:t>
            </a:r>
            <a:r>
              <a:rPr lang="nl-BE" sz="1800" b="1" dirty="0"/>
              <a:t>DWH AM&amp;SB 2013</a:t>
            </a:r>
            <a:r>
              <a:rPr lang="nl-BE" sz="1800" dirty="0"/>
              <a:t> voor de populatie 18-59 </a:t>
            </a:r>
            <a:r>
              <a:rPr lang="nl-BE" sz="1800" dirty="0" smtClean="0"/>
              <a:t>jaar </a:t>
            </a:r>
            <a:r>
              <a:rPr lang="nl-BE" sz="1800" dirty="0"/>
              <a:t>in </a:t>
            </a:r>
            <a:r>
              <a:rPr lang="nl-BE" sz="1800" dirty="0" smtClean="0"/>
              <a:t>EU-SILC 2013, </a:t>
            </a:r>
            <a:r>
              <a:rPr lang="nl-BE" sz="1800" dirty="0"/>
              <a:t>zonder studenten jonger dan 25 </a:t>
            </a:r>
            <a:r>
              <a:rPr lang="nl-BE" sz="1800" dirty="0" smtClean="0"/>
              <a:t>jaar</a:t>
            </a:r>
          </a:p>
          <a:p>
            <a:pPr marL="0" indent="0">
              <a:buNone/>
            </a:pPr>
            <a:endParaRPr lang="nl-BE" sz="1800" dirty="0"/>
          </a:p>
        </p:txBody>
      </p:sp>
      <p:pic>
        <p:nvPicPr>
          <p:cNvPr id="7" name="Afbeelding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51359"/>
            <a:ext cx="8064000" cy="280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926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Afwijking bouwstenen LWI-indicatoren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sz="1800" dirty="0"/>
              <a:t>V</a:t>
            </a:r>
            <a:r>
              <a:rPr lang="nl-BE" sz="1800" dirty="0" smtClean="0"/>
              <a:t>erdeling </a:t>
            </a:r>
            <a:r>
              <a:rPr lang="nl-BE" sz="1800" dirty="0"/>
              <a:t>van de </a:t>
            </a:r>
            <a:r>
              <a:rPr lang="nl-BE" sz="1800" b="1" dirty="0"/>
              <a:t>individuele werkintensiteit</a:t>
            </a:r>
            <a:r>
              <a:rPr lang="nl-BE" sz="1800" dirty="0"/>
              <a:t> volgens </a:t>
            </a:r>
            <a:r>
              <a:rPr lang="nl-BE" sz="1800" b="1" dirty="0"/>
              <a:t>EU-SILC 2014</a:t>
            </a:r>
            <a:r>
              <a:rPr lang="nl-BE" sz="1800" dirty="0"/>
              <a:t> en </a:t>
            </a:r>
            <a:r>
              <a:rPr lang="nl-BE" sz="1800" b="1" dirty="0"/>
              <a:t>DWH AM&amp;SB 2013</a:t>
            </a:r>
            <a:r>
              <a:rPr lang="nl-BE" sz="1800" dirty="0"/>
              <a:t> voor de populatie </a:t>
            </a:r>
            <a:r>
              <a:rPr lang="nl-BE" sz="1800" dirty="0" smtClean="0"/>
              <a:t>18-59 </a:t>
            </a:r>
            <a:r>
              <a:rPr lang="nl-BE" sz="1800" dirty="0"/>
              <a:t>jaar in EU-SILC 2014, zonder studenten jonger dan 25 </a:t>
            </a:r>
            <a:r>
              <a:rPr lang="nl-BE" sz="1800" dirty="0" smtClean="0"/>
              <a:t>jaar</a:t>
            </a:r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r>
              <a:rPr lang="nl-BE" sz="1800" dirty="0" smtClean="0"/>
              <a:t>Aandeel overeenkomsten stijgt van 67,6% naar 72,5%</a:t>
            </a:r>
          </a:p>
          <a:p>
            <a:pPr marL="0" indent="0">
              <a:buNone/>
            </a:pPr>
            <a:endParaRPr lang="nl-BE" sz="1800" dirty="0"/>
          </a:p>
        </p:txBody>
      </p:sp>
      <p:pic>
        <p:nvPicPr>
          <p:cNvPr id="6" name="Afbeelding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40969"/>
            <a:ext cx="8064000" cy="2808000"/>
          </a:xfrm>
          <a:prstGeom prst="rect">
            <a:avLst/>
          </a:prstGeom>
          <a:noFill/>
          <a:ln>
            <a:solidFill>
              <a:srgbClr val="DEE1E3"/>
            </a:solidFill>
          </a:ln>
        </p:spPr>
      </p:pic>
    </p:spTree>
    <p:extLst>
      <p:ext uri="{BB962C8B-B14F-4D97-AF65-F5344CB8AC3E}">
        <p14:creationId xmlns:p14="http://schemas.microsoft.com/office/powerpoint/2010/main" val="16932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Afwijking bouwstenen LWI-indicatoren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301 respondenten individuele werkintensiteit EU-SILC &gt; 0 en </a:t>
            </a:r>
            <a:r>
              <a:rPr lang="nl-BE" dirty="0"/>
              <a:t>DWH AM&amp;SB = </a:t>
            </a:r>
            <a:r>
              <a:rPr lang="nl-BE" dirty="0" smtClean="0"/>
              <a:t>0</a:t>
            </a:r>
          </a:p>
          <a:p>
            <a:pPr lvl="1"/>
            <a:r>
              <a:rPr lang="nl-BE" dirty="0" smtClean="0"/>
              <a:t>Uitgaande grensarbeid</a:t>
            </a:r>
          </a:p>
          <a:p>
            <a:pPr lvl="1"/>
            <a:r>
              <a:rPr lang="nl-BE" dirty="0" smtClean="0"/>
              <a:t>Werkend tijdens het kwartaal</a:t>
            </a:r>
          </a:p>
          <a:p>
            <a:endParaRPr lang="nl-BE" dirty="0" smtClean="0"/>
          </a:p>
          <a:p>
            <a:r>
              <a:rPr lang="nl-BE" dirty="0" smtClean="0"/>
              <a:t>267 </a:t>
            </a:r>
            <a:r>
              <a:rPr lang="nl-BE" dirty="0"/>
              <a:t>respondenten individuele werkintensiteit EU-SILC </a:t>
            </a:r>
            <a:r>
              <a:rPr lang="nl-BE" dirty="0" smtClean="0"/>
              <a:t>= </a:t>
            </a:r>
            <a:r>
              <a:rPr lang="nl-BE" dirty="0"/>
              <a:t>0 en DWH AM&amp;SB </a:t>
            </a:r>
            <a:r>
              <a:rPr lang="nl-BE" dirty="0" smtClean="0"/>
              <a:t>&gt; 0</a:t>
            </a:r>
            <a:endParaRPr lang="nl-BE" dirty="0"/>
          </a:p>
          <a:p>
            <a:pPr lvl="1"/>
            <a:r>
              <a:rPr lang="nl-BE" dirty="0"/>
              <a:t>Zelfstandigen en </a:t>
            </a:r>
            <a:r>
              <a:rPr lang="nl-BE" dirty="0" smtClean="0"/>
              <a:t>helpers</a:t>
            </a:r>
            <a:endParaRPr lang="nl-BE" dirty="0"/>
          </a:p>
          <a:p>
            <a:pPr lvl="1"/>
            <a:r>
              <a:rPr lang="nl-BE" dirty="0"/>
              <a:t>Invaliditeit en </a:t>
            </a:r>
            <a:r>
              <a:rPr lang="nl-BE" dirty="0" smtClean="0"/>
              <a:t>werkend</a:t>
            </a:r>
            <a:endParaRPr lang="nl-BE" dirty="0"/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8605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Overzicht verklaringen verschil LWI-indicatoren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Kleine impact steekproeftrekking, mogelijk non-respons EU-SILC</a:t>
            </a:r>
          </a:p>
          <a:p>
            <a:r>
              <a:rPr lang="nl-BE" dirty="0" smtClean="0"/>
              <a:t>Verschillende referentieperiodes bouwstenen van de indicatoren</a:t>
            </a:r>
          </a:p>
          <a:p>
            <a:r>
              <a:rPr lang="nl-BE" dirty="0" smtClean="0"/>
              <a:t>Bepaling studenten</a:t>
            </a:r>
          </a:p>
          <a:p>
            <a:r>
              <a:rPr lang="nl-BE" dirty="0" smtClean="0"/>
              <a:t>Ontbrekende groepen werkenden in het DWH AM&amp;SB</a:t>
            </a:r>
          </a:p>
          <a:p>
            <a:pPr lvl="1"/>
            <a:r>
              <a:rPr lang="nl-BE" dirty="0" smtClean="0"/>
              <a:t>Uitgaande grensarbeiders</a:t>
            </a:r>
          </a:p>
          <a:p>
            <a:pPr lvl="1"/>
            <a:r>
              <a:rPr lang="nl-BE" dirty="0" smtClean="0"/>
              <a:t>Maar (waarschijnlijk) ook werknemers Europese en internationale instellingen</a:t>
            </a:r>
          </a:p>
          <a:p>
            <a:r>
              <a:rPr lang="nl-BE" dirty="0" smtClean="0"/>
              <a:t>Arbeidsprestaties per maand (EU-SILC) vs. per kwartaal (DWH AM&amp;SB)</a:t>
            </a:r>
          </a:p>
          <a:p>
            <a:r>
              <a:rPr lang="nl-BE" dirty="0" smtClean="0"/>
              <a:t>Standaardwaarde zelfstandigen en helpers in het DWH AM&amp;SB</a:t>
            </a:r>
          </a:p>
          <a:p>
            <a:r>
              <a:rPr lang="nl-BE" dirty="0" smtClean="0"/>
              <a:t>Personen in invaliditeit gezien als werkend in het DWH AM&amp;SB</a:t>
            </a:r>
          </a:p>
          <a:p>
            <a:r>
              <a:rPr lang="nl-BE" dirty="0" smtClean="0"/>
              <a:t>Survey vs. </a:t>
            </a:r>
            <a:r>
              <a:rPr lang="nl-BE" dirty="0"/>
              <a:t>a</a:t>
            </a:r>
            <a:r>
              <a:rPr lang="nl-BE" dirty="0" smtClean="0"/>
              <a:t>dministratieve data</a:t>
            </a:r>
          </a:p>
          <a:p>
            <a:r>
              <a:rPr lang="nl-BE" dirty="0" smtClean="0"/>
              <a:t>Ontbrekende waarden DWH AM&amp;SB</a:t>
            </a:r>
          </a:p>
          <a:p>
            <a:r>
              <a:rPr lang="nl-BE" dirty="0" smtClean="0"/>
              <a:t>Imputaties EU-SILC</a:t>
            </a:r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0700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Afstemming LWI DWH-I op LWI EU-SILC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smtClean="0"/>
              <a:t>Blijft </a:t>
            </a:r>
            <a:r>
              <a:rPr lang="nl-BE" dirty="0"/>
              <a:t>o</a:t>
            </a:r>
            <a:r>
              <a:rPr lang="nl-BE" dirty="0" smtClean="0"/>
              <a:t>nveranderd in LWI DWH-I</a:t>
            </a:r>
          </a:p>
          <a:p>
            <a:pPr lvl="1"/>
            <a:r>
              <a:rPr lang="nl-BE" dirty="0" smtClean="0"/>
              <a:t>Referentieperiode jaar X</a:t>
            </a:r>
          </a:p>
          <a:p>
            <a:pPr lvl="1"/>
            <a:r>
              <a:rPr lang="nl-BE" dirty="0" smtClean="0"/>
              <a:t>Meting situatie op de laatste dag van het kwartaal (cf. LWI DWH-II)</a:t>
            </a:r>
          </a:p>
          <a:p>
            <a:pPr lvl="1"/>
            <a:r>
              <a:rPr lang="nl-BE" dirty="0" smtClean="0"/>
              <a:t>Standaardwaarde zelfstandigen en helpers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Aanpassingen LWI DWH-I (langere termijn)</a:t>
            </a:r>
          </a:p>
          <a:p>
            <a:pPr lvl="1"/>
            <a:r>
              <a:rPr lang="nl-BE" dirty="0" smtClean="0"/>
              <a:t>Rechtstreekse bepaling van studenten via administratieve gegevens</a:t>
            </a:r>
          </a:p>
          <a:p>
            <a:pPr lvl="1"/>
            <a:r>
              <a:rPr lang="nl-BE" dirty="0" smtClean="0"/>
              <a:t>Opname werkenden bij de Europese en internationale instellingen</a:t>
            </a:r>
          </a:p>
          <a:p>
            <a:pPr marL="457200" lvl="1" indent="0">
              <a:buNone/>
            </a:pPr>
            <a:endParaRPr lang="nl-BE" dirty="0" smtClean="0"/>
          </a:p>
          <a:p>
            <a:r>
              <a:rPr lang="nl-BE" dirty="0" smtClean="0"/>
              <a:t>Aanpassingen LWI DWH-I (momenteel onderzocht)</a:t>
            </a:r>
          </a:p>
          <a:p>
            <a:pPr lvl="1"/>
            <a:r>
              <a:rPr lang="nl-BE" dirty="0" smtClean="0"/>
              <a:t>Toekenning </a:t>
            </a:r>
            <a:r>
              <a:rPr lang="nl-BE" dirty="0"/>
              <a:t>standaardwaarde werkintensiteit uitgaande </a:t>
            </a:r>
            <a:r>
              <a:rPr lang="nl-BE" dirty="0" smtClean="0"/>
              <a:t>grensarbeiders</a:t>
            </a:r>
          </a:p>
          <a:p>
            <a:pPr lvl="1"/>
            <a:r>
              <a:rPr lang="nl-BE" dirty="0" smtClean="0"/>
              <a:t>Toekenning standaardwaarde werkenden in stelsel van invaliditeit</a:t>
            </a:r>
            <a:endParaRPr lang="nl-BE" dirty="0"/>
          </a:p>
          <a:p>
            <a:pPr marL="457200" lvl="1" indent="0">
              <a:buNone/>
            </a:pPr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2922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Suggesties en opmerkingen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 smtClean="0"/>
              <a:t>Bart Scholiers</a:t>
            </a:r>
          </a:p>
          <a:p>
            <a:pPr marL="0" indent="0">
              <a:buNone/>
            </a:pPr>
            <a:r>
              <a:rPr lang="nl-BE" dirty="0" smtClean="0"/>
              <a:t>Steunpunt Werk (KUL)</a:t>
            </a:r>
          </a:p>
          <a:p>
            <a:pPr marL="0" indent="0">
              <a:buNone/>
            </a:pPr>
            <a:r>
              <a:rPr lang="nl-BE" dirty="0" smtClean="0">
                <a:hlinkClick r:id="rId2"/>
              </a:rPr>
              <a:t>bart.scholiers@kuleuven.be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6790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Kader en opzet van het onderzoek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PONS-project DWH AM&amp;SB</a:t>
            </a:r>
          </a:p>
          <a:p>
            <a:pPr lvl="1"/>
            <a:r>
              <a:rPr lang="nl-BE" dirty="0" smtClean="0"/>
              <a:t>Wetenschappelijke ondersteuning van het DWH AM&amp;SB vanuit KUL (CESO en Steunpunt Werk) en ULB (Centre </a:t>
            </a:r>
            <a:r>
              <a:rPr lang="nl-BE" dirty="0" err="1" smtClean="0"/>
              <a:t>Metices</a:t>
            </a:r>
            <a:r>
              <a:rPr lang="nl-BE" dirty="0" smtClean="0"/>
              <a:t>)</a:t>
            </a:r>
            <a:endParaRPr lang="nl-BE" dirty="0"/>
          </a:p>
          <a:p>
            <a:endParaRPr lang="nl-BE" dirty="0" smtClean="0"/>
          </a:p>
          <a:p>
            <a:r>
              <a:rPr lang="nl-BE" dirty="0" smtClean="0"/>
              <a:t>Duplicatie </a:t>
            </a:r>
            <a:r>
              <a:rPr lang="nl-BE" dirty="0" err="1" smtClean="0"/>
              <a:t>Eurostat</a:t>
            </a:r>
            <a:r>
              <a:rPr lang="nl-BE" dirty="0" smtClean="0"/>
              <a:t>-indicatoren op basis van het DWH AM&amp;SB</a:t>
            </a:r>
          </a:p>
          <a:p>
            <a:pPr lvl="1"/>
            <a:r>
              <a:rPr lang="nl-BE" dirty="0" smtClean="0"/>
              <a:t>Meer verfijnde monitoring op lokaal niveau en voor doelgroepen met administratieve data</a:t>
            </a:r>
          </a:p>
          <a:p>
            <a:pPr lvl="1"/>
            <a:r>
              <a:rPr lang="nl-BE" dirty="0" smtClean="0"/>
              <a:t>Duplicatie zelf: zie Braes &amp; Herremans (2012).</a:t>
            </a:r>
          </a:p>
          <a:p>
            <a:pPr lvl="1"/>
            <a:r>
              <a:rPr lang="nl-BE" i="1" dirty="0" smtClean="0"/>
              <a:t>Validatie van de kwaliteit via het verklaren van de verschillen tussen EU-SILC en DWH AM&amp;SB-indicator</a:t>
            </a:r>
            <a:endParaRPr lang="nl-BE" i="1" dirty="0"/>
          </a:p>
        </p:txBody>
      </p:sp>
    </p:spTree>
    <p:extLst>
      <p:ext uri="{BB962C8B-B14F-4D97-AF65-F5344CB8AC3E}">
        <p14:creationId xmlns:p14="http://schemas.microsoft.com/office/powerpoint/2010/main" val="42614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Definitie LWI-indicator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Aandeel individuen (0-59 jaar) wonend in een LWI-huishouden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LWI-huishouden: huishouden met een werkintensiteit ≤ 20%</a:t>
            </a:r>
          </a:p>
          <a:p>
            <a:endParaRPr lang="nl-BE" dirty="0"/>
          </a:p>
          <a:p>
            <a:endParaRPr lang="nl-BE" dirty="0" smtClean="0"/>
          </a:p>
          <a:p>
            <a:pPr lvl="1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4420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200" dirty="0" smtClean="0"/>
              <a:t>Gepubliceerde cijfers LWI-indicatoren EU-SILC en DWH AM&amp;SB</a:t>
            </a:r>
            <a:endParaRPr lang="nl-BE" sz="3200" dirty="0"/>
          </a:p>
        </p:txBody>
      </p:sp>
      <p:pic>
        <p:nvPicPr>
          <p:cNvPr id="5" name="Tijdelijke aanduiding voor inhoud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690687"/>
            <a:ext cx="6840000" cy="43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28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smtClean="0"/>
              <a:t>Verklaringen voor verschil LWI EU-SILC en DWH AM&amp;SB</a:t>
            </a:r>
            <a:endParaRPr lang="nl-BE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Invloed steekproeftrekking en non-respons EU-SILC</a:t>
            </a:r>
          </a:p>
          <a:p>
            <a:endParaRPr lang="nl-BE" dirty="0" smtClean="0"/>
          </a:p>
          <a:p>
            <a:r>
              <a:rPr lang="nl-BE" dirty="0" smtClean="0"/>
              <a:t>Afwijkingen tussen variabelen die in beide bronnen de bouwstenen vormen voor de opbouw van de LWI-indicatoren</a:t>
            </a:r>
          </a:p>
          <a:p>
            <a:endParaRPr lang="nl-BE" dirty="0"/>
          </a:p>
          <a:p>
            <a:pPr lvl="1"/>
            <a:r>
              <a:rPr lang="nl-BE" dirty="0" smtClean="0"/>
              <a:t>(!) Analyses uitgevoerd op verschillende populaties</a:t>
            </a:r>
          </a:p>
          <a:p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41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Steekproeftrekking en non-respons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6396080" cy="422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Steekproeftrekking </a:t>
            </a:r>
            <a:r>
              <a:rPr lang="nl-BE" dirty="0"/>
              <a:t>en non-respons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Steekproef EU-SILC vormt vrij representatief staal van de populatie (0-59 jaar) in het DWH AM&amp;SB</a:t>
            </a:r>
          </a:p>
          <a:p>
            <a:pPr lvl="1"/>
            <a:r>
              <a:rPr lang="nl-BE" dirty="0" smtClean="0"/>
              <a:t>Steekproeftrekking EU-SILC heeft slechts kleine impact op verschil tussen de indicatoren</a:t>
            </a:r>
          </a:p>
          <a:p>
            <a:endParaRPr lang="nl-BE" dirty="0" smtClean="0"/>
          </a:p>
          <a:p>
            <a:r>
              <a:rPr lang="nl-BE" dirty="0" smtClean="0"/>
              <a:t>% LWI opmerkelijk hoger in de non-responsgroep dan in de responsgroep</a:t>
            </a:r>
          </a:p>
          <a:p>
            <a:pPr lvl="1"/>
            <a:r>
              <a:rPr lang="nl-BE" dirty="0" smtClean="0"/>
              <a:t>Werkintensiteit non-</a:t>
            </a:r>
            <a:r>
              <a:rPr lang="nl-BE" dirty="0" err="1" smtClean="0"/>
              <a:t>respongsgroep</a:t>
            </a:r>
            <a:r>
              <a:rPr lang="nl-BE" dirty="0" smtClean="0"/>
              <a:t> wel opgenomen in DWH-I populatie </a:t>
            </a:r>
            <a:r>
              <a:rPr lang="nl-BE" dirty="0" smtClean="0">
                <a:sym typeface="Wingdings" panose="05000000000000000000" pitchFamily="2" charset="2"/>
              </a:rPr>
              <a:t> hogere LWI</a:t>
            </a:r>
          </a:p>
          <a:p>
            <a:pPr lvl="1"/>
            <a:r>
              <a:rPr lang="nl-BE" dirty="0" smtClean="0"/>
              <a:t>(!) Echter correctie voor non-respons in EU-SILC via weging. Weegfactoren voor non-respons zijn niet beschikbaar.</a:t>
            </a:r>
          </a:p>
          <a:p>
            <a:pPr lvl="1"/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1391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Afwijking bouwstenen LWI-indicatoren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Werkintensiteit op huishoudniveau in beide bronnen berekend via:</a:t>
            </a:r>
          </a:p>
          <a:p>
            <a:pPr lvl="1"/>
            <a:r>
              <a:rPr lang="nl-BE" dirty="0" smtClean="0"/>
              <a:t>Individuele werkintensiteit</a:t>
            </a:r>
          </a:p>
          <a:p>
            <a:pPr lvl="1"/>
            <a:r>
              <a:rPr lang="nl-BE" dirty="0" smtClean="0"/>
              <a:t>Leeftijd</a:t>
            </a:r>
          </a:p>
          <a:p>
            <a:pPr lvl="1"/>
            <a:r>
              <a:rPr lang="nl-BE" dirty="0" smtClean="0"/>
              <a:t>Student</a:t>
            </a:r>
          </a:p>
          <a:p>
            <a:pPr lvl="1"/>
            <a:r>
              <a:rPr lang="nl-BE" dirty="0" smtClean="0"/>
              <a:t>Aantal huishoudleden op arbeidsleeftijd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532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Afwijking bouwstenen LWI-indicatoren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sz="1800" dirty="0"/>
              <a:t>V</a:t>
            </a:r>
            <a:r>
              <a:rPr lang="nl-BE" sz="1800" dirty="0" smtClean="0"/>
              <a:t>erdeling </a:t>
            </a:r>
            <a:r>
              <a:rPr lang="nl-BE" sz="1800" dirty="0"/>
              <a:t>van de </a:t>
            </a:r>
            <a:r>
              <a:rPr lang="nl-BE" sz="1800" b="1" dirty="0"/>
              <a:t>werkintensiteit op huishoudniveau</a:t>
            </a:r>
            <a:r>
              <a:rPr lang="nl-BE" sz="1800" dirty="0"/>
              <a:t> volgens EU-SILC 2013 en DWH AM&amp;SB 2013 voor de populatie 0-59 jaar in EU-SILC</a:t>
            </a:r>
            <a:endParaRPr lang="nl-BE" sz="1800" dirty="0" smtClean="0"/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  <a:p>
            <a:endParaRPr lang="nl-BE" dirty="0" smtClean="0"/>
          </a:p>
          <a:p>
            <a:r>
              <a:rPr lang="nl-BE" sz="2000" dirty="0" smtClean="0"/>
              <a:t>Populatie wonend in een LWI-huishouden verschilt sterk in beide bronnen, hetgeen niet tot uiting komt in de LWI-percentages</a:t>
            </a:r>
          </a:p>
          <a:p>
            <a:r>
              <a:rPr lang="nl-BE" sz="2000" dirty="0" smtClean="0"/>
              <a:t>Verschillen zijn er los van invloed steekproeftrekking, non-respons, weging maar als gevolg van afwijkende bepalingen in beide indicatoren</a:t>
            </a:r>
            <a:endParaRPr lang="nl-BE" sz="2000" dirty="0"/>
          </a:p>
        </p:txBody>
      </p:sp>
      <p:pic>
        <p:nvPicPr>
          <p:cNvPr id="6" name="Tijdelijke aanduiding voor inhoud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67630"/>
            <a:ext cx="10221687" cy="1296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20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609</Words>
  <Application>Microsoft Office PowerPoint</Application>
  <PresentationFormat>Breedbeeld</PresentationFormat>
  <Paragraphs>109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     LWI-indicator volgens EU-SILC en DWH AM&amp;SB </vt:lpstr>
      <vt:lpstr>Kader en opzet van het onderzoek</vt:lpstr>
      <vt:lpstr>Definitie LWI-indicator</vt:lpstr>
      <vt:lpstr>Gepubliceerde cijfers LWI-indicatoren EU-SILC en DWH AM&amp;SB</vt:lpstr>
      <vt:lpstr>Verklaringen voor verschil LWI EU-SILC en DWH AM&amp;SB</vt:lpstr>
      <vt:lpstr>Steekproeftrekking en non-respons</vt:lpstr>
      <vt:lpstr>Steekproeftrekking en non-respons</vt:lpstr>
      <vt:lpstr>Afwijking bouwstenen LWI-indicatoren</vt:lpstr>
      <vt:lpstr>Afwijking bouwstenen LWI-indicatoren</vt:lpstr>
      <vt:lpstr>Afwijking bouwstenen LWI-indicatoren</vt:lpstr>
      <vt:lpstr>Afwijking bouwstenen LWI-indicatoren</vt:lpstr>
      <vt:lpstr>Afwijking bouwstenen LWI-indicatoren</vt:lpstr>
      <vt:lpstr>Afwijking bouwstenen LWI-indicatoren</vt:lpstr>
      <vt:lpstr>Overzicht verklaringen verschil LWI-indicatoren</vt:lpstr>
      <vt:lpstr>Afstemming LWI DWH-I op LWI EU-SILC</vt:lpstr>
      <vt:lpstr>Suggesties en opmerkingen</vt:lpstr>
    </vt:vector>
  </TitlesOfParts>
  <Company>KU Leuven FEB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Sanne van Daele</cp:lastModifiedBy>
  <cp:revision>156</cp:revision>
  <dcterms:created xsi:type="dcterms:W3CDTF">2016-03-14T10:01:31Z</dcterms:created>
  <dcterms:modified xsi:type="dcterms:W3CDTF">2017-12-20T12:36:06Z</dcterms:modified>
</cp:coreProperties>
</file>