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35"/>
  </p:notesMasterIdLst>
  <p:handoutMasterIdLst>
    <p:handoutMasterId r:id="rId36"/>
  </p:handoutMasterIdLst>
  <p:sldIdLst>
    <p:sldId id="256" r:id="rId3"/>
    <p:sldId id="371" r:id="rId4"/>
    <p:sldId id="472" r:id="rId5"/>
    <p:sldId id="507" r:id="rId6"/>
    <p:sldId id="508" r:id="rId7"/>
    <p:sldId id="509" r:id="rId8"/>
    <p:sldId id="531" r:id="rId9"/>
    <p:sldId id="490" r:id="rId10"/>
    <p:sldId id="510" r:id="rId11"/>
    <p:sldId id="378" r:id="rId12"/>
    <p:sldId id="511" r:id="rId13"/>
    <p:sldId id="512" r:id="rId14"/>
    <p:sldId id="513" r:id="rId15"/>
    <p:sldId id="479" r:id="rId16"/>
    <p:sldId id="514" r:id="rId17"/>
    <p:sldId id="532" r:id="rId18"/>
    <p:sldId id="524" r:id="rId19"/>
    <p:sldId id="526" r:id="rId20"/>
    <p:sldId id="528" r:id="rId21"/>
    <p:sldId id="527" r:id="rId22"/>
    <p:sldId id="530" r:id="rId23"/>
    <p:sldId id="389" r:id="rId24"/>
    <p:sldId id="533" r:id="rId25"/>
    <p:sldId id="516" r:id="rId26"/>
    <p:sldId id="517" r:id="rId27"/>
    <p:sldId id="539" r:id="rId28"/>
    <p:sldId id="542" r:id="rId29"/>
    <p:sldId id="538" r:id="rId30"/>
    <p:sldId id="541" r:id="rId31"/>
    <p:sldId id="534" r:id="rId32"/>
    <p:sldId id="535" r:id="rId33"/>
    <p:sldId id="536" r:id="rId3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1" clrIdx="0">
    <p:extLst>
      <p:ext uri="{19B8F6BF-5375-455C-9EA6-DF929625EA0E}">
        <p15:presenceInfo xmlns:p15="http://schemas.microsoft.com/office/powerpoint/2012/main" userId="S-1-5-21-136122031-3198374591-1304894904-11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BB"/>
    <a:srgbClr val="008C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83075" autoAdjust="0"/>
  </p:normalViewPr>
  <p:slideViewPr>
    <p:cSldViewPr>
      <p:cViewPr varScale="1">
        <p:scale>
          <a:sx n="90" d="100"/>
          <a:sy n="90" d="100"/>
        </p:scale>
        <p:origin x="153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notesViewPr>
    <p:cSldViewPr>
      <p:cViewPr varScale="1">
        <p:scale>
          <a:sx n="50" d="100"/>
          <a:sy n="50" d="100"/>
        </p:scale>
        <p:origin x="-2904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C5D11-FD05-4DE6-B37C-2DFDACA71B52}" type="datetimeFigureOut">
              <a:rPr lang="fr-BE" smtClean="0"/>
              <a:t>20/12/2017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FC663-FAAA-41AC-AD5B-F86EED9E2B9D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4316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40151-7FFD-43DE-898A-D9CAABEA57D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109A-CD10-4B52-A551-F07EC376FA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00960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4162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69113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30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8362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31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67544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52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02F0-1D1A-4FF0-A939-D91727471464}" type="datetime1">
              <a:rPr lang="en-US" smtClean="0"/>
              <a:t>12/20/2017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8E61E-6C95-45D7-91C1-82862A10BEB5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0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D5C4-F06B-47B0-B3A7-0C76D748DB3D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9E7B-91AA-4523-BE46-0A41971EA2E1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32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173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6764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964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779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4461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6988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993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678000"/>
            <a:ext cx="9144000" cy="180000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67" y="6237312"/>
            <a:ext cx="402588" cy="40258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748464" y="6370368"/>
            <a:ext cx="389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8755405-6244-4D43-8215-E61FC2DFB5CA}" type="slidenum">
              <a:rPr lang="en-US" sz="1100" smtClean="0"/>
              <a:pPr algn="r"/>
              <a:t>‹nr.›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5236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922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4590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434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580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1" y="270892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6DB-A3A4-4612-A062-6EEE2188A4CD}" type="datetime1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678000"/>
            <a:ext cx="9144000" cy="180000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67" y="6237312"/>
            <a:ext cx="402588" cy="402588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748464" y="6370368"/>
            <a:ext cx="389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8755405-6244-4D43-8215-E61FC2DFB5CA}" type="slidenum">
              <a:rPr lang="en-US" sz="1100" smtClean="0"/>
              <a:pPr algn="r"/>
              <a:t>‹nr.›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6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0D750-F4D4-4587-9DC9-BAF49F6A8EB8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8A78-BB14-46B5-8F05-00F523E1CA5C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9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E38C-CD66-4A05-A63D-B17A61989C70}" type="datetime1">
              <a:rPr lang="en-US" smtClean="0"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1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5A900-AC81-434A-9B73-BA611D93933A}" type="datetime1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49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F52B2-F159-419E-8D2C-60A878A2AFE5}" type="datetime1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2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29FA7-B183-4258-8D59-DAA846867D8A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0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7A6DB-A3A4-4612-A062-6EEE2188A4CD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518D1-4E81-498A-A28F-C232D8B45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8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41B0D-9067-4A8A-9267-28183F2C8AFA}" type="datetimeFigureOut">
              <a:rPr lang="nl-BE" smtClean="0"/>
              <a:t>20/12/2017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07486-2345-434A-AC47-3CEE27BA45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46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fr-BE"/>
              <a:t>Datawarehouse marché du travail et protection sociale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067944" y="4797152"/>
            <a:ext cx="457599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fr-BE" sz="2400" dirty="0"/>
              <a:t>Groupe des utilisateurs 19-12-2017</a:t>
            </a:r>
          </a:p>
          <a:p>
            <a:pPr eaLnBrk="0" hangingPunct="0"/>
            <a:r>
              <a:rPr lang="fr-BE" sz="2400" dirty="0"/>
              <a:t>Etat </a:t>
            </a:r>
            <a:r>
              <a:rPr lang="fr-BE" sz="2400" dirty="0" smtClean="0"/>
              <a:t>d'avancement et projets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15999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/>
              <a:t>II. Applications web</a:t>
            </a:r>
          </a:p>
        </p:txBody>
      </p:sp>
    </p:spTree>
    <p:extLst>
      <p:ext uri="{BB962C8B-B14F-4D97-AF65-F5344CB8AC3E}">
        <p14:creationId xmlns:p14="http://schemas.microsoft.com/office/powerpoint/2010/main" val="289208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Actualisation des applications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fr-BE" sz="10000" dirty="0"/>
          </a:p>
          <a:p>
            <a:r>
              <a:rPr lang="fr-BE" sz="10000"/>
              <a:t>Actualisation partielle de 2015 réalisée</a:t>
            </a:r>
          </a:p>
          <a:p>
            <a:endParaRPr lang="fr-BE" sz="10000" dirty="0"/>
          </a:p>
          <a:p>
            <a:r>
              <a:rPr lang="fr-BE" sz="10000"/>
              <a:t>Actualisation de 2016 et fin de l’actualisation de 2015 prévus pour le début de l’année prochaine</a:t>
            </a:r>
          </a:p>
          <a:p>
            <a:pPr lvl="1"/>
            <a:endParaRPr lang="fr-BE" sz="9600" dirty="0" smtClean="0"/>
          </a:p>
          <a:p>
            <a:endParaRPr lang="fr-BE" sz="100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/>
              <a:t>	</a:t>
            </a:r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3332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Adaptations des applications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fr-BE" sz="10000"/>
              <a:t>Chiffres globaux: </a:t>
            </a:r>
            <a:r>
              <a:rPr lang="fr-BE" sz="9600"/>
              <a:t>lieu de travail variable à partir de 2014 </a:t>
            </a:r>
          </a:p>
          <a:p>
            <a:endParaRPr lang="nl-NL" sz="9600" dirty="0"/>
          </a:p>
          <a:p>
            <a:pPr lvl="1"/>
            <a:r>
              <a:rPr lang="fr-BE" sz="9200"/>
              <a:t>Concertation avec l’ONSS </a:t>
            </a:r>
          </a:p>
          <a:p>
            <a:pPr lvl="1"/>
            <a:r>
              <a:rPr lang="fr-BE" sz="9200"/>
              <a:t>Réalisation pour l’année prochaine </a:t>
            </a:r>
          </a:p>
          <a:p>
            <a:pPr marL="0" indent="0">
              <a:buNone/>
            </a:pPr>
            <a:r>
              <a:rPr lang="fr-BE" sz="10000"/>
              <a:t>  </a:t>
            </a:r>
          </a:p>
          <a:p>
            <a:r>
              <a:rPr lang="fr-BE" sz="10000"/>
              <a:t>Chiffres locaux: </a:t>
            </a:r>
          </a:p>
          <a:p>
            <a:endParaRPr lang="nl-NL" sz="10000" dirty="0"/>
          </a:p>
          <a:p>
            <a:pPr lvl="1"/>
            <a:r>
              <a:rPr lang="fr-BE" sz="9600"/>
              <a:t>Ajout secteur statistique à la demande des utilisateurs =&gt; information était présente dans les applications de base mais est absente dans les applications web </a:t>
            </a:r>
          </a:p>
          <a:p>
            <a:pPr marL="0" indent="0">
              <a:buNone/>
            </a:pPr>
            <a:r>
              <a:rPr lang="fr-BE" sz="10000"/>
              <a:t> </a:t>
            </a:r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/>
              <a:t>	</a:t>
            </a:r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4942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Nouvelles applications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BE"/>
              <a:t>Nouvelle application web relative à la mobilité socio-économique à court terme</a:t>
            </a:r>
          </a:p>
          <a:p>
            <a:pPr lvl="1"/>
            <a:endParaRPr lang="fr-BE" sz="2100" dirty="0" smtClean="0"/>
          </a:p>
          <a:p>
            <a:pPr lvl="1">
              <a:lnSpc>
                <a:spcPct val="80000"/>
              </a:lnSpc>
            </a:pPr>
            <a:r>
              <a:rPr lang="fr-BE" sz="2400"/>
              <a:t>Développement a commencé</a:t>
            </a:r>
          </a:p>
          <a:p>
            <a:endParaRPr lang="fr-BE" sz="2500" dirty="0"/>
          </a:p>
          <a:p>
            <a:r>
              <a:rPr lang="fr-BE"/>
              <a:t>L’offre a été complétée</a:t>
            </a:r>
          </a:p>
          <a:p>
            <a:endParaRPr lang="en-US" dirty="0" smtClean="0"/>
          </a:p>
          <a:p>
            <a:r>
              <a:rPr lang="fr-BE"/>
              <a:t>Re-engineering</a:t>
            </a:r>
          </a:p>
          <a:p>
            <a:endParaRPr lang="en-US" dirty="0" smtClean="0"/>
          </a:p>
          <a:p>
            <a:r>
              <a:rPr lang="fr-BE"/>
              <a:t>Éventuellement de nouvelles applications web dans le futur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71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/>
              <a:t>III. CMS et documentation</a:t>
            </a:r>
          </a:p>
        </p:txBody>
      </p:sp>
    </p:spTree>
    <p:extLst>
      <p:ext uri="{BB962C8B-B14F-4D97-AF65-F5344CB8AC3E}">
        <p14:creationId xmlns:p14="http://schemas.microsoft.com/office/powerpoint/2010/main" val="6842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CMS et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BE" dirty="0"/>
              <a:t>Nouveau système est entré en production</a:t>
            </a:r>
          </a:p>
          <a:p>
            <a:endParaRPr lang="nl-BE" dirty="0" smtClean="0"/>
          </a:p>
          <a:p>
            <a:pPr lvl="1"/>
            <a:r>
              <a:rPr lang="fr-BE" dirty="0"/>
              <a:t>Pas de changements fondamentaux pour les utilisateurs, sauf qu’il n’y a plus de fiches sous la forme de documents Word</a:t>
            </a:r>
          </a:p>
          <a:p>
            <a:endParaRPr lang="nl-BE" dirty="0"/>
          </a:p>
          <a:p>
            <a:r>
              <a:rPr lang="fr-BE" dirty="0"/>
              <a:t>Fusions au sein de la sécurité sociale</a:t>
            </a:r>
          </a:p>
          <a:p>
            <a:endParaRPr lang="nl-BE" dirty="0"/>
          </a:p>
          <a:p>
            <a:pPr lvl="1"/>
            <a:r>
              <a:rPr lang="fr-BE" dirty="0"/>
              <a:t>FAT et FMP =&gt; FEDRIS (à partir du 1/01/2017)</a:t>
            </a:r>
          </a:p>
          <a:p>
            <a:pPr lvl="1"/>
            <a:r>
              <a:rPr lang="fr-BE" dirty="0"/>
              <a:t>ONP et </a:t>
            </a:r>
            <a:r>
              <a:rPr lang="fr-BE" dirty="0" err="1"/>
              <a:t>SdPSP</a:t>
            </a:r>
            <a:r>
              <a:rPr lang="fr-BE" dirty="0"/>
              <a:t> =&gt; SFP (à partir du 1/04/2016)</a:t>
            </a:r>
          </a:p>
          <a:p>
            <a:pPr lvl="1"/>
            <a:r>
              <a:rPr lang="fr-BE" dirty="0"/>
              <a:t>ONAFTS et allocations familiales INASTI =&gt; FAMIFED (à partir du 1/07/2014</a:t>
            </a:r>
            <a:r>
              <a:rPr lang="fr-BE" dirty="0" smtClean="0"/>
              <a:t>)</a:t>
            </a:r>
          </a:p>
          <a:p>
            <a:pPr lvl="1"/>
            <a:r>
              <a:rPr lang="fr-BE" dirty="0" smtClean="0"/>
              <a:t>ONSS et ONSSAPL (</a:t>
            </a:r>
            <a:r>
              <a:rPr lang="fr-BE" dirty="0"/>
              <a:t>ORPSS</a:t>
            </a:r>
            <a:r>
              <a:rPr lang="fr-BE" dirty="0" smtClean="0"/>
              <a:t>) =&gt; ONSS </a:t>
            </a:r>
            <a:r>
              <a:rPr lang="fr-BE" dirty="0"/>
              <a:t>(à partir du 1/01/2017</a:t>
            </a:r>
            <a:r>
              <a:rPr lang="fr-BE" dirty="0" smtClean="0"/>
              <a:t>)</a:t>
            </a:r>
            <a:endParaRPr lang="fr-BE" dirty="0"/>
          </a:p>
          <a:p>
            <a:pPr lvl="1"/>
            <a:endParaRPr lang="nl-BE" dirty="0"/>
          </a:p>
          <a:p>
            <a:pPr lvl="2"/>
            <a:r>
              <a:rPr lang="fr-BE" dirty="0"/>
              <a:t>Pour les périodes antérieures à la fusion =&gt; ancien nom</a:t>
            </a:r>
          </a:p>
          <a:p>
            <a:pPr lvl="2"/>
            <a:r>
              <a:rPr lang="fr-BE" dirty="0"/>
              <a:t>Pour les périodes postérieures à la fusion =&gt; nouveau nom</a:t>
            </a:r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40940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CMS et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/>
              <a:t>Enquête relative à la documentation </a:t>
            </a:r>
          </a:p>
          <a:p>
            <a:endParaRPr lang="nl-BE" dirty="0" smtClean="0"/>
          </a:p>
          <a:p>
            <a:pPr marL="457200" lvl="1" indent="0">
              <a:buNone/>
            </a:pPr>
            <a:r>
              <a:rPr lang="fr-BE"/>
              <a:t>=&gt; explication Bart Scholiers</a:t>
            </a:r>
          </a:p>
        </p:txBody>
      </p:sp>
    </p:spTree>
    <p:extLst>
      <p:ext uri="{BB962C8B-B14F-4D97-AF65-F5344CB8AC3E}">
        <p14:creationId xmlns:p14="http://schemas.microsoft.com/office/powerpoint/2010/main" val="104879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/>
              <a:t>IV. Soutien scientifique</a:t>
            </a:r>
          </a:p>
        </p:txBody>
      </p:sp>
    </p:spTree>
    <p:extLst>
      <p:ext uri="{BB962C8B-B14F-4D97-AF65-F5344CB8AC3E}">
        <p14:creationId xmlns:p14="http://schemas.microsoft.com/office/powerpoint/2010/main" val="395907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Situation dans le passé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fr-BE" sz="10000" dirty="0"/>
          </a:p>
          <a:p>
            <a:r>
              <a:rPr lang="fr-BE" sz="11200"/>
              <a:t>3 équipes scientifiques  </a:t>
            </a:r>
          </a:p>
          <a:p>
            <a:pPr lvl="1"/>
            <a:endParaRPr lang="fr-BE" sz="9600" dirty="0" smtClean="0"/>
          </a:p>
          <a:p>
            <a:pPr lvl="1"/>
            <a:r>
              <a:rPr lang="fr-BE" sz="9600"/>
              <a:t>CESO - KU Leuven : 1 ETP</a:t>
            </a:r>
          </a:p>
          <a:p>
            <a:pPr lvl="1"/>
            <a:r>
              <a:rPr lang="fr-BE" sz="9600"/>
              <a:t>Steunpunt Werk - KU Leuven : ½ ETP</a:t>
            </a:r>
          </a:p>
          <a:p>
            <a:pPr lvl="1"/>
            <a:r>
              <a:rPr lang="fr-BE" sz="9600"/>
              <a:t>Centre METICES – ULB : ½ ETP</a:t>
            </a:r>
          </a:p>
          <a:p>
            <a:pPr lvl="1"/>
            <a:endParaRPr lang="fr-BE" sz="96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11200"/>
              <a:t>Mission: soutien scientifique DWH MT&amp;PS</a:t>
            </a:r>
          </a:p>
          <a:p>
            <a:pPr lvl="1"/>
            <a:endParaRPr lang="fr-BE" sz="96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/>
          </a:p>
          <a:p>
            <a:endParaRPr lang="fr-BE" sz="10000" dirty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 smtClean="0"/>
          </a:p>
          <a:p>
            <a:endParaRPr lang="fr-BE" sz="100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/>
              <a:t>	</a:t>
            </a:r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2587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Situation dans le passé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sz="2800"/>
              <a:t>Financement: par BELSPO, par la suite aussi par le SPF SS</a:t>
            </a:r>
          </a:p>
          <a:p>
            <a:endParaRPr lang="fr-BE" sz="2800" dirty="0" smtClean="0"/>
          </a:p>
          <a:p>
            <a:r>
              <a:rPr lang="fr-BE" sz="2800"/>
              <a:t>Tâches ont été fixées dans un contrat conclu entre BELSPO/SPF SS et les équipes de recherche </a:t>
            </a:r>
          </a:p>
          <a:p>
            <a:endParaRPr lang="fr-BE" sz="2800" dirty="0"/>
          </a:p>
          <a:p>
            <a:pPr lvl="1"/>
            <a:r>
              <a:rPr lang="fr-BE" sz="2400"/>
              <a:t>Nom du dernier contrat: PONS</a:t>
            </a:r>
          </a:p>
          <a:p>
            <a:pPr lvl="1"/>
            <a:r>
              <a:rPr lang="fr-BE" sz="2400"/>
              <a:t>Fin PONS : 30/04/2017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0134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/>
              <a:t>I. Aperçu des fichiers de données disponibles</a:t>
            </a:r>
          </a:p>
        </p:txBody>
      </p:sp>
    </p:spTree>
    <p:extLst>
      <p:ext uri="{BB962C8B-B14F-4D97-AF65-F5344CB8AC3E}">
        <p14:creationId xmlns:p14="http://schemas.microsoft.com/office/powerpoint/2010/main" val="18176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Situation 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fr-BE" sz="3000" dirty="0"/>
              <a:t>Équipes scientifiques financées par un consortium d’autorités fédérales et régionales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fr-BE" sz="33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3000" dirty="0"/>
              <a:t>Commence en 2018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nl-NL" sz="30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3000" dirty="0" smtClean="0"/>
              <a:t>Même </a:t>
            </a:r>
            <a:r>
              <a:rPr lang="fr-BE" sz="3000" dirty="0"/>
              <a:t>soutien: 2 ETP</a:t>
            </a:r>
          </a:p>
          <a:p>
            <a:endParaRPr lang="nl-BE" sz="2800" dirty="0" smtClean="0"/>
          </a:p>
          <a:p>
            <a:r>
              <a:rPr lang="fr-BE" sz="2800" dirty="0"/>
              <a:t>Un financement structurel a été acquis au niveau </a:t>
            </a:r>
            <a:r>
              <a:rPr lang="fr-BE" sz="2800" dirty="0" smtClean="0"/>
              <a:t>fédéral</a:t>
            </a:r>
            <a:endParaRPr lang="fr-BE" sz="2800" dirty="0"/>
          </a:p>
          <a:p>
            <a:endParaRPr lang="fr-BE" sz="2800" dirty="0"/>
          </a:p>
          <a:p>
            <a:pPr marL="0" indent="0">
              <a:buNone/>
            </a:pPr>
            <a:endParaRPr lang="fr-BE" sz="63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/>
          </a:p>
          <a:p>
            <a:pPr marL="342900" lvl="1" indent="-342900">
              <a:buFont typeface="Arial" pitchFamily="34" charset="0"/>
              <a:buChar char="•"/>
            </a:pPr>
            <a:endParaRPr lang="fr-BE" sz="11200" dirty="0"/>
          </a:p>
          <a:p>
            <a:pPr>
              <a:lnSpc>
                <a:spcPct val="90000"/>
              </a:lnSpc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574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Situation 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1"/>
            <a:endParaRPr lang="nl-BE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4300"/>
              <a:t>Niveau régional: proposition de prévoir des périodes de 3 ans</a:t>
            </a:r>
          </a:p>
          <a:p>
            <a:endParaRPr lang="nl-BE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4300"/>
              <a:t>L’extension du DWH MT&amp;PS (fédéral, mais aussi régional) se reflète aussi dans son mode de financement</a:t>
            </a:r>
          </a:p>
          <a:p>
            <a:endParaRPr lang="nl-BE" sz="31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4400"/>
              <a:t>Rôle du groupe des utilisateurs ne change pas</a:t>
            </a:r>
          </a:p>
          <a:p>
            <a:endParaRPr lang="nl-BE" sz="31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4400"/>
              <a:t>Période transitoire  : nouvelle prolongation du PONS jusque fin 2017</a:t>
            </a:r>
          </a:p>
          <a:p>
            <a:endParaRPr lang="nl-BE" sz="3100" dirty="0"/>
          </a:p>
        </p:txBody>
      </p:sp>
    </p:spTree>
    <p:extLst>
      <p:ext uri="{BB962C8B-B14F-4D97-AF65-F5344CB8AC3E}">
        <p14:creationId xmlns:p14="http://schemas.microsoft.com/office/powerpoint/2010/main" val="256176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/>
              <a:t>V. Projets</a:t>
            </a:r>
          </a:p>
        </p:txBody>
      </p:sp>
    </p:spTree>
    <p:extLst>
      <p:ext uri="{BB962C8B-B14F-4D97-AF65-F5344CB8AC3E}">
        <p14:creationId xmlns:p14="http://schemas.microsoft.com/office/powerpoint/2010/main" val="76181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Projets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BE"/>
              <a:t>Projets PONS</a:t>
            </a:r>
          </a:p>
          <a:p>
            <a:endParaRPr lang="nl-BE" dirty="0"/>
          </a:p>
          <a:p>
            <a:pPr lvl="1"/>
            <a:r>
              <a:rPr lang="fr-BE"/>
              <a:t>PONS se termine fin 31/12/2017</a:t>
            </a:r>
          </a:p>
          <a:p>
            <a:pPr lvl="1"/>
            <a:endParaRPr lang="nl-BE" dirty="0"/>
          </a:p>
          <a:p>
            <a:r>
              <a:rPr lang="fr-BE"/>
              <a:t>Projets à partir de 2018</a:t>
            </a:r>
          </a:p>
          <a:p>
            <a:endParaRPr lang="nl-BE" dirty="0"/>
          </a:p>
          <a:p>
            <a:pPr lvl="1"/>
            <a:r>
              <a:rPr lang="fr-BE"/>
              <a:t>Nouvel agenda de recherche en concertation avec les financeurs fédéraux et régionaux</a:t>
            </a:r>
          </a:p>
          <a:p>
            <a:pPr lvl="1"/>
            <a:r>
              <a:rPr lang="fr-BE"/>
              <a:t>Certains projets ont déjà commencé dans PONS</a:t>
            </a:r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268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Projets PONS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dirty="0"/>
              <a:t>N</a:t>
            </a:r>
            <a:r>
              <a:rPr lang="fr-BE" dirty="0" smtClean="0"/>
              <a:t>otion </a:t>
            </a:r>
            <a:r>
              <a:rPr lang="fr-BE" dirty="0"/>
              <a:t>de revenu et indicateur LWI</a:t>
            </a:r>
          </a:p>
          <a:p>
            <a:pPr lvl="1"/>
            <a:endParaRPr lang="nl-NL" sz="2400" dirty="0" smtClean="0"/>
          </a:p>
          <a:p>
            <a:pPr lvl="1"/>
            <a:r>
              <a:rPr lang="fr-BE" sz="2400" dirty="0"/>
              <a:t>Couplage des données EU-SILC et DWH MT&amp;PS</a:t>
            </a:r>
          </a:p>
          <a:p>
            <a:pPr lvl="1"/>
            <a:r>
              <a:rPr lang="fr-BE" sz="2400" dirty="0"/>
              <a:t>Analyse réalisée par DGS-SB, CESO et </a:t>
            </a:r>
            <a:r>
              <a:rPr lang="fr-BE" sz="2400" dirty="0" err="1"/>
              <a:t>Steunpunt</a:t>
            </a:r>
            <a:r>
              <a:rPr lang="fr-BE" sz="2400" dirty="0"/>
              <a:t> </a:t>
            </a:r>
            <a:r>
              <a:rPr lang="fr-BE" sz="2400" dirty="0" err="1"/>
              <a:t>Werk</a:t>
            </a:r>
            <a:endParaRPr lang="fr-BE" sz="2400" dirty="0"/>
          </a:p>
          <a:p>
            <a:pPr lvl="1"/>
            <a:endParaRPr lang="nl-NL" sz="2400" dirty="0" smtClean="0"/>
          </a:p>
          <a:p>
            <a:r>
              <a:rPr lang="fr-BE" dirty="0"/>
              <a:t>Indicateur LWI</a:t>
            </a:r>
          </a:p>
          <a:p>
            <a:endParaRPr lang="nl-NL" dirty="0"/>
          </a:p>
          <a:p>
            <a:pPr marL="457200" lvl="1" indent="0">
              <a:buNone/>
            </a:pPr>
            <a:r>
              <a:rPr lang="fr-BE" dirty="0"/>
              <a:t>=&gt; explication Bart </a:t>
            </a:r>
            <a:r>
              <a:rPr lang="fr-BE" dirty="0" err="1"/>
              <a:t>Scholiers</a:t>
            </a:r>
            <a:endParaRPr lang="fr-BE" dirty="0"/>
          </a:p>
          <a:p>
            <a:endParaRPr lang="nl-BE" sz="2800" dirty="0" smtClean="0"/>
          </a:p>
          <a:p>
            <a:pPr lvl="1"/>
            <a:endParaRPr lang="nl-B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9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Projets PONS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fr-BE" sz="6500"/>
              <a:t>Notion de revenu</a:t>
            </a:r>
          </a:p>
          <a:p>
            <a:endParaRPr lang="nl-NL" dirty="0"/>
          </a:p>
          <a:p>
            <a:pPr lvl="1"/>
            <a:r>
              <a:rPr lang="fr-BE" sz="5000"/>
              <a:t>Départ collaborateur CESO: projet provisoirement suspendu mais sera repris en 2018</a:t>
            </a:r>
          </a:p>
          <a:p>
            <a:pPr lvl="1"/>
            <a:r>
              <a:rPr lang="fr-BE" sz="5000"/>
              <a:t>Concept actuel sera cependant actualisé (revenu brut et revenu imposable brut provenant du travail et d’allocations)</a:t>
            </a:r>
          </a:p>
          <a:p>
            <a:endParaRPr lang="nl-NL" dirty="0" smtClean="0"/>
          </a:p>
          <a:p>
            <a:r>
              <a:rPr lang="fr-BE" sz="6500"/>
              <a:t>MIMOSIS: terminé</a:t>
            </a:r>
          </a:p>
          <a:p>
            <a:endParaRPr lang="nl-NL" sz="6500" dirty="0"/>
          </a:p>
          <a:p>
            <a:r>
              <a:rPr lang="fr-BE" sz="6500"/>
              <a:t>Projet Dynam: l’ONSS a introduit une demande de données</a:t>
            </a:r>
          </a:p>
          <a:p>
            <a:endParaRPr lang="nl-NL" sz="6500" dirty="0"/>
          </a:p>
          <a:p>
            <a:r>
              <a:rPr lang="fr-BE" sz="6500"/>
              <a:t>Autres projets: seront poursuivis en 2018, éventuellement dans une forme adaptée</a:t>
            </a:r>
          </a:p>
          <a:p>
            <a:pPr lvl="1"/>
            <a:endParaRPr lang="nl-NL" sz="2400" dirty="0" smtClean="0"/>
          </a:p>
          <a:p>
            <a:pPr lvl="2"/>
            <a:endParaRPr lang="nl-NL" sz="2000" dirty="0" smtClean="0"/>
          </a:p>
          <a:p>
            <a:endParaRPr lang="nl-BE" sz="2800" dirty="0" smtClean="0"/>
          </a:p>
          <a:p>
            <a:pPr lvl="1"/>
            <a:endParaRPr lang="nl-B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575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/>
              <a:t>Projet de recherche  à partir de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BE" dirty="0" smtClean="0"/>
          </a:p>
          <a:p>
            <a:r>
              <a:rPr lang="fr-BE"/>
              <a:t>Volet 1: maintenance qualité des données</a:t>
            </a:r>
          </a:p>
          <a:p>
            <a:r>
              <a:rPr lang="fr-BE"/>
              <a:t>Volet 2: développement et approfondissement</a:t>
            </a:r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9878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/>
              <a:t>Projet de recherche  à partir de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/>
              <a:t>Volet 1: </a:t>
            </a:r>
          </a:p>
          <a:p>
            <a:pPr lvl="1"/>
            <a:endParaRPr lang="nl-BE" dirty="0" smtClean="0"/>
          </a:p>
          <a:p>
            <a:pPr lvl="1"/>
            <a:r>
              <a:rPr lang="fr-BE"/>
              <a:t>Documentation </a:t>
            </a:r>
          </a:p>
          <a:p>
            <a:pPr lvl="1"/>
            <a:r>
              <a:rPr lang="fr-BE"/>
              <a:t>Nomenclature </a:t>
            </a:r>
          </a:p>
          <a:p>
            <a:pPr lvl="1"/>
            <a:r>
              <a:rPr lang="fr-BE"/>
              <a:t>Applications web </a:t>
            </a:r>
          </a:p>
          <a:p>
            <a:pPr lvl="1"/>
            <a:r>
              <a:rPr lang="fr-BE"/>
              <a:t>Indicateurs</a:t>
            </a:r>
          </a:p>
          <a:p>
            <a:pPr lvl="1"/>
            <a:r>
              <a:rPr lang="fr-BE"/>
              <a:t>…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7835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/>
              <a:t>Projet de recherche  à partir de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BE"/>
              <a:t>Développement variables standard relatives au passé socioéconomique</a:t>
            </a:r>
          </a:p>
          <a:p>
            <a:pPr lvl="1"/>
            <a:r>
              <a:rPr lang="fr-BE"/>
              <a:t>Objectif:  établir un ou plusieurs indices permettant de déterminer le type de ménage dans lequel l’enfant vivait</a:t>
            </a:r>
          </a:p>
          <a:p>
            <a:pPr lvl="1"/>
            <a:endParaRPr lang="nl-NL" dirty="0"/>
          </a:p>
          <a:p>
            <a:r>
              <a:rPr lang="fr-BE"/>
              <a:t>Données relatives à l'enseignement</a:t>
            </a:r>
          </a:p>
          <a:p>
            <a:pPr lvl="1"/>
            <a:r>
              <a:rPr lang="fr-BE"/>
              <a:t>Demande d’intégration des données a été soumise au CREF (universités francophones)</a:t>
            </a:r>
          </a:p>
          <a:p>
            <a:pPr lvl="1"/>
            <a:r>
              <a:rPr lang="fr-BE"/>
              <a:t>Évolution du cadastre des données relatives à la formation FWB</a:t>
            </a:r>
          </a:p>
          <a:p>
            <a:pPr lvl="2"/>
            <a:endParaRPr lang="nl-NL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3169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/>
              <a:t>Projet de recherche  à partir de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BE"/>
              <a:t>Données relatives à la carrière</a:t>
            </a:r>
          </a:p>
          <a:p>
            <a:pPr lvl="1"/>
            <a:r>
              <a:rPr lang="fr-BE"/>
              <a:t>des travailleurs indépendants et des fonctionnaires</a:t>
            </a:r>
          </a:p>
          <a:p>
            <a:endParaRPr lang="nl-BE" dirty="0" smtClean="0"/>
          </a:p>
          <a:p>
            <a:r>
              <a:rPr lang="fr-BE"/>
              <a:t>Travail frontalier sortant et occupation auprès d’une institution européenne ou internationale</a:t>
            </a:r>
          </a:p>
          <a:p>
            <a:pPr lvl="1"/>
            <a:r>
              <a:rPr lang="fr-BE"/>
              <a:t>Voir supra</a:t>
            </a:r>
          </a:p>
          <a:p>
            <a:endParaRPr lang="nl-BE" dirty="0"/>
          </a:p>
          <a:p>
            <a:r>
              <a:rPr lang="fr-BE"/>
              <a:t>Codes des professions</a:t>
            </a:r>
          </a:p>
          <a:p>
            <a:pPr lvl="1"/>
            <a:r>
              <a:rPr lang="fr-BE"/>
              <a:t>Harmonisation des codes des professions VDAB/FOREM/ACTIRIS/ADG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5261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/>
              <a:t>Sources: état d’avancement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fr-BE" sz="3000"/>
              <a:t>Les données 2014 sont enregistrées</a:t>
            </a:r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r>
              <a:rPr lang="fr-BE" sz="3000"/>
              <a:t>Les données 2015 sont chargées, à exception du secteur statistique</a:t>
            </a:r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r>
              <a:rPr lang="fr-BE" sz="3000"/>
              <a:t>Données 2016: processus de chargement est en cours</a:t>
            </a:r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r>
              <a:rPr lang="fr-BE"/>
              <a:t>Voir schéma site web</a:t>
            </a:r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>
              <a:lnSpc>
                <a:spcPct val="90000"/>
              </a:lnSpc>
            </a:pPr>
            <a:r>
              <a:rPr lang="fr-BE"/>
              <a:t>Indicateur LWI: calcul ne dépend plus du secteur statistique</a:t>
            </a:r>
          </a:p>
          <a:p>
            <a:pPr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r>
              <a:rPr lang="fr-BE"/>
              <a:t>Encore retard pour le concept du revenu</a:t>
            </a:r>
          </a:p>
          <a:p>
            <a:pPr>
              <a:lnSpc>
                <a:spcPct val="90000"/>
              </a:lnSpc>
            </a:pPr>
            <a:endParaRPr lang="nl-NL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742950" lvl="2" indent="-342900">
              <a:lnSpc>
                <a:spcPct val="90000"/>
              </a:lnSpc>
            </a:pPr>
            <a:endParaRPr lang="nl-NL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679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/>
              <a:t>Projet de recherche  à partir de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BE" sz="3000" dirty="0"/>
              <a:t>Reproduction des indicateurs relatifs au marché du travail et à la protection sociale sur la base des données du DWH MT&amp;PS</a:t>
            </a:r>
          </a:p>
          <a:p>
            <a:pPr lvl="1">
              <a:lnSpc>
                <a:spcPct val="90000"/>
              </a:lnSpc>
            </a:pPr>
            <a:r>
              <a:rPr lang="fr-BE" dirty="0"/>
              <a:t>dans le cadre de la méthode de coordination ouverte pour la protection sociale et l’intégration sociale</a:t>
            </a:r>
          </a:p>
          <a:p>
            <a:pPr lvl="1">
              <a:lnSpc>
                <a:spcPct val="90000"/>
              </a:lnSpc>
            </a:pPr>
            <a:r>
              <a:rPr lang="fr-BE" dirty="0"/>
              <a:t>indicateurs d’emploi faisant l’objet d’un suivi dans le cadre de la stratégie Europe 2020</a:t>
            </a:r>
            <a:r>
              <a:rPr lang="fr-BE" sz="2600" dirty="0"/>
              <a:t> </a:t>
            </a:r>
          </a:p>
          <a:p>
            <a:pPr lvl="1">
              <a:lnSpc>
                <a:spcPct val="90000"/>
              </a:lnSpc>
            </a:pPr>
            <a:r>
              <a:rPr lang="fr-BE" dirty="0" smtClean="0"/>
              <a:t>aussi </a:t>
            </a:r>
            <a:r>
              <a:rPr lang="fr-BE" dirty="0"/>
              <a:t>tenir compte des aspects régionaux</a:t>
            </a:r>
          </a:p>
          <a:p>
            <a:pPr>
              <a:lnSpc>
                <a:spcPct val="90000"/>
              </a:lnSpc>
            </a:pPr>
            <a:endParaRPr lang="fr-BE" sz="3000" dirty="0"/>
          </a:p>
          <a:p>
            <a:pPr>
              <a:lnSpc>
                <a:spcPct val="90000"/>
              </a:lnSpc>
            </a:pPr>
            <a:endParaRPr lang="fr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742950" lvl="2" indent="-342900">
              <a:lnSpc>
                <a:spcPct val="90000"/>
              </a:lnSpc>
            </a:pPr>
            <a:endParaRPr lang="nl-NL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7507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/>
              <a:t>Projet de recherche  à partir de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endParaRPr lang="nl-NL" sz="2800" dirty="0" smtClean="0"/>
          </a:p>
          <a:p>
            <a:pPr>
              <a:lnSpc>
                <a:spcPct val="90000"/>
              </a:lnSpc>
            </a:pPr>
            <a:r>
              <a:rPr lang="fr-BE" sz="3000"/>
              <a:t>Développement d’un instrument de mesure et de suivi pour les mesures régionales en faveur de l'emploi</a:t>
            </a:r>
          </a:p>
          <a:p>
            <a:pPr lvl="1">
              <a:lnSpc>
                <a:spcPct val="90000"/>
              </a:lnSpc>
            </a:pPr>
            <a:r>
              <a:rPr lang="fr-BE"/>
              <a:t>6</a:t>
            </a:r>
            <a:r>
              <a:rPr lang="fr-BE" baseline="30000"/>
              <a:t>e</a:t>
            </a:r>
            <a:r>
              <a:rPr lang="fr-BE"/>
              <a:t> réforme de l'Etat</a:t>
            </a:r>
          </a:p>
          <a:p>
            <a:pPr>
              <a:lnSpc>
                <a:spcPct val="70000"/>
              </a:lnSpc>
            </a:pPr>
            <a:endParaRPr lang="nl-NL" sz="2800" dirty="0"/>
          </a:p>
          <a:p>
            <a:pPr>
              <a:lnSpc>
                <a:spcPct val="70000"/>
              </a:lnSpc>
            </a:pPr>
            <a:r>
              <a:rPr lang="fr-BE" sz="2800"/>
              <a:t>Développement d’indicateurs pour le tableau de bord protection sociale</a:t>
            </a:r>
          </a:p>
          <a:p>
            <a:pPr lvl="1">
              <a:lnSpc>
                <a:spcPct val="70000"/>
              </a:lnSpc>
            </a:pPr>
            <a:r>
              <a:rPr lang="fr-BE" sz="2600"/>
              <a:t>Objectif: observer certains aspects de la politique sociale, au niveau fédéral et régional</a:t>
            </a:r>
          </a:p>
          <a:p>
            <a:pPr lvl="1">
              <a:lnSpc>
                <a:spcPct val="70000"/>
              </a:lnSpc>
            </a:pPr>
            <a:r>
              <a:rPr lang="fr-BE" sz="2600"/>
              <a:t>Vérifier dans quelle mesure le DWH MT&amp;PS permet d’y répondre</a:t>
            </a:r>
          </a:p>
          <a:p>
            <a:pPr>
              <a:lnSpc>
                <a:spcPct val="70000"/>
              </a:lnSpc>
            </a:pPr>
            <a:endParaRPr lang="nl-BE" sz="2800" dirty="0"/>
          </a:p>
        </p:txBody>
      </p:sp>
    </p:spTree>
    <p:extLst>
      <p:ext uri="{BB962C8B-B14F-4D97-AF65-F5344CB8AC3E}">
        <p14:creationId xmlns:p14="http://schemas.microsoft.com/office/powerpoint/2010/main" val="129864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/>
              <a:t>Projet de recherche  à partir de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BE" sz="2800"/>
              <a:t>Adaptation de la documentation aux nouveaux besoins de la recherche scientifique</a:t>
            </a:r>
          </a:p>
          <a:p>
            <a:pPr>
              <a:lnSpc>
                <a:spcPct val="80000"/>
              </a:lnSpc>
            </a:pPr>
            <a:endParaRPr lang="nl-BE" sz="2800" dirty="0"/>
          </a:p>
          <a:p>
            <a:pPr lvl="1">
              <a:lnSpc>
                <a:spcPct val="90000"/>
              </a:lnSpc>
            </a:pPr>
            <a:r>
              <a:rPr lang="fr-BE"/>
              <a:t>La documentation existante est-elle adaptée à un usage innovant du datawarehouse?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354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Nouvelles sources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BE"/>
              <a:t>Fichier INASTI - eClipz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fr-BE"/>
              <a:t>	=&gt; explication Bart Scholiers</a:t>
            </a:r>
          </a:p>
          <a:p>
            <a:endParaRPr lang="nl-NL" dirty="0" smtClean="0"/>
          </a:p>
          <a:p>
            <a:r>
              <a:rPr lang="fr-BE"/>
              <a:t>BCE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fr-BE"/>
              <a:t>	=&gt; explication Bart Scholiers</a:t>
            </a:r>
          </a:p>
          <a:p>
            <a:endParaRPr lang="nl-NL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3200"/>
              <a:t>VDAB et ACTIRIS – codes des professions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nl-NL" sz="3200" dirty="0"/>
          </a:p>
          <a:p>
            <a:endParaRPr lang="nl-NL" dirty="0"/>
          </a:p>
          <a:p>
            <a:endParaRPr lang="nl-NL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48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Problèmes avec les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BE" sz="4100" dirty="0"/>
              <a:t>FAT - personnes en incapacité de travail permanente</a:t>
            </a:r>
          </a:p>
          <a:p>
            <a:endParaRPr lang="nl-BE" dirty="0" smtClean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sz="3400" dirty="0"/>
              <a:t>=&gt; Explication Anne-Laure Mathy</a:t>
            </a:r>
          </a:p>
          <a:p>
            <a:endParaRPr lang="nl-BE" dirty="0"/>
          </a:p>
          <a:p>
            <a:r>
              <a:rPr lang="fr-BE" sz="4100" dirty="0"/>
              <a:t>SIGEDIS</a:t>
            </a:r>
          </a:p>
          <a:p>
            <a:endParaRPr lang="nl-BE" dirty="0"/>
          </a:p>
          <a:p>
            <a:pPr lvl="1">
              <a:lnSpc>
                <a:spcPct val="90000"/>
              </a:lnSpc>
            </a:pPr>
            <a:r>
              <a:rPr lang="fr-BE" sz="3400" dirty="0"/>
              <a:t>Problèmes avec les </a:t>
            </a:r>
            <a:r>
              <a:rPr lang="fr-BE" sz="3400" dirty="0" smtClean="0"/>
              <a:t>codes carrière </a:t>
            </a:r>
            <a:r>
              <a:rPr lang="fr-BE" sz="3400" dirty="0"/>
              <a:t>=&gt; nouvelle version 2014</a:t>
            </a:r>
          </a:p>
          <a:p>
            <a:endParaRPr lang="nl-BE" dirty="0" smtClean="0"/>
          </a:p>
          <a:p>
            <a:r>
              <a:rPr lang="fr-BE" sz="4100" dirty="0"/>
              <a:t>Registre d'attente</a:t>
            </a:r>
          </a:p>
          <a:p>
            <a:endParaRPr lang="nl-BE" dirty="0"/>
          </a:p>
          <a:p>
            <a:pPr lvl="1">
              <a:lnSpc>
                <a:spcPct val="90000"/>
              </a:lnSpc>
            </a:pPr>
            <a:r>
              <a:rPr lang="fr-BE" sz="3400" dirty="0"/>
              <a:t>Liste des corrections de la DGS-SB contient des incohérences</a:t>
            </a:r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130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Problèmes avec les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BE"/>
              <a:t>Données relatives à l’occupation auprès d’institutions européennes et internationales par l’intermédiaire du Registre national</a:t>
            </a:r>
          </a:p>
          <a:p>
            <a:endParaRPr lang="nl-NL" dirty="0" smtClean="0"/>
          </a:p>
          <a:p>
            <a:pPr lvl="1">
              <a:lnSpc>
                <a:spcPct val="90000"/>
              </a:lnSpc>
            </a:pPr>
            <a:r>
              <a:rPr lang="fr-BE"/>
              <a:t>Pas de distinction entre les travailleurs salariés et les personnes à charge</a:t>
            </a:r>
          </a:p>
          <a:p>
            <a:pPr lvl="1">
              <a:lnSpc>
                <a:spcPct val="90000"/>
              </a:lnSpc>
            </a:pPr>
            <a:r>
              <a:rPr lang="fr-BE"/>
              <a:t>Manque de précision concernant l’exhaustivité de la population </a:t>
            </a:r>
          </a:p>
          <a:p>
            <a:pPr lvl="1">
              <a:lnSpc>
                <a:spcPct val="90000"/>
              </a:lnSpc>
            </a:pPr>
            <a:r>
              <a:rPr lang="fr-BE"/>
              <a:t>Concertation SPF affaires étrangères</a:t>
            </a:r>
          </a:p>
          <a:p>
            <a:endParaRPr lang="nl-NL" dirty="0" smtClean="0"/>
          </a:p>
          <a:p>
            <a:r>
              <a:rPr lang="fr-BE"/>
              <a:t>CIN - travailleurs frontaliers sortants</a:t>
            </a:r>
          </a:p>
          <a:p>
            <a:endParaRPr lang="nl-NL" dirty="0"/>
          </a:p>
          <a:p>
            <a:pPr lvl="1"/>
            <a:r>
              <a:rPr lang="fr-BE"/>
              <a:t>Rupture de tendance constaté pour 2013</a:t>
            </a:r>
          </a:p>
          <a:p>
            <a:pPr lvl="1"/>
            <a:r>
              <a:rPr lang="fr-BE"/>
              <a:t>Proposition : données à partir de 2013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553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Typologie LIPRO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/>
              <a:t>Nouvelle typologie LIPRO</a:t>
            </a:r>
          </a:p>
          <a:p>
            <a:pPr lvl="1"/>
            <a:endParaRPr lang="nl-BE" dirty="0"/>
          </a:p>
          <a:p>
            <a:pPr marL="457200" lvl="1" indent="0">
              <a:buNone/>
            </a:pPr>
            <a:r>
              <a:rPr lang="fr-BE"/>
              <a:t>	=&gt; Explication Anne-Laure Mathy</a:t>
            </a:r>
          </a:p>
        </p:txBody>
      </p:sp>
    </p:spTree>
    <p:extLst>
      <p:ext uri="{BB962C8B-B14F-4D97-AF65-F5344CB8AC3E}">
        <p14:creationId xmlns:p14="http://schemas.microsoft.com/office/powerpoint/2010/main" val="267227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Extension de la nomenclature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BE"/>
              <a:t>Extension avec les populations suivantes </a:t>
            </a:r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>
              <a:lnSpc>
                <a:spcPct val="90000"/>
              </a:lnSpc>
            </a:pPr>
            <a:r>
              <a:rPr lang="fr-BE"/>
              <a:t>travailleurs frontaliers sortants</a:t>
            </a:r>
          </a:p>
          <a:p>
            <a:pPr lvl="1">
              <a:lnSpc>
                <a:spcPct val="90000"/>
              </a:lnSpc>
            </a:pPr>
            <a:r>
              <a:rPr lang="fr-BE"/>
              <a:t>personnes travaillant auprès des institutions européennes et internationales</a:t>
            </a:r>
          </a:p>
          <a:p>
            <a:pPr lvl="1">
              <a:lnSpc>
                <a:spcPct val="90000"/>
              </a:lnSpc>
            </a:pPr>
            <a:r>
              <a:rPr lang="fr-BE"/>
              <a:t>personnes en incapacité de travail permanente suite à un accident du travail (FAT)</a:t>
            </a:r>
          </a:p>
          <a:p>
            <a:pPr lvl="1">
              <a:lnSpc>
                <a:spcPct val="90000"/>
              </a:lnSpc>
            </a:pPr>
            <a:endParaRPr lang="nl-NL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BE"/>
              <a:t>Pas encore réalisée en raison d'imprécisions ou de problèmes avec les sources</a:t>
            </a:r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9075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Adaptation fichiers INASTI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42900" lvl="1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fr-BE" sz="4500"/>
              <a:t>Fichier RGTI (source DWH_INASTI_RGTI)</a:t>
            </a:r>
          </a:p>
          <a:p>
            <a:endParaRPr lang="nl-BE" dirty="0"/>
          </a:p>
          <a:p>
            <a:pPr marL="342900" lvl="1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fr-BE" sz="4500"/>
              <a:t>Fichier annuel: est divisé en fichiers par trimestre </a:t>
            </a:r>
          </a:p>
          <a:p>
            <a:endParaRPr lang="nl-BE" dirty="0"/>
          </a:p>
          <a:p>
            <a:pPr marL="342900" lvl="1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fr-BE" sz="4500"/>
              <a:t>Un certain nombre d’enregistrements sont supprimés lors de l’attribution de processus aux trimestres</a:t>
            </a:r>
          </a:p>
          <a:p>
            <a:endParaRPr lang="nl-BE" dirty="0"/>
          </a:p>
          <a:p>
            <a:pPr lvl="1"/>
            <a:r>
              <a:rPr lang="fr-BE" sz="3300"/>
              <a:t>Enregistrements avec date de fin d’activité différente d’un dernier jour de trimestre</a:t>
            </a:r>
          </a:p>
          <a:p>
            <a:pPr lvl="1"/>
            <a:r>
              <a:rPr lang="fr-BE" sz="3300"/>
              <a:t>Problème remonte à 1997</a:t>
            </a:r>
          </a:p>
          <a:p>
            <a:pPr lvl="1"/>
            <a:r>
              <a:rPr lang="fr-BE" sz="3300"/>
              <a:t>Problème est le plus grand pour le 1</a:t>
            </a:r>
            <a:r>
              <a:rPr lang="fr-BE" sz="3300" baseline="30000"/>
              <a:t>er</a:t>
            </a:r>
            <a:r>
              <a:rPr lang="fr-BE" sz="3300"/>
              <a:t> trimestre (1,5-2,5%) et diminue ensuite progressivement</a:t>
            </a:r>
          </a:p>
          <a:p>
            <a:pPr lvl="1"/>
            <a:endParaRPr lang="nl-BE" dirty="0" smtClean="0"/>
          </a:p>
          <a:p>
            <a:pPr marL="342900" lvl="1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fr-BE" sz="4500"/>
              <a:t>Adapter et réintroduire grande opération: aussi impact sur nomenclature, variables dérivées, notion de revenu, ...</a:t>
            </a:r>
          </a:p>
        </p:txBody>
      </p:sp>
    </p:spTree>
    <p:extLst>
      <p:ext uri="{BB962C8B-B14F-4D97-AF65-F5344CB8AC3E}">
        <p14:creationId xmlns:p14="http://schemas.microsoft.com/office/powerpoint/2010/main" val="65386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5349</TotalTime>
  <Words>1097</Words>
  <Application>Microsoft Office PowerPoint</Application>
  <PresentationFormat>Diavoorstelling (4:3)</PresentationFormat>
  <Paragraphs>293</Paragraphs>
  <Slides>32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32</vt:i4>
      </vt:variant>
    </vt:vector>
  </HeadingPairs>
  <TitlesOfParts>
    <vt:vector size="36" baseType="lpstr">
      <vt:lpstr>Arial</vt:lpstr>
      <vt:lpstr>Calibri</vt:lpstr>
      <vt:lpstr>Office Theme</vt:lpstr>
      <vt:lpstr>Aangepast ontwerp</vt:lpstr>
      <vt:lpstr>Datawarehouse marché du travail et protection sociale</vt:lpstr>
      <vt:lpstr>I. Aperçu des fichiers de données disponibles</vt:lpstr>
      <vt:lpstr>Sources: état d’avancement</vt:lpstr>
      <vt:lpstr>Nouvelles sources :</vt:lpstr>
      <vt:lpstr>Problèmes avec les sources</vt:lpstr>
      <vt:lpstr>Problèmes avec les sources</vt:lpstr>
      <vt:lpstr>Typologie LIPRO</vt:lpstr>
      <vt:lpstr>Extension de la nomenclature</vt:lpstr>
      <vt:lpstr>Adaptation fichiers INASTI</vt:lpstr>
      <vt:lpstr>II. Applications web</vt:lpstr>
      <vt:lpstr>Actualisation des applications web</vt:lpstr>
      <vt:lpstr>Adaptations des applications web</vt:lpstr>
      <vt:lpstr>Nouvelles applications web</vt:lpstr>
      <vt:lpstr>III. CMS et documentation</vt:lpstr>
      <vt:lpstr>CMS et documentation</vt:lpstr>
      <vt:lpstr>CMS et documentation</vt:lpstr>
      <vt:lpstr>IV. Soutien scientifique</vt:lpstr>
      <vt:lpstr>Situation dans le passé</vt:lpstr>
      <vt:lpstr>Situation dans le passé</vt:lpstr>
      <vt:lpstr>Situation future</vt:lpstr>
      <vt:lpstr>Situation future</vt:lpstr>
      <vt:lpstr>V. Projets</vt:lpstr>
      <vt:lpstr>Projets</vt:lpstr>
      <vt:lpstr>Projets PONS</vt:lpstr>
      <vt:lpstr>Projets PONS</vt:lpstr>
      <vt:lpstr>Projet de recherche  à partir de 2018</vt:lpstr>
      <vt:lpstr>Projet de recherche  à partir de 2018</vt:lpstr>
      <vt:lpstr>Projet de recherche  à partir de 2018</vt:lpstr>
      <vt:lpstr>Projet de recherche  à partir de 2018</vt:lpstr>
      <vt:lpstr>Projet de recherche  à partir de 2018</vt:lpstr>
      <vt:lpstr>Projet de recherche  à partir de 2018</vt:lpstr>
      <vt:lpstr>Projet de recherche  à partir de 2018</vt:lpstr>
    </vt:vector>
  </TitlesOfParts>
  <Company>KSZ-BCSS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Isabelle Leroy</dc:creator>
  <cp:lastModifiedBy>Sanne van Daele</cp:lastModifiedBy>
  <cp:revision>283</cp:revision>
  <cp:lastPrinted>2017-12-11T15:05:14Z</cp:lastPrinted>
  <dcterms:created xsi:type="dcterms:W3CDTF">2012-12-20T14:22:40Z</dcterms:created>
  <dcterms:modified xsi:type="dcterms:W3CDTF">2017-12-20T12:29:59Z</dcterms:modified>
</cp:coreProperties>
</file>