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8" r:id="rId5"/>
    <p:sldId id="261" r:id="rId6"/>
    <p:sldId id="262" r:id="rId7"/>
    <p:sldId id="263" r:id="rId8"/>
    <p:sldId id="265" r:id="rId9"/>
    <p:sldId id="267" r:id="rId10"/>
    <p:sldId id="280" r:id="rId11"/>
    <p:sldId id="269" r:id="rId12"/>
    <p:sldId id="270" r:id="rId13"/>
    <p:sldId id="271" r:id="rId14"/>
    <p:sldId id="277" r:id="rId15"/>
    <p:sldId id="273" r:id="rId16"/>
    <p:sldId id="278" r:id="rId17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 Brijs" initials="CB" lastIdx="4" clrIdx="0">
    <p:extLst/>
  </p:cmAuthor>
  <p:cmAuthor id="2" name="Bart Scholiers" initials="BS" lastIdx="3" clrIdx="1">
    <p:extLst/>
  </p:cmAuthor>
  <p:cmAuthor id="3" name="Anne-Laure" initials="A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1E3"/>
    <a:srgbClr val="666666"/>
    <a:srgbClr val="E69B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85101" autoAdjust="0"/>
  </p:normalViewPr>
  <p:slideViewPr>
    <p:cSldViewPr snapToGrid="0">
      <p:cViewPr varScale="1">
        <p:scale>
          <a:sx n="92" d="100"/>
          <a:sy n="92" d="100"/>
        </p:scale>
        <p:origin x="522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64229" y="1785256"/>
            <a:ext cx="8403770" cy="1689463"/>
          </a:xfrm>
        </p:spPr>
        <p:txBody>
          <a:bodyPr anchor="b"/>
          <a:lstStyle>
            <a:lvl1pPr algn="l">
              <a:defRPr sz="60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err="1" smtClean="0"/>
              <a:t>Titel</a:t>
            </a:r>
            <a:r>
              <a:rPr lang="en-US" dirty="0" smtClean="0"/>
              <a:t> </a:t>
            </a:r>
            <a:r>
              <a:rPr lang="en-US" dirty="0" err="1" smtClean="0"/>
              <a:t>presentatie</a:t>
            </a:r>
            <a:endParaRPr lang="nl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64229" y="3745161"/>
            <a:ext cx="6383384" cy="1157765"/>
          </a:xfrm>
        </p:spPr>
        <p:txBody>
          <a:bodyPr>
            <a:normAutofit/>
          </a:bodyPr>
          <a:lstStyle>
            <a:lvl1pPr marL="0" indent="0" algn="l">
              <a:buNone/>
              <a:defRPr sz="28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BE" dirty="0" smtClean="0"/>
              <a:t>Auteur, activiteit, datum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426029" cy="365125"/>
          </a:xfrm>
        </p:spPr>
        <p:txBody>
          <a:bodyPr/>
          <a:lstStyle/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14600" y="6346734"/>
            <a:ext cx="4114800" cy="365125"/>
          </a:xfrm>
        </p:spPr>
        <p:txBody>
          <a:bodyPr/>
          <a:lstStyle/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79771" y="6344919"/>
            <a:ext cx="672737" cy="365125"/>
          </a:xfrm>
        </p:spPr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 dirty="0"/>
          </a:p>
        </p:txBody>
      </p:sp>
      <p:pic>
        <p:nvPicPr>
          <p:cNvPr id="12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9725" y="6206739"/>
            <a:ext cx="1409681" cy="50330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166" y="341448"/>
            <a:ext cx="4641304" cy="721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969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2520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99151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E69B1E"/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695994" cy="365125"/>
          </a:xfrm>
        </p:spPr>
        <p:txBody>
          <a:bodyPr/>
          <a:lstStyle/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93274" y="6356350"/>
            <a:ext cx="4114800" cy="365125"/>
          </a:xfrm>
        </p:spPr>
        <p:txBody>
          <a:bodyPr/>
          <a:lstStyle/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67155" y="6356350"/>
            <a:ext cx="966652" cy="365125"/>
          </a:xfrm>
        </p:spPr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  <p:pic>
        <p:nvPicPr>
          <p:cNvPr id="7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9725" y="6206739"/>
            <a:ext cx="1409681" cy="5033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463" y="6290258"/>
            <a:ext cx="2441383" cy="419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280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27469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63486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84806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16191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8991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34975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93496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0822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kuleuven.be/wieiswie/nl/person/00106138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BE" sz="4400" dirty="0" smtClean="0">
                <a:solidFill>
                  <a:srgbClr val="666666"/>
                </a:solidFill>
                <a:latin typeface="+mn-lt"/>
              </a:rPr>
              <a:t/>
            </a:r>
            <a:br>
              <a:rPr lang="nl-BE" sz="4400" dirty="0" smtClean="0">
                <a:solidFill>
                  <a:srgbClr val="666666"/>
                </a:solidFill>
                <a:latin typeface="+mn-lt"/>
              </a:rPr>
            </a:br>
            <a:r>
              <a:rPr lang="nl-BE" sz="4400" dirty="0">
                <a:solidFill>
                  <a:srgbClr val="666666"/>
                </a:solidFill>
                <a:latin typeface="+mn-lt"/>
              </a:rPr>
              <a:t/>
            </a:r>
            <a:br>
              <a:rPr lang="nl-BE" sz="4400" dirty="0">
                <a:solidFill>
                  <a:srgbClr val="666666"/>
                </a:solidFill>
                <a:latin typeface="+mn-lt"/>
              </a:rPr>
            </a:br>
            <a:r>
              <a:rPr lang="nl-BE" sz="4400" dirty="0" smtClean="0">
                <a:solidFill>
                  <a:srgbClr val="666666"/>
                </a:solidFill>
                <a:latin typeface="+mn-lt"/>
              </a:rPr>
              <a:t/>
            </a:r>
            <a:br>
              <a:rPr lang="nl-BE" sz="4400" dirty="0" smtClean="0">
                <a:solidFill>
                  <a:srgbClr val="666666"/>
                </a:solidFill>
                <a:latin typeface="+mn-lt"/>
              </a:rPr>
            </a:br>
            <a:r>
              <a:rPr lang="nl-BE" sz="4400" dirty="0">
                <a:solidFill>
                  <a:srgbClr val="666666"/>
                </a:solidFill>
                <a:latin typeface="+mn-lt"/>
              </a:rPr>
              <a:t/>
            </a:r>
            <a:br>
              <a:rPr lang="nl-BE" sz="4400" dirty="0">
                <a:solidFill>
                  <a:srgbClr val="666666"/>
                </a:solidFill>
                <a:latin typeface="+mn-lt"/>
              </a:rPr>
            </a:br>
            <a:r>
              <a:rPr lang="nl-BE" sz="4400" dirty="0" smtClean="0">
                <a:solidFill>
                  <a:srgbClr val="666666"/>
                </a:solidFill>
                <a:latin typeface="+mn-lt"/>
              </a:rPr>
              <a:t/>
            </a:r>
            <a:br>
              <a:rPr lang="nl-BE" sz="4400" dirty="0" smtClean="0">
                <a:solidFill>
                  <a:srgbClr val="666666"/>
                </a:solidFill>
                <a:latin typeface="+mn-lt"/>
              </a:rPr>
            </a:br>
            <a:r>
              <a:rPr lang="nl-BE" sz="4400" dirty="0" smtClean="0">
                <a:solidFill>
                  <a:srgbClr val="666666"/>
                </a:solidFill>
                <a:latin typeface="+mn-lt"/>
              </a:rPr>
              <a:t>Indicateur-LWI selon EU-SILC et le DWH MT&amp;PS</a:t>
            </a:r>
            <a:r>
              <a:rPr lang="nl-BE" dirty="0" smtClean="0">
                <a:solidFill>
                  <a:srgbClr val="666666"/>
                </a:solidFill>
                <a:latin typeface="+mn-lt"/>
              </a:rPr>
              <a:t/>
            </a:r>
            <a:br>
              <a:rPr lang="nl-BE" dirty="0" smtClean="0">
                <a:solidFill>
                  <a:srgbClr val="666666"/>
                </a:solidFill>
                <a:latin typeface="+mn-lt"/>
              </a:rPr>
            </a:br>
            <a:endParaRPr lang="nl-BE" sz="4400" dirty="0">
              <a:solidFill>
                <a:srgbClr val="666666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4229" y="3745161"/>
            <a:ext cx="6383384" cy="1677629"/>
          </a:xfrm>
        </p:spPr>
        <p:txBody>
          <a:bodyPr>
            <a:normAutofit/>
          </a:bodyPr>
          <a:lstStyle/>
          <a:p>
            <a:r>
              <a:rPr lang="nl-BE" sz="3000" dirty="0" smtClean="0">
                <a:solidFill>
                  <a:srgbClr val="666666"/>
                </a:solidFill>
              </a:rPr>
              <a:t>Bart Scholiers</a:t>
            </a:r>
            <a:endParaRPr lang="nl-BE" sz="3000" dirty="0">
              <a:solidFill>
                <a:srgbClr val="666666"/>
              </a:solidFill>
            </a:endParaRPr>
          </a:p>
          <a:p>
            <a:r>
              <a:rPr lang="nl-BE" sz="2400" dirty="0" smtClean="0">
                <a:solidFill>
                  <a:srgbClr val="666666"/>
                </a:solidFill>
              </a:rPr>
              <a:t>Steunpunt Werk</a:t>
            </a:r>
          </a:p>
          <a:p>
            <a:r>
              <a:rPr lang="nl-BE" sz="1800" dirty="0" smtClean="0">
                <a:solidFill>
                  <a:srgbClr val="666666"/>
                </a:solidFill>
              </a:rPr>
              <a:t>Groupe d’utilisateurs DWH MT&amp;PS 19/12/2017</a:t>
            </a:r>
          </a:p>
        </p:txBody>
      </p:sp>
    </p:spTree>
    <p:extLst>
      <p:ext uri="{BB962C8B-B14F-4D97-AF65-F5344CB8AC3E}">
        <p14:creationId xmlns:p14="http://schemas.microsoft.com/office/powerpoint/2010/main" val="272756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Ecarts à la base de la construction des indicateurs-LWI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Âge, étudiants, nombre de membres du ménage en âge de travailler</a:t>
            </a:r>
          </a:p>
          <a:p>
            <a:pPr lvl="1"/>
            <a:r>
              <a:rPr lang="nl-BE" dirty="0" smtClean="0"/>
              <a:t>Période de référence</a:t>
            </a:r>
          </a:p>
          <a:p>
            <a:pPr lvl="2"/>
            <a:r>
              <a:rPr lang="nl-BE" dirty="0" smtClean="0"/>
              <a:t>Année différente</a:t>
            </a:r>
          </a:p>
          <a:p>
            <a:pPr lvl="2"/>
            <a:r>
              <a:rPr lang="nl-BE" dirty="0" smtClean="0"/>
              <a:t>Différents moments de mesures au sein d’une même année</a:t>
            </a:r>
          </a:p>
          <a:p>
            <a:pPr lvl="1"/>
            <a:r>
              <a:rPr lang="nl-BE" dirty="0" smtClean="0"/>
              <a:t>Définition indirecte des étudiants dans le DWH MT&amp;PS</a:t>
            </a:r>
          </a:p>
          <a:p>
            <a:pPr lvl="1"/>
            <a:r>
              <a:rPr lang="nl-BE" dirty="0" smtClean="0"/>
              <a:t>Perception enquête EU-SILC vs. </a:t>
            </a:r>
            <a:r>
              <a:rPr lang="nl-BE" dirty="0"/>
              <a:t>d</a:t>
            </a:r>
            <a:r>
              <a:rPr lang="nl-BE" dirty="0" smtClean="0"/>
              <a:t>onnées administratives DWH MT&amp;PS (étudiant)</a:t>
            </a:r>
          </a:p>
          <a:p>
            <a:pPr lvl="1"/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76217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Ecarts à la base de la construction des indicateurs-LWI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BE" sz="1800" dirty="0" smtClean="0"/>
              <a:t>Distribution des </a:t>
            </a:r>
            <a:r>
              <a:rPr lang="nl-BE" sz="1800" b="1" dirty="0" smtClean="0"/>
              <a:t>intensités de travail individuelles </a:t>
            </a:r>
            <a:r>
              <a:rPr lang="nl-BE" sz="1800" dirty="0" smtClean="0"/>
              <a:t>selon </a:t>
            </a:r>
            <a:r>
              <a:rPr lang="nl-BE" sz="1800" b="1" dirty="0"/>
              <a:t>EU-SILC 2013</a:t>
            </a:r>
            <a:r>
              <a:rPr lang="nl-BE" sz="1800" dirty="0"/>
              <a:t> </a:t>
            </a:r>
            <a:r>
              <a:rPr lang="nl-BE" sz="1800" dirty="0" smtClean="0"/>
              <a:t>et </a:t>
            </a:r>
            <a:r>
              <a:rPr lang="nl-BE" sz="1800" b="1" dirty="0"/>
              <a:t>DWH </a:t>
            </a:r>
            <a:r>
              <a:rPr lang="nl-BE" sz="1800" b="1" dirty="0" smtClean="0"/>
              <a:t>MT&amp;PS 2013</a:t>
            </a:r>
            <a:r>
              <a:rPr lang="nl-BE" sz="1800" dirty="0" smtClean="0"/>
              <a:t> pour la population 18-59 ans dans EU-SILC 2013, sans étudiants âgés de moins de 25 ans </a:t>
            </a:r>
          </a:p>
          <a:p>
            <a:pPr marL="0" indent="0">
              <a:buNone/>
            </a:pPr>
            <a:endParaRPr lang="nl-BE" sz="1800" dirty="0"/>
          </a:p>
        </p:txBody>
      </p:sp>
      <p:pic>
        <p:nvPicPr>
          <p:cNvPr id="7" name="Afbeelding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579268"/>
            <a:ext cx="8064000" cy="280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6926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Ecarts à la base de la construction des indicateurs-LWI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BE" sz="1800" dirty="0"/>
              <a:t>Distribution des </a:t>
            </a:r>
            <a:r>
              <a:rPr lang="nl-BE" sz="1800" b="1" dirty="0"/>
              <a:t>intensités de travail individuelles </a:t>
            </a:r>
            <a:r>
              <a:rPr lang="nl-BE" sz="1800" dirty="0"/>
              <a:t>selon </a:t>
            </a:r>
            <a:r>
              <a:rPr lang="nl-BE" sz="1800" b="1" dirty="0"/>
              <a:t>EU-SILC </a:t>
            </a:r>
            <a:r>
              <a:rPr lang="nl-BE" sz="1800" b="1" dirty="0" smtClean="0"/>
              <a:t>2014</a:t>
            </a:r>
            <a:r>
              <a:rPr lang="nl-BE" sz="1800" dirty="0" smtClean="0"/>
              <a:t> </a:t>
            </a:r>
            <a:r>
              <a:rPr lang="nl-BE" sz="1800" dirty="0"/>
              <a:t>et </a:t>
            </a:r>
            <a:r>
              <a:rPr lang="nl-BE" sz="1800" b="1" dirty="0"/>
              <a:t>DWH MT&amp;PS 2013</a:t>
            </a:r>
            <a:r>
              <a:rPr lang="nl-BE" sz="1800" dirty="0"/>
              <a:t> pour la population 18-59 ans dans EU-SILC </a:t>
            </a:r>
            <a:r>
              <a:rPr lang="nl-BE" sz="1800" dirty="0" smtClean="0"/>
              <a:t>2014, </a:t>
            </a:r>
            <a:r>
              <a:rPr lang="nl-BE" sz="1800" dirty="0"/>
              <a:t>sans étudiants âgés de moins de 25 ans </a:t>
            </a:r>
          </a:p>
          <a:p>
            <a:pPr marL="0" indent="0">
              <a:buNone/>
            </a:pPr>
            <a:endParaRPr lang="nl-BE" sz="1800" dirty="0"/>
          </a:p>
          <a:p>
            <a:pPr marL="0" indent="0">
              <a:buNone/>
            </a:pPr>
            <a:endParaRPr lang="nl-BE" sz="1800" dirty="0" smtClean="0"/>
          </a:p>
          <a:p>
            <a:pPr marL="0" indent="0">
              <a:buNone/>
            </a:pPr>
            <a:endParaRPr lang="nl-BE" sz="1800" dirty="0"/>
          </a:p>
          <a:p>
            <a:pPr marL="0" indent="0">
              <a:buNone/>
            </a:pPr>
            <a:endParaRPr lang="nl-BE" sz="1800" dirty="0" smtClean="0"/>
          </a:p>
          <a:p>
            <a:pPr marL="0" indent="0">
              <a:buNone/>
            </a:pPr>
            <a:endParaRPr lang="nl-BE" sz="1800" dirty="0"/>
          </a:p>
          <a:p>
            <a:pPr marL="0" indent="0">
              <a:buNone/>
            </a:pPr>
            <a:endParaRPr lang="nl-BE" sz="1800" dirty="0" smtClean="0"/>
          </a:p>
          <a:p>
            <a:pPr marL="0" indent="0">
              <a:buNone/>
            </a:pPr>
            <a:endParaRPr lang="nl-BE" sz="1800" dirty="0"/>
          </a:p>
          <a:p>
            <a:pPr marL="0" indent="0">
              <a:buNone/>
            </a:pPr>
            <a:endParaRPr lang="nl-BE" sz="1800" dirty="0" smtClean="0"/>
          </a:p>
          <a:p>
            <a:r>
              <a:rPr lang="nl-BE" sz="1800" dirty="0" smtClean="0"/>
              <a:t>La part de </a:t>
            </a:r>
            <a:r>
              <a:rPr lang="nl-BE" sz="1800" dirty="0" err="1" smtClean="0"/>
              <a:t>concordances</a:t>
            </a:r>
            <a:r>
              <a:rPr lang="nl-BE" sz="1800" dirty="0" smtClean="0"/>
              <a:t> a augmenté de 67,6% à 72,5%</a:t>
            </a:r>
          </a:p>
          <a:p>
            <a:pPr marL="0" indent="0">
              <a:buNone/>
            </a:pPr>
            <a:endParaRPr lang="nl-BE" sz="1800" dirty="0"/>
          </a:p>
        </p:txBody>
      </p:sp>
      <p:pic>
        <p:nvPicPr>
          <p:cNvPr id="6" name="Afbeelding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440969"/>
            <a:ext cx="8064000" cy="2808000"/>
          </a:xfrm>
          <a:prstGeom prst="rect">
            <a:avLst/>
          </a:prstGeom>
          <a:noFill/>
          <a:ln>
            <a:solidFill>
              <a:srgbClr val="DEE1E3"/>
            </a:solidFill>
          </a:ln>
        </p:spPr>
      </p:pic>
    </p:spTree>
    <p:extLst>
      <p:ext uri="{BB962C8B-B14F-4D97-AF65-F5344CB8AC3E}">
        <p14:creationId xmlns:p14="http://schemas.microsoft.com/office/powerpoint/2010/main" val="169320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Ecarts à la base de la construction des indicateurs-LWI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301 répondants ont une intensité de travail individuelle dans EU-SILC &gt; 0 et dans le </a:t>
            </a:r>
            <a:r>
              <a:rPr lang="nl-BE" dirty="0"/>
              <a:t>DWH </a:t>
            </a:r>
            <a:r>
              <a:rPr lang="nl-BE" dirty="0" smtClean="0"/>
              <a:t>MT&amp;PS = 0</a:t>
            </a:r>
          </a:p>
          <a:p>
            <a:pPr lvl="1"/>
            <a:r>
              <a:rPr lang="nl-BE" dirty="0" smtClean="0"/>
              <a:t>Travailleurs frontaliers sortants</a:t>
            </a:r>
          </a:p>
          <a:p>
            <a:pPr lvl="1"/>
            <a:r>
              <a:rPr lang="nl-BE" dirty="0" smtClean="0"/>
              <a:t>Travailleurs durant le trimestre</a:t>
            </a:r>
          </a:p>
          <a:p>
            <a:endParaRPr lang="nl-BE" dirty="0" smtClean="0"/>
          </a:p>
          <a:p>
            <a:r>
              <a:rPr lang="nl-BE" dirty="0" smtClean="0"/>
              <a:t>267 répondants ont une intensité de travail individuelle dans </a:t>
            </a:r>
            <a:r>
              <a:rPr lang="nl-BE" dirty="0"/>
              <a:t>EU-SILC </a:t>
            </a:r>
            <a:r>
              <a:rPr lang="nl-BE" dirty="0" smtClean="0"/>
              <a:t>= </a:t>
            </a:r>
            <a:r>
              <a:rPr lang="nl-BE" dirty="0"/>
              <a:t>0 </a:t>
            </a:r>
            <a:r>
              <a:rPr lang="nl-BE" dirty="0" smtClean="0"/>
              <a:t>et </a:t>
            </a:r>
            <a:r>
              <a:rPr lang="nl-BE" dirty="0"/>
              <a:t>DWH </a:t>
            </a:r>
            <a:r>
              <a:rPr lang="nl-BE" dirty="0" smtClean="0"/>
              <a:t>MT&amp;PS &gt; 0</a:t>
            </a:r>
            <a:endParaRPr lang="nl-BE" dirty="0"/>
          </a:p>
          <a:p>
            <a:pPr lvl="1"/>
            <a:r>
              <a:rPr lang="nl-BE" dirty="0" smtClean="0"/>
              <a:t>Indépendants et aidants</a:t>
            </a:r>
            <a:endParaRPr lang="nl-BE" dirty="0"/>
          </a:p>
          <a:p>
            <a:pPr lvl="1"/>
            <a:r>
              <a:rPr lang="nl-BE" dirty="0" smtClean="0"/>
              <a:t>Invalides et à l’emploi</a:t>
            </a:r>
            <a:endParaRPr lang="nl-BE" dirty="0"/>
          </a:p>
          <a:p>
            <a:endParaRPr lang="nl-BE" dirty="0" smtClean="0"/>
          </a:p>
        </p:txBody>
      </p:sp>
    </p:spTree>
    <p:extLst>
      <p:ext uri="{BB962C8B-B14F-4D97-AF65-F5344CB8AC3E}">
        <p14:creationId xmlns:p14="http://schemas.microsoft.com/office/powerpoint/2010/main" val="86051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Aperçu des explications des différences entre les indicateurs-LWI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BE" dirty="0" smtClean="0"/>
              <a:t>Faible impact de </a:t>
            </a:r>
            <a:r>
              <a:rPr lang="nl-BE" dirty="0" err="1" smtClean="0"/>
              <a:t>l’échantillonnage</a:t>
            </a:r>
            <a:r>
              <a:rPr lang="nl-BE" dirty="0"/>
              <a:t>,</a:t>
            </a:r>
            <a:r>
              <a:rPr lang="nl-BE" dirty="0" smtClean="0"/>
              <a:t> </a:t>
            </a:r>
            <a:r>
              <a:rPr lang="nl-BE" dirty="0" err="1" smtClean="0"/>
              <a:t>possiblement</a:t>
            </a:r>
            <a:r>
              <a:rPr lang="nl-BE" dirty="0" smtClean="0"/>
              <a:t> non-réponse dans EU-SILC</a:t>
            </a:r>
          </a:p>
          <a:p>
            <a:r>
              <a:rPr lang="nl-BE" dirty="0" smtClean="0"/>
              <a:t>Différentes périodes de référence à la base de la construction de l’indicateur</a:t>
            </a:r>
          </a:p>
          <a:p>
            <a:r>
              <a:rPr lang="nl-BE" dirty="0" smtClean="0"/>
              <a:t>Détection des étudiants</a:t>
            </a:r>
          </a:p>
          <a:p>
            <a:r>
              <a:rPr lang="nl-BE" dirty="0" smtClean="0"/>
              <a:t>Groupes de </a:t>
            </a:r>
            <a:r>
              <a:rPr lang="nl-BE" dirty="0" err="1" smtClean="0"/>
              <a:t>travailleurs</a:t>
            </a:r>
            <a:r>
              <a:rPr lang="nl-BE" dirty="0" smtClean="0"/>
              <a:t> manquants dans le DWH MT&amp;PS</a:t>
            </a:r>
          </a:p>
          <a:p>
            <a:pPr lvl="1"/>
            <a:r>
              <a:rPr lang="nl-BE" dirty="0" smtClean="0"/>
              <a:t>Travailleurs frontaliers sortants</a:t>
            </a:r>
          </a:p>
          <a:p>
            <a:pPr lvl="1"/>
            <a:r>
              <a:rPr lang="nl-BE" dirty="0" smtClean="0"/>
              <a:t>Mais (probablement) aussi les travailleurs des institutions européennes et internationales</a:t>
            </a:r>
          </a:p>
          <a:p>
            <a:r>
              <a:rPr lang="nl-BE" dirty="0" smtClean="0"/>
              <a:t>Prestations de travail mensuelles (EU-SILC) vs. </a:t>
            </a:r>
            <a:r>
              <a:rPr lang="nl-BE" dirty="0"/>
              <a:t>t</a:t>
            </a:r>
            <a:r>
              <a:rPr lang="nl-BE" dirty="0" smtClean="0"/>
              <a:t>rimestrielles (DWH MT&amp;PS)</a:t>
            </a:r>
          </a:p>
          <a:p>
            <a:r>
              <a:rPr lang="nl-BE" dirty="0" smtClean="0"/>
              <a:t>Les valeurs standards des indépendants et aidants dans le </a:t>
            </a:r>
            <a:r>
              <a:rPr lang="nl-BE" dirty="0"/>
              <a:t>DWH MT&amp;</a:t>
            </a:r>
            <a:r>
              <a:rPr lang="nl-BE" dirty="0" smtClean="0"/>
              <a:t>PS</a:t>
            </a:r>
          </a:p>
          <a:p>
            <a:r>
              <a:rPr lang="nl-BE" dirty="0" smtClean="0"/>
              <a:t>Personnes en invalidité reprises comme à l’emploi dans le DWH </a:t>
            </a:r>
            <a:r>
              <a:rPr lang="nl-BE" dirty="0"/>
              <a:t>MT&amp;PS</a:t>
            </a:r>
          </a:p>
          <a:p>
            <a:r>
              <a:rPr lang="nl-BE" dirty="0" smtClean="0"/>
              <a:t>Enquête vs. </a:t>
            </a:r>
            <a:r>
              <a:rPr lang="nl-BE" dirty="0"/>
              <a:t>d</a:t>
            </a:r>
            <a:r>
              <a:rPr lang="nl-BE" dirty="0" smtClean="0"/>
              <a:t>onnées administratives</a:t>
            </a:r>
          </a:p>
          <a:p>
            <a:r>
              <a:rPr lang="nl-BE" dirty="0" smtClean="0"/>
              <a:t>Valeurs manquantes </a:t>
            </a:r>
            <a:r>
              <a:rPr lang="nl-BE" dirty="0"/>
              <a:t>DWH MT&amp;</a:t>
            </a:r>
            <a:r>
              <a:rPr lang="nl-BE" dirty="0" smtClean="0"/>
              <a:t>PS</a:t>
            </a:r>
          </a:p>
          <a:p>
            <a:r>
              <a:rPr lang="nl-BE" dirty="0" err="1" smtClean="0">
                <a:solidFill>
                  <a:schemeClr val="bg1">
                    <a:lumMod val="50000"/>
                  </a:schemeClr>
                </a:solidFill>
              </a:rPr>
              <a:t>Imputations</a:t>
            </a:r>
            <a:r>
              <a:rPr lang="nl-BE" dirty="0" smtClean="0">
                <a:solidFill>
                  <a:schemeClr val="bg1">
                    <a:lumMod val="50000"/>
                  </a:schemeClr>
                </a:solidFill>
              </a:rPr>
              <a:t> EU-SILC</a:t>
            </a:r>
          </a:p>
          <a:p>
            <a:pPr lvl="1"/>
            <a:endParaRPr lang="nl-BE" dirty="0"/>
          </a:p>
          <a:p>
            <a:pPr lvl="1"/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0700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Harmonisation du LWI DWH-I par rapport au LWI EU-SILC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BE" dirty="0" smtClean="0"/>
              <a:t>Reste inchangé dans LWI DWH-I</a:t>
            </a:r>
          </a:p>
          <a:p>
            <a:pPr lvl="1"/>
            <a:r>
              <a:rPr lang="nl-BE" dirty="0" smtClean="0"/>
              <a:t>Période de référence année X</a:t>
            </a:r>
          </a:p>
          <a:p>
            <a:pPr lvl="1"/>
            <a:r>
              <a:rPr lang="nl-BE" dirty="0" smtClean="0"/>
              <a:t>Mesure de la </a:t>
            </a:r>
            <a:r>
              <a:rPr lang="nl-BE" dirty="0" err="1" smtClean="0"/>
              <a:t>situation</a:t>
            </a:r>
            <a:r>
              <a:rPr lang="nl-BE" dirty="0" smtClean="0"/>
              <a:t> au dernier jour du trimestre (cf. LWI DWH-II)</a:t>
            </a:r>
          </a:p>
          <a:p>
            <a:pPr lvl="1"/>
            <a:r>
              <a:rPr lang="nl-BE" dirty="0" smtClean="0"/>
              <a:t>Valeurs standards indépendants et aidants</a:t>
            </a:r>
          </a:p>
          <a:p>
            <a:pPr lvl="1"/>
            <a:endParaRPr lang="nl-BE" dirty="0" smtClean="0"/>
          </a:p>
          <a:p>
            <a:r>
              <a:rPr lang="nl-BE" dirty="0" smtClean="0"/>
              <a:t>Mise à jour LWI DWH-I (à long terme)</a:t>
            </a:r>
          </a:p>
          <a:p>
            <a:pPr lvl="1"/>
            <a:r>
              <a:rPr lang="nl-BE" dirty="0" smtClean="0"/>
              <a:t>Détection directe des étudiants dans les données administratives</a:t>
            </a:r>
          </a:p>
          <a:p>
            <a:pPr lvl="1"/>
            <a:r>
              <a:rPr lang="nl-BE" dirty="0" smtClean="0"/>
              <a:t>Ajout des travailleurs à l’emploi dans les institutions européennes et internationales</a:t>
            </a:r>
          </a:p>
          <a:p>
            <a:pPr marL="457200" lvl="1" indent="0">
              <a:buNone/>
            </a:pPr>
            <a:endParaRPr lang="nl-BE" dirty="0" smtClean="0"/>
          </a:p>
          <a:p>
            <a:r>
              <a:rPr lang="nl-BE" dirty="0" smtClean="0"/>
              <a:t>Mise à jour LWI DWH-I (en cours)</a:t>
            </a:r>
          </a:p>
          <a:p>
            <a:pPr lvl="1"/>
            <a:r>
              <a:rPr lang="nl-BE" dirty="0" smtClean="0"/>
              <a:t>Octroi de valeurs standards d’intensité de travail aux travailleurs frontaliers sortants</a:t>
            </a:r>
          </a:p>
          <a:p>
            <a:pPr lvl="1"/>
            <a:r>
              <a:rPr lang="nl-BE" dirty="0" smtClean="0"/>
              <a:t>Octroi de valeurs standards aux travailleurs invalides</a:t>
            </a:r>
            <a:endParaRPr lang="nl-BE" dirty="0"/>
          </a:p>
          <a:p>
            <a:pPr marL="457200" lvl="1" indent="0">
              <a:buNone/>
            </a:pPr>
            <a:endParaRPr lang="nl-BE" dirty="0" smtClean="0"/>
          </a:p>
          <a:p>
            <a:pPr lvl="1"/>
            <a:endParaRPr lang="nl-BE" dirty="0" smtClean="0"/>
          </a:p>
          <a:p>
            <a:pPr lvl="1"/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2922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Suggestions et remarques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BE" dirty="0" smtClean="0"/>
              <a:t>Bart Scholiers</a:t>
            </a:r>
          </a:p>
          <a:p>
            <a:pPr marL="0" indent="0">
              <a:buNone/>
            </a:pPr>
            <a:r>
              <a:rPr lang="nl-BE" dirty="0" smtClean="0"/>
              <a:t>Steunpunt Werk (KUL)</a:t>
            </a:r>
          </a:p>
          <a:p>
            <a:pPr marL="0" indent="0">
              <a:buNone/>
            </a:pPr>
            <a:r>
              <a:rPr lang="nl-BE" dirty="0" smtClean="0">
                <a:hlinkClick r:id="rId2"/>
              </a:rPr>
              <a:t>bart.scholiers@kuleuven.be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06790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Cadre et conception de la recherche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Projet PONS </a:t>
            </a:r>
            <a:r>
              <a:rPr lang="mr-IN" dirty="0" smtClean="0"/>
              <a:t>–</a:t>
            </a:r>
            <a:r>
              <a:rPr lang="nl-BE" dirty="0" smtClean="0"/>
              <a:t> DWH MT&amp;PS</a:t>
            </a:r>
          </a:p>
          <a:p>
            <a:pPr lvl="1"/>
            <a:r>
              <a:rPr lang="nl-BE" dirty="0" smtClean="0"/>
              <a:t>Soutien scientifique du DWH MT&amp;PS par la KUL (CESO et Steunpunt Werk) et l’ULB (Centre Metices)</a:t>
            </a:r>
          </a:p>
          <a:p>
            <a:r>
              <a:rPr lang="nl-BE" dirty="0" smtClean="0"/>
              <a:t>Reproduction d’indicateurs EUROSTAT sur base du DWH MT&amp;PS</a:t>
            </a:r>
          </a:p>
          <a:p>
            <a:pPr lvl="1"/>
            <a:r>
              <a:rPr lang="nl-BE" dirty="0" smtClean="0"/>
              <a:t>Monitoring affiné au niveau local et pour des groupes-cibles avec les données administratives</a:t>
            </a:r>
          </a:p>
          <a:p>
            <a:pPr lvl="1"/>
            <a:r>
              <a:rPr lang="nl-BE" dirty="0" smtClean="0"/>
              <a:t>Reproduction: voir Braes &amp; Herremans (2012).</a:t>
            </a:r>
          </a:p>
          <a:p>
            <a:pPr lvl="1"/>
            <a:r>
              <a:rPr lang="nl-BE" i="1" dirty="0" smtClean="0"/>
              <a:t>Validation de la qualité via l’explication des différences entre EU-SILC et l’indicateur du DWH MT&amp;PS</a:t>
            </a:r>
            <a:endParaRPr lang="nl-BE" i="1" dirty="0"/>
          </a:p>
        </p:txBody>
      </p:sp>
    </p:spTree>
    <p:extLst>
      <p:ext uri="{BB962C8B-B14F-4D97-AF65-F5344CB8AC3E}">
        <p14:creationId xmlns:p14="http://schemas.microsoft.com/office/powerpoint/2010/main" val="426148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Définition indicateur-LWI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Part d’individus (0-59 ans) habitant dans un ménage-LWI</a:t>
            </a:r>
          </a:p>
          <a:p>
            <a:pPr lvl="1"/>
            <a:endParaRPr lang="nl-BE" dirty="0" smtClean="0"/>
          </a:p>
          <a:p>
            <a:r>
              <a:rPr lang="nl-BE" dirty="0" smtClean="0"/>
              <a:t>Ménage-LWI: ménage avec une intensité de travail ≤ 20%</a:t>
            </a:r>
          </a:p>
          <a:p>
            <a:endParaRPr lang="nl-BE" dirty="0"/>
          </a:p>
          <a:p>
            <a:endParaRPr lang="nl-BE" dirty="0" smtClean="0"/>
          </a:p>
          <a:p>
            <a:pPr lvl="1"/>
            <a:endParaRPr lang="nl-BE" dirty="0" smtClean="0"/>
          </a:p>
        </p:txBody>
      </p:sp>
    </p:spTree>
    <p:extLst>
      <p:ext uri="{BB962C8B-B14F-4D97-AF65-F5344CB8AC3E}">
        <p14:creationId xmlns:p14="http://schemas.microsoft.com/office/powerpoint/2010/main" val="144209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939215" cy="1325563"/>
          </a:xfrm>
        </p:spPr>
        <p:txBody>
          <a:bodyPr>
            <a:normAutofit/>
          </a:bodyPr>
          <a:lstStyle/>
          <a:p>
            <a:r>
              <a:rPr lang="nl-BE" sz="3200" dirty="0" smtClean="0"/>
              <a:t>Chiffres publiés pour les indicateurs-LWI EU-SILC et DWH MT&amp;PS</a:t>
            </a:r>
            <a:endParaRPr lang="nl-BE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1825625"/>
            <a:ext cx="672039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8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9604" y="365125"/>
            <a:ext cx="11752396" cy="1325563"/>
          </a:xfrm>
        </p:spPr>
        <p:txBody>
          <a:bodyPr>
            <a:normAutofit/>
          </a:bodyPr>
          <a:lstStyle/>
          <a:p>
            <a:r>
              <a:rPr lang="nl-BE" sz="3600" dirty="0" smtClean="0"/>
              <a:t>Explication des différences entres LWI EU-SILC et DWH MT&amp;PS</a:t>
            </a:r>
            <a:endParaRPr lang="nl-BE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Impact de l’échantillonnage et de la non-réponse EU-SILC</a:t>
            </a:r>
          </a:p>
          <a:p>
            <a:endParaRPr lang="nl-BE" dirty="0" smtClean="0"/>
          </a:p>
          <a:p>
            <a:r>
              <a:rPr lang="nl-BE" dirty="0" smtClean="0"/>
              <a:t>Ecarts entre les variables qui dans les deux sources, forment la base de la construction de l’indicateur-LWI. </a:t>
            </a:r>
          </a:p>
          <a:p>
            <a:endParaRPr lang="nl-BE" dirty="0"/>
          </a:p>
          <a:p>
            <a:pPr lvl="1"/>
            <a:r>
              <a:rPr lang="nl-BE" dirty="0" smtClean="0"/>
              <a:t>(!) Analyses produites sur des populations différentes</a:t>
            </a:r>
          </a:p>
          <a:p>
            <a:endParaRPr lang="nl-BE" dirty="0"/>
          </a:p>
          <a:p>
            <a:pPr marL="0" indent="0">
              <a:buNone/>
            </a:pPr>
            <a:endParaRPr lang="nl-BE" dirty="0" smtClean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414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Echantillonnage et non-réponse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90688"/>
            <a:ext cx="6971462" cy="4450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53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Echantillonnage et non-réponse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BE" dirty="0" smtClean="0"/>
              <a:t>Echantillon EU-SILC forme un groupe représentatif de la population (0-59 </a:t>
            </a:r>
            <a:r>
              <a:rPr lang="nl-BE" dirty="0" err="1" smtClean="0"/>
              <a:t>ans</a:t>
            </a:r>
            <a:r>
              <a:rPr lang="nl-BE" dirty="0" smtClean="0"/>
              <a:t>) du DWH MT&amp;PS</a:t>
            </a:r>
          </a:p>
          <a:p>
            <a:pPr lvl="1"/>
            <a:r>
              <a:rPr lang="nl-BE" dirty="0" smtClean="0"/>
              <a:t>L’échantillonnage EU-SILC a </a:t>
            </a:r>
            <a:r>
              <a:rPr lang="nl-BE" dirty="0" err="1" smtClean="0"/>
              <a:t>peu</a:t>
            </a:r>
            <a:r>
              <a:rPr lang="nl-BE" dirty="0" smtClean="0"/>
              <a:t> d’impact sur la différence entre les indicateurs</a:t>
            </a:r>
          </a:p>
          <a:p>
            <a:endParaRPr lang="nl-BE" dirty="0" smtClean="0"/>
          </a:p>
          <a:p>
            <a:r>
              <a:rPr lang="nl-BE" dirty="0" smtClean="0"/>
              <a:t>% LWI remarquablement plus élevé dans le groupe de non-répondants que dans celui des répondants</a:t>
            </a:r>
          </a:p>
          <a:p>
            <a:pPr lvl="1"/>
            <a:r>
              <a:rPr lang="nl-BE" dirty="0" smtClean="0"/>
              <a:t>Intensité de travail du groupe de non-répondants intégré dans la population du DWH-I: LWI plus élevé</a:t>
            </a:r>
            <a:endParaRPr lang="nl-BE" dirty="0" smtClean="0">
              <a:sym typeface="Wingdings" panose="05000000000000000000" pitchFamily="2" charset="2"/>
            </a:endParaRPr>
          </a:p>
          <a:p>
            <a:pPr lvl="1"/>
            <a:r>
              <a:rPr lang="nl-BE" dirty="0" smtClean="0"/>
              <a:t>(!) Mais correction pour la non-réponse dans EU-SILC grâce au poids. Les facteurs de poids pour les non-répondants ne sont pas connus. </a:t>
            </a:r>
          </a:p>
          <a:p>
            <a:pPr lvl="1"/>
            <a:endParaRPr lang="nl-BE" dirty="0" smtClean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91391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Ecarts à la base de la construction des indicateurs-LWI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L’intensité de travail au niveau du ménage est calculé dans les deux sources grâce à:</a:t>
            </a:r>
          </a:p>
          <a:p>
            <a:pPr lvl="1"/>
            <a:r>
              <a:rPr lang="nl-BE" dirty="0" smtClean="0"/>
              <a:t>Intensité de travail individuelle</a:t>
            </a:r>
          </a:p>
          <a:p>
            <a:pPr lvl="1"/>
            <a:r>
              <a:rPr lang="nl-BE" dirty="0" smtClean="0"/>
              <a:t>Âge</a:t>
            </a:r>
          </a:p>
          <a:p>
            <a:pPr lvl="1"/>
            <a:r>
              <a:rPr lang="nl-BE" dirty="0" smtClean="0"/>
              <a:t>Etudiant</a:t>
            </a:r>
          </a:p>
          <a:p>
            <a:pPr lvl="1"/>
            <a:r>
              <a:rPr lang="nl-BE" dirty="0" smtClean="0"/>
              <a:t>Nombre de membres du ménage en âge de travailler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55324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Ecarts à la base de la construction des indicateurs-LWI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BE" sz="1800" dirty="0" smtClean="0"/>
              <a:t>Distribution de </a:t>
            </a:r>
            <a:r>
              <a:rPr lang="nl-BE" sz="1800" b="1" dirty="0" smtClean="0"/>
              <a:t>l’intensité de travail au niveau du ménage </a:t>
            </a:r>
            <a:r>
              <a:rPr lang="nl-BE" sz="1800" dirty="0" smtClean="0"/>
              <a:t>selon EU-SILC 2013 et DWH MT&amp;PS 2013 pour la population 0-59 ans dans EU-SILC</a:t>
            </a:r>
          </a:p>
          <a:p>
            <a:endParaRPr lang="nl-BE" dirty="0"/>
          </a:p>
          <a:p>
            <a:endParaRPr lang="nl-BE" dirty="0" smtClean="0"/>
          </a:p>
          <a:p>
            <a:endParaRPr lang="nl-BE" dirty="0"/>
          </a:p>
          <a:p>
            <a:endParaRPr lang="nl-BE" dirty="0" smtClean="0"/>
          </a:p>
          <a:p>
            <a:r>
              <a:rPr lang="nl-BE" sz="2000" dirty="0" smtClean="0"/>
              <a:t>Population habitant dans un ménage-LWI varie fortement d’une source à l’autre, ce que ne reflètent pas les pourcentages-LWI.</a:t>
            </a:r>
          </a:p>
          <a:p>
            <a:r>
              <a:rPr lang="nl-BE" sz="2000" dirty="0" smtClean="0"/>
              <a:t>Les différences sont indépendantes de l’impact de l’échantillonnage, de la non-réponse et des poids mais sont bien la conséquence de la façon de déterminer les deux indicateurs.</a:t>
            </a:r>
            <a:endParaRPr lang="nl-BE" sz="2000" dirty="0"/>
          </a:p>
        </p:txBody>
      </p:sp>
      <p:pic>
        <p:nvPicPr>
          <p:cNvPr id="8" name="Image 7" descr="Screen Shot 2017-12-13 at 13.53.2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002" y="2622142"/>
            <a:ext cx="10114506" cy="1313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02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1410</TotalTime>
  <Words>783</Words>
  <Application>Microsoft Office PowerPoint</Application>
  <PresentationFormat>Breedbeeld</PresentationFormat>
  <Paragraphs>108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Mangal</vt:lpstr>
      <vt:lpstr>Wingdings</vt:lpstr>
      <vt:lpstr>Office Theme</vt:lpstr>
      <vt:lpstr>     Indicateur-LWI selon EU-SILC et le DWH MT&amp;PS </vt:lpstr>
      <vt:lpstr>Cadre et conception de la recherche</vt:lpstr>
      <vt:lpstr>Définition indicateur-LWI</vt:lpstr>
      <vt:lpstr>Chiffres publiés pour les indicateurs-LWI EU-SILC et DWH MT&amp;PS</vt:lpstr>
      <vt:lpstr>Explication des différences entres LWI EU-SILC et DWH MT&amp;PS</vt:lpstr>
      <vt:lpstr>Echantillonnage et non-réponse</vt:lpstr>
      <vt:lpstr>Echantillonnage et non-réponse</vt:lpstr>
      <vt:lpstr>Ecarts à la base de la construction des indicateurs-LWI</vt:lpstr>
      <vt:lpstr>Ecarts à la base de la construction des indicateurs-LWI</vt:lpstr>
      <vt:lpstr>Ecarts à la base de la construction des indicateurs-LWI</vt:lpstr>
      <vt:lpstr>Ecarts à la base de la construction des indicateurs-LWI</vt:lpstr>
      <vt:lpstr>Ecarts à la base de la construction des indicateurs-LWI</vt:lpstr>
      <vt:lpstr>Ecarts à la base de la construction des indicateurs-LWI</vt:lpstr>
      <vt:lpstr>Aperçu des explications des différences entre les indicateurs-LWI</vt:lpstr>
      <vt:lpstr>Harmonisation du LWI DWH-I par rapport au LWI EU-SILC</vt:lpstr>
      <vt:lpstr>Suggestions et remarques</vt:lpstr>
    </vt:vector>
  </TitlesOfParts>
  <Company>KU Leuven FEB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Vanderbiesen, Wouter</dc:creator>
  <cp:lastModifiedBy>Sanne van Daele</cp:lastModifiedBy>
  <cp:revision>182</cp:revision>
  <dcterms:created xsi:type="dcterms:W3CDTF">2016-03-14T10:01:31Z</dcterms:created>
  <dcterms:modified xsi:type="dcterms:W3CDTF">2017-12-20T12:35:13Z</dcterms:modified>
</cp:coreProperties>
</file>