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35"/>
  </p:notesMasterIdLst>
  <p:handoutMasterIdLst>
    <p:handoutMasterId r:id="rId36"/>
  </p:handoutMasterIdLst>
  <p:sldIdLst>
    <p:sldId id="256" r:id="rId3"/>
    <p:sldId id="371" r:id="rId4"/>
    <p:sldId id="472" r:id="rId5"/>
    <p:sldId id="507" r:id="rId6"/>
    <p:sldId id="508" r:id="rId7"/>
    <p:sldId id="509" r:id="rId8"/>
    <p:sldId id="531" r:id="rId9"/>
    <p:sldId id="490" r:id="rId10"/>
    <p:sldId id="510" r:id="rId11"/>
    <p:sldId id="378" r:id="rId12"/>
    <p:sldId id="511" r:id="rId13"/>
    <p:sldId id="512" r:id="rId14"/>
    <p:sldId id="513" r:id="rId15"/>
    <p:sldId id="479" r:id="rId16"/>
    <p:sldId id="514" r:id="rId17"/>
    <p:sldId id="532" r:id="rId18"/>
    <p:sldId id="524" r:id="rId19"/>
    <p:sldId id="526" r:id="rId20"/>
    <p:sldId id="528" r:id="rId21"/>
    <p:sldId id="527" r:id="rId22"/>
    <p:sldId id="530" r:id="rId23"/>
    <p:sldId id="389" r:id="rId24"/>
    <p:sldId id="533" r:id="rId25"/>
    <p:sldId id="516" r:id="rId26"/>
    <p:sldId id="517" r:id="rId27"/>
    <p:sldId id="539" r:id="rId28"/>
    <p:sldId id="542" r:id="rId29"/>
    <p:sldId id="538" r:id="rId30"/>
    <p:sldId id="541" r:id="rId31"/>
    <p:sldId id="534" r:id="rId32"/>
    <p:sldId id="535" r:id="rId33"/>
    <p:sldId id="536" r:id="rId3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79738" autoAdjust="0"/>
  </p:normalViewPr>
  <p:slideViewPr>
    <p:cSldViewPr>
      <p:cViewPr varScale="1">
        <p:scale>
          <a:sx n="86" d="100"/>
          <a:sy n="86" d="100"/>
        </p:scale>
        <p:origin x="165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20/12/2017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2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13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2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44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5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02F0-1D1A-4FF0-A939-D91727471464}" type="datetime1">
              <a:rPr lang="en-US" smtClean="0"/>
              <a:t>12/20/2017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8E61E-6C95-45D7-91C1-82862A10BEB5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D5C4-F06B-47B0-B3A7-0C76D748DB3D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9E7B-91AA-4523-BE46-0A41971EA2E1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‹nr.›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6DB-A3A4-4612-A062-6EEE2188A4CD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‹nr.›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0D750-F4D4-4587-9DC9-BAF49F6A8EB8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8A78-BB14-46B5-8F05-00F523E1CA5C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E38C-CD66-4A05-A63D-B17A61989C70}" type="datetime1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A900-AC81-434A-9B73-BA611D93933A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52B2-F159-419E-8D2C-60A878A2AFE5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29FA7-B183-4258-8D59-DAA846867D8A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6DB-A3A4-4612-A062-6EEE2188A4CD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fr-BE" dirty="0" err="1"/>
              <a:t>Datawarehouse</a:t>
            </a:r>
            <a:r>
              <a:rPr lang="fr-BE" dirty="0"/>
              <a:t> </a:t>
            </a:r>
            <a:r>
              <a:rPr lang="fr-BE" dirty="0" err="1"/>
              <a:t>arbeidsmarkt</a:t>
            </a:r>
            <a:r>
              <a:rPr lang="fr-BE" dirty="0"/>
              <a:t> en sociale </a:t>
            </a:r>
            <a:r>
              <a:rPr lang="fr-BE" dirty="0" err="1"/>
              <a:t>bescherming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427538" y="4797152"/>
            <a:ext cx="4216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fr-FR" sz="2400" dirty="0" err="1"/>
              <a:t>Gebruikersgroep</a:t>
            </a:r>
            <a:r>
              <a:rPr lang="fr-FR" sz="2400" dirty="0"/>
              <a:t> </a:t>
            </a:r>
            <a:r>
              <a:rPr lang="fr-FR" sz="2400" dirty="0" smtClean="0"/>
              <a:t>19-12-2017</a:t>
            </a:r>
            <a:endParaRPr lang="fr-FR" sz="2400" dirty="0"/>
          </a:p>
          <a:p>
            <a:pPr eaLnBrk="0" hangingPunct="0"/>
            <a:r>
              <a:rPr lang="fr-FR" sz="2400" dirty="0"/>
              <a:t>Stand van </a:t>
            </a:r>
            <a:r>
              <a:rPr lang="fr-FR" sz="2400" dirty="0" err="1" smtClean="0"/>
              <a:t>zaken</a:t>
            </a:r>
            <a:r>
              <a:rPr lang="fr-FR" sz="2400" dirty="0" smtClean="0"/>
              <a:t> en </a:t>
            </a:r>
            <a:r>
              <a:rPr lang="fr-FR" sz="2400" dirty="0" err="1" smtClean="0"/>
              <a:t>projecten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II. </a:t>
            </a:r>
            <a:r>
              <a:rPr lang="nl-BE" dirty="0" err="1"/>
              <a:t>Webtoepassingen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Actualisatie</a:t>
            </a:r>
            <a:r>
              <a:rPr lang="fr-BE" dirty="0" smtClean="0"/>
              <a:t> </a:t>
            </a:r>
            <a:r>
              <a:rPr lang="fr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0000" dirty="0" err="1" smtClean="0"/>
              <a:t>Gedeeltelijke</a:t>
            </a:r>
            <a:r>
              <a:rPr lang="fr-BE" sz="10000" dirty="0" smtClean="0"/>
              <a:t> </a:t>
            </a:r>
            <a:r>
              <a:rPr lang="fr-BE" sz="10000" dirty="0" err="1" smtClean="0"/>
              <a:t>actualisering</a:t>
            </a:r>
            <a:r>
              <a:rPr lang="fr-BE" sz="10000" dirty="0" smtClean="0"/>
              <a:t> </a:t>
            </a:r>
            <a:r>
              <a:rPr lang="fr-BE" sz="10000" dirty="0" err="1" smtClean="0"/>
              <a:t>naar</a:t>
            </a:r>
            <a:r>
              <a:rPr lang="fr-BE" sz="10000" dirty="0" smtClean="0"/>
              <a:t> 2015 </a:t>
            </a:r>
            <a:r>
              <a:rPr lang="fr-BE" sz="10000" dirty="0" err="1" smtClean="0"/>
              <a:t>uitgevoerd</a:t>
            </a:r>
            <a:endParaRPr lang="fr-BE" sz="10000" dirty="0" smtClean="0"/>
          </a:p>
          <a:p>
            <a:endParaRPr lang="fr-BE" sz="10000" dirty="0"/>
          </a:p>
          <a:p>
            <a:r>
              <a:rPr lang="fr-BE" sz="10000" dirty="0" err="1" smtClean="0"/>
              <a:t>Actualisatie</a:t>
            </a:r>
            <a:r>
              <a:rPr lang="fr-BE" sz="10000" dirty="0" smtClean="0"/>
              <a:t> </a:t>
            </a:r>
            <a:r>
              <a:rPr lang="fr-BE" sz="10000" dirty="0" err="1" smtClean="0"/>
              <a:t>naar</a:t>
            </a:r>
            <a:r>
              <a:rPr lang="fr-BE" sz="10000" dirty="0" smtClean="0"/>
              <a:t> 2016 en </a:t>
            </a:r>
            <a:r>
              <a:rPr lang="fr-BE" sz="10000" dirty="0" err="1" smtClean="0"/>
              <a:t>vervollediging</a:t>
            </a:r>
            <a:r>
              <a:rPr lang="fr-BE" sz="10000" dirty="0" smtClean="0"/>
              <a:t> van 2015 </a:t>
            </a:r>
            <a:r>
              <a:rPr lang="fr-BE" sz="10000" dirty="0" err="1" smtClean="0"/>
              <a:t>voorzien</a:t>
            </a:r>
            <a:r>
              <a:rPr lang="fr-BE" sz="10000" dirty="0" smtClean="0"/>
              <a:t> </a:t>
            </a:r>
            <a:r>
              <a:rPr lang="fr-BE" sz="10000" dirty="0" err="1" smtClean="0"/>
              <a:t>begin</a:t>
            </a:r>
            <a:r>
              <a:rPr lang="fr-BE" sz="10000" dirty="0" smtClean="0"/>
              <a:t> </a:t>
            </a:r>
            <a:r>
              <a:rPr lang="fr-BE" sz="10000" dirty="0" err="1" smtClean="0"/>
              <a:t>volgend</a:t>
            </a:r>
            <a:r>
              <a:rPr lang="fr-BE" sz="10000" dirty="0" smtClean="0"/>
              <a:t> </a:t>
            </a:r>
            <a:r>
              <a:rPr lang="fr-BE" sz="10000" dirty="0" err="1" smtClean="0"/>
              <a:t>jaar</a:t>
            </a:r>
            <a:endParaRPr lang="fr-BE" sz="10000" dirty="0" smtClean="0"/>
          </a:p>
          <a:p>
            <a:pPr lvl="1"/>
            <a:endParaRPr lang="fr-BE" sz="9600" dirty="0" smtClean="0"/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333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Aanpassingen</a:t>
            </a:r>
            <a:r>
              <a:rPr lang="fr-BE" dirty="0" smtClean="0"/>
              <a:t> </a:t>
            </a:r>
            <a:r>
              <a:rPr lang="fr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nl-NL" sz="10000" dirty="0" smtClean="0"/>
              <a:t>globale </a:t>
            </a:r>
            <a:r>
              <a:rPr lang="nl-NL" sz="10000" dirty="0"/>
              <a:t>cijfers : </a:t>
            </a:r>
            <a:r>
              <a:rPr lang="nl-NL" sz="9600" dirty="0" smtClean="0"/>
              <a:t>variabele </a:t>
            </a:r>
            <a:r>
              <a:rPr lang="nl-NL" sz="9600" dirty="0"/>
              <a:t>werkplaats vanaf </a:t>
            </a:r>
            <a:r>
              <a:rPr lang="nl-NL" sz="9600" dirty="0" smtClean="0"/>
              <a:t>2014 </a:t>
            </a:r>
          </a:p>
          <a:p>
            <a:endParaRPr lang="nl-NL" sz="9600" dirty="0"/>
          </a:p>
          <a:p>
            <a:pPr lvl="1"/>
            <a:r>
              <a:rPr lang="nl-NL" sz="9200" dirty="0"/>
              <a:t>O</a:t>
            </a:r>
            <a:r>
              <a:rPr lang="nl-NL" sz="9200" dirty="0" smtClean="0"/>
              <a:t>verleg met RSZ </a:t>
            </a:r>
          </a:p>
          <a:p>
            <a:pPr lvl="1"/>
            <a:r>
              <a:rPr lang="nl-NL" sz="9200" dirty="0" smtClean="0"/>
              <a:t>Zal worden gerealiseerd volgend jaar </a:t>
            </a:r>
            <a:endParaRPr lang="en-US" sz="9200" dirty="0"/>
          </a:p>
          <a:p>
            <a:pPr marL="0" indent="0">
              <a:buNone/>
            </a:pPr>
            <a:r>
              <a:rPr lang="nl-NL" sz="10000" dirty="0"/>
              <a:t>  </a:t>
            </a:r>
            <a:endParaRPr lang="en-US" sz="10000" dirty="0"/>
          </a:p>
          <a:p>
            <a:r>
              <a:rPr lang="nl-NL" sz="10000" dirty="0" smtClean="0"/>
              <a:t>Lokale cijfers : </a:t>
            </a:r>
          </a:p>
          <a:p>
            <a:endParaRPr lang="nl-NL" sz="10000" dirty="0"/>
          </a:p>
          <a:p>
            <a:pPr lvl="1"/>
            <a:r>
              <a:rPr lang="nl-BE" sz="9600" dirty="0" smtClean="0"/>
              <a:t>Toevoegen statistische sector op vraag gebruikers =&gt; info was aanwezig in basistoepassingen en ontbreekt in </a:t>
            </a:r>
            <a:r>
              <a:rPr lang="nl-BE" sz="9600" dirty="0" err="1" smtClean="0"/>
              <a:t>webtoepassingen</a:t>
            </a:r>
            <a:r>
              <a:rPr lang="nl-BE" sz="9600" dirty="0" smtClean="0"/>
              <a:t> </a:t>
            </a:r>
            <a:endParaRPr lang="en-US" sz="9600" dirty="0"/>
          </a:p>
          <a:p>
            <a:pPr marL="0" indent="0">
              <a:buNone/>
            </a:pPr>
            <a:r>
              <a:rPr lang="nl-NL" sz="10000" dirty="0"/>
              <a:t> </a:t>
            </a:r>
            <a:endParaRPr lang="en-US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4942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</a:t>
            </a:r>
            <a:r>
              <a:rPr lang="nl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BE" dirty="0" err="1"/>
              <a:t>Nieuwe</a:t>
            </a:r>
            <a:r>
              <a:rPr lang="fr-BE" dirty="0"/>
              <a:t> </a:t>
            </a:r>
            <a:r>
              <a:rPr lang="fr-BE" dirty="0" err="1"/>
              <a:t>webtoepassing</a:t>
            </a:r>
            <a:r>
              <a:rPr lang="fr-BE" dirty="0"/>
              <a:t> rond socio-</a:t>
            </a:r>
            <a:r>
              <a:rPr lang="fr-BE" dirty="0" err="1"/>
              <a:t>economische</a:t>
            </a:r>
            <a:r>
              <a:rPr lang="fr-BE" dirty="0"/>
              <a:t> </a:t>
            </a:r>
            <a:r>
              <a:rPr lang="fr-BE" dirty="0" err="1"/>
              <a:t>mobiliteit</a:t>
            </a:r>
            <a:r>
              <a:rPr lang="fr-BE" dirty="0"/>
              <a:t> op </a:t>
            </a:r>
            <a:r>
              <a:rPr lang="fr-BE" dirty="0" err="1"/>
              <a:t>korte</a:t>
            </a:r>
            <a:r>
              <a:rPr lang="fr-BE" dirty="0"/>
              <a:t> </a:t>
            </a:r>
            <a:r>
              <a:rPr lang="fr-BE" dirty="0" err="1"/>
              <a:t>termijn</a:t>
            </a:r>
            <a:endParaRPr lang="fr-BE" dirty="0"/>
          </a:p>
          <a:p>
            <a:pPr lvl="1"/>
            <a:endParaRPr lang="fr-BE" sz="2100" dirty="0" smtClean="0"/>
          </a:p>
          <a:p>
            <a:pPr lvl="1">
              <a:lnSpc>
                <a:spcPct val="80000"/>
              </a:lnSpc>
            </a:pPr>
            <a:r>
              <a:rPr lang="fr-BE" sz="2400" dirty="0" err="1"/>
              <a:t>Ontwikkeling</a:t>
            </a:r>
            <a:r>
              <a:rPr lang="fr-BE" sz="2400" dirty="0"/>
              <a:t> </a:t>
            </a:r>
            <a:r>
              <a:rPr lang="fr-BE" sz="2400" dirty="0" err="1"/>
              <a:t>is</a:t>
            </a:r>
            <a:r>
              <a:rPr lang="fr-BE" sz="2400" dirty="0"/>
              <a:t> </a:t>
            </a:r>
            <a:r>
              <a:rPr lang="fr-BE" sz="2400" dirty="0" err="1"/>
              <a:t>gestart</a:t>
            </a:r>
            <a:endParaRPr lang="fr-BE" sz="2400" dirty="0"/>
          </a:p>
          <a:p>
            <a:endParaRPr lang="fr-BE" sz="2500" dirty="0"/>
          </a:p>
          <a:p>
            <a:r>
              <a:rPr lang="en-US" dirty="0" err="1" smtClean="0"/>
              <a:t>Vervollediging</a:t>
            </a:r>
            <a:r>
              <a:rPr lang="en-US" dirty="0" smtClean="0"/>
              <a:t>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gerealiseerd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Re-engineering</a:t>
            </a:r>
          </a:p>
          <a:p>
            <a:endParaRPr lang="en-US" dirty="0" smtClean="0"/>
          </a:p>
          <a:p>
            <a:r>
              <a:rPr lang="en-US" dirty="0" err="1" smtClean="0"/>
              <a:t>Mogelijk</a:t>
            </a:r>
            <a:r>
              <a:rPr lang="en-US" dirty="0" smtClean="0"/>
              <a:t> later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webtoepassingen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7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III. </a:t>
            </a:r>
            <a:r>
              <a:rPr lang="nl-BE" dirty="0" smtClean="0"/>
              <a:t>CMS en documentatie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CMS en documentatie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BE" dirty="0" smtClean="0"/>
              <a:t>Nieuw systeem in gebruik genomen</a:t>
            </a:r>
          </a:p>
          <a:p>
            <a:endParaRPr lang="nl-BE" dirty="0" smtClean="0"/>
          </a:p>
          <a:p>
            <a:pPr lvl="1"/>
            <a:r>
              <a:rPr lang="nl-BE" dirty="0"/>
              <a:t>Geen fundamentele verandering voor de gebruikers, behalve dat er geen fiches meer zijn in de vorm van Word-documenten</a:t>
            </a:r>
          </a:p>
          <a:p>
            <a:endParaRPr lang="nl-BE" dirty="0"/>
          </a:p>
          <a:p>
            <a:r>
              <a:rPr lang="nl-BE" dirty="0" smtClean="0"/>
              <a:t>Fusies binnen de sociale zekerheid</a:t>
            </a:r>
          </a:p>
          <a:p>
            <a:endParaRPr lang="nl-BE" dirty="0"/>
          </a:p>
          <a:p>
            <a:pPr lvl="1"/>
            <a:r>
              <a:rPr lang="nl-BE" dirty="0"/>
              <a:t>FAO en FBZ =&gt; FEDRIS (vanaf 1/1/2017)</a:t>
            </a:r>
          </a:p>
          <a:p>
            <a:pPr lvl="1"/>
            <a:r>
              <a:rPr lang="nl-BE" dirty="0"/>
              <a:t>RVP en PDOS  =&gt; FPD (vanaf 1/4/2016)</a:t>
            </a:r>
          </a:p>
          <a:p>
            <a:pPr lvl="1"/>
            <a:r>
              <a:rPr lang="nl-BE" dirty="0"/>
              <a:t>RKW en RSVZ-kinderbijslagen =&gt; FAMIFED (vanaf 1/7/2014</a:t>
            </a:r>
            <a:r>
              <a:rPr lang="nl-BE" dirty="0" smtClean="0"/>
              <a:t>)</a:t>
            </a:r>
          </a:p>
          <a:p>
            <a:pPr lvl="1"/>
            <a:r>
              <a:rPr lang="nl-BE" sz="2900" dirty="0"/>
              <a:t>RSZ en RSZPPO (DIBISS) =&gt; RSZ (vanaf 1/1/2017)</a:t>
            </a:r>
          </a:p>
          <a:p>
            <a:pPr lvl="1"/>
            <a:endParaRPr lang="nl-BE" dirty="0"/>
          </a:p>
          <a:p>
            <a:pPr lvl="2"/>
            <a:r>
              <a:rPr lang="nl-BE" dirty="0"/>
              <a:t>Voor periodes voor fusie =&gt; oude naam</a:t>
            </a:r>
          </a:p>
          <a:p>
            <a:pPr lvl="2"/>
            <a:r>
              <a:rPr lang="nl-BE" dirty="0"/>
              <a:t>Voor periodes na fusie =&gt; nieuwe naam</a:t>
            </a:r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094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CMS en documentatie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Rondvraag m.b.t. </a:t>
            </a:r>
            <a:r>
              <a:rPr lang="nl-NL" dirty="0" smtClean="0"/>
              <a:t>de </a:t>
            </a:r>
            <a:r>
              <a:rPr lang="nl-NL" dirty="0"/>
              <a:t>documentatie</a:t>
            </a:r>
            <a:r>
              <a:rPr lang="nl-BE" dirty="0"/>
              <a:t> </a:t>
            </a:r>
          </a:p>
          <a:p>
            <a:endParaRPr lang="nl-BE" dirty="0" smtClean="0"/>
          </a:p>
          <a:p>
            <a:pPr marL="457200" lvl="1" indent="0">
              <a:buNone/>
            </a:pPr>
            <a:r>
              <a:rPr lang="nl-BE" dirty="0" smtClean="0"/>
              <a:t>=&gt; toelichting Bart Scholiers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4879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IV. Wetenschappelijke ondersteuning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5907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Situatie</a:t>
            </a:r>
            <a:r>
              <a:rPr lang="fr-BE" dirty="0" smtClean="0"/>
              <a:t> </a:t>
            </a:r>
            <a:r>
              <a:rPr lang="fr-BE" dirty="0" err="1" smtClean="0"/>
              <a:t>vroeger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1200" dirty="0" smtClean="0"/>
              <a:t>3 </a:t>
            </a:r>
            <a:r>
              <a:rPr lang="fr-BE" sz="11200" dirty="0" err="1" smtClean="0"/>
              <a:t>wetenschappelijke</a:t>
            </a:r>
            <a:r>
              <a:rPr lang="fr-BE" sz="11200" dirty="0" smtClean="0"/>
              <a:t> teams :  </a:t>
            </a:r>
          </a:p>
          <a:p>
            <a:pPr lvl="1"/>
            <a:endParaRPr lang="fr-BE" sz="9600" dirty="0" smtClean="0"/>
          </a:p>
          <a:p>
            <a:pPr lvl="1"/>
            <a:r>
              <a:rPr lang="fr-BE" sz="9600" dirty="0" smtClean="0"/>
              <a:t>CESO - KU Leuven : 1 VTE</a:t>
            </a:r>
          </a:p>
          <a:p>
            <a:pPr lvl="1"/>
            <a:r>
              <a:rPr lang="fr-BE" sz="9600" dirty="0" err="1" smtClean="0"/>
              <a:t>Steunpunt</a:t>
            </a:r>
            <a:r>
              <a:rPr lang="fr-BE" sz="9600" dirty="0" smtClean="0"/>
              <a:t> </a:t>
            </a:r>
            <a:r>
              <a:rPr lang="fr-BE" sz="9600" dirty="0" err="1" smtClean="0"/>
              <a:t>Werk</a:t>
            </a:r>
            <a:r>
              <a:rPr lang="fr-BE" sz="9600" dirty="0" smtClean="0"/>
              <a:t> - KU Leuven : ½ VTE</a:t>
            </a:r>
          </a:p>
          <a:p>
            <a:pPr lvl="1"/>
            <a:r>
              <a:rPr lang="fr-BE" sz="9600" dirty="0" smtClean="0"/>
              <a:t>Centre METICES – ULB : ½ VTE</a:t>
            </a:r>
          </a:p>
          <a:p>
            <a:pPr lvl="1"/>
            <a:endParaRPr lang="fr-BE" sz="9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11200" dirty="0" err="1" smtClean="0"/>
              <a:t>Opdracht</a:t>
            </a:r>
            <a:r>
              <a:rPr lang="fr-BE" sz="11200" dirty="0" smtClean="0"/>
              <a:t> : </a:t>
            </a:r>
            <a:r>
              <a:rPr lang="fr-BE" sz="11200" dirty="0" err="1" smtClean="0"/>
              <a:t>wetenschappelijke</a:t>
            </a:r>
            <a:r>
              <a:rPr lang="fr-BE" sz="11200" dirty="0" smtClean="0"/>
              <a:t> </a:t>
            </a:r>
            <a:r>
              <a:rPr lang="fr-BE" sz="11200" dirty="0" err="1" smtClean="0"/>
              <a:t>ondersteuning</a:t>
            </a:r>
            <a:r>
              <a:rPr lang="fr-BE" sz="11200" dirty="0" smtClean="0"/>
              <a:t> DWH AM&amp;SB</a:t>
            </a:r>
          </a:p>
          <a:p>
            <a:pPr lvl="1"/>
            <a:endParaRPr lang="fr-BE" sz="96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endParaRPr lang="fr-BE" sz="100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 smtClean="0"/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58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Situatie</a:t>
            </a:r>
            <a:r>
              <a:rPr lang="fr-BE" dirty="0"/>
              <a:t> </a:t>
            </a:r>
            <a:r>
              <a:rPr lang="fr-BE" dirty="0" err="1"/>
              <a:t>vroeger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2800" dirty="0" err="1"/>
              <a:t>Financiering</a:t>
            </a:r>
            <a:r>
              <a:rPr lang="fr-BE" sz="2800" dirty="0"/>
              <a:t> : BELSPO, </a:t>
            </a:r>
            <a:r>
              <a:rPr lang="fr-BE" sz="2800" dirty="0" err="1"/>
              <a:t>later</a:t>
            </a:r>
            <a:r>
              <a:rPr lang="fr-BE" sz="2800" dirty="0"/>
              <a:t> </a:t>
            </a:r>
            <a:r>
              <a:rPr lang="fr-BE" sz="2800" dirty="0" err="1"/>
              <a:t>ook</a:t>
            </a:r>
            <a:r>
              <a:rPr lang="fr-BE" sz="2800" dirty="0"/>
              <a:t> FOD SZ</a:t>
            </a:r>
          </a:p>
          <a:p>
            <a:endParaRPr lang="fr-BE" sz="2800" dirty="0" smtClean="0"/>
          </a:p>
          <a:p>
            <a:r>
              <a:rPr lang="fr-BE" sz="2800" dirty="0" err="1" smtClean="0"/>
              <a:t>Taken</a:t>
            </a:r>
            <a:r>
              <a:rPr lang="fr-BE" sz="2800" dirty="0" smtClean="0"/>
              <a:t> </a:t>
            </a:r>
            <a:r>
              <a:rPr lang="fr-BE" sz="2800" dirty="0" err="1"/>
              <a:t>werden</a:t>
            </a:r>
            <a:r>
              <a:rPr lang="fr-BE" sz="2800" dirty="0"/>
              <a:t> </a:t>
            </a:r>
            <a:r>
              <a:rPr lang="fr-BE" sz="2800" dirty="0" err="1"/>
              <a:t>vastgelegd</a:t>
            </a:r>
            <a:r>
              <a:rPr lang="fr-BE" sz="2800" dirty="0"/>
              <a:t> in </a:t>
            </a:r>
            <a:r>
              <a:rPr lang="fr-BE" sz="2800" dirty="0" err="1"/>
              <a:t>een</a:t>
            </a:r>
            <a:r>
              <a:rPr lang="fr-BE" sz="2800" dirty="0"/>
              <a:t> </a:t>
            </a:r>
            <a:r>
              <a:rPr lang="fr-BE" sz="2800" dirty="0" err="1"/>
              <a:t>contract</a:t>
            </a:r>
            <a:r>
              <a:rPr lang="fr-BE" sz="2800" dirty="0"/>
              <a:t> </a:t>
            </a:r>
            <a:r>
              <a:rPr lang="fr-BE" sz="2800" dirty="0" err="1"/>
              <a:t>tussen</a:t>
            </a:r>
            <a:r>
              <a:rPr lang="fr-BE" sz="2800" dirty="0"/>
              <a:t> BESLPO/FOD SZ en </a:t>
            </a:r>
            <a:r>
              <a:rPr lang="fr-BE" sz="2800" dirty="0" err="1"/>
              <a:t>onderzoeksteams</a:t>
            </a:r>
            <a:r>
              <a:rPr lang="fr-BE" sz="2800" dirty="0"/>
              <a:t>. </a:t>
            </a:r>
            <a:endParaRPr lang="fr-BE" sz="2800" dirty="0" smtClean="0"/>
          </a:p>
          <a:p>
            <a:endParaRPr lang="fr-BE" sz="2800" dirty="0"/>
          </a:p>
          <a:p>
            <a:pPr lvl="1"/>
            <a:r>
              <a:rPr lang="fr-BE" sz="2400" dirty="0" err="1" smtClean="0"/>
              <a:t>Naam</a:t>
            </a:r>
            <a:r>
              <a:rPr lang="fr-BE" sz="2400" dirty="0" smtClean="0"/>
              <a:t> </a:t>
            </a:r>
            <a:r>
              <a:rPr lang="fr-BE" sz="2400" dirty="0" err="1"/>
              <a:t>laatste</a:t>
            </a:r>
            <a:r>
              <a:rPr lang="fr-BE" sz="2400" dirty="0"/>
              <a:t> </a:t>
            </a:r>
            <a:r>
              <a:rPr lang="fr-BE" sz="2400" dirty="0" err="1"/>
              <a:t>contract</a:t>
            </a:r>
            <a:r>
              <a:rPr lang="fr-BE" sz="2400" dirty="0"/>
              <a:t> : </a:t>
            </a:r>
            <a:r>
              <a:rPr lang="fr-BE" sz="2400" dirty="0" smtClean="0"/>
              <a:t>PONS</a:t>
            </a:r>
          </a:p>
          <a:p>
            <a:pPr lvl="1"/>
            <a:r>
              <a:rPr lang="fr-BE" sz="2400" dirty="0" err="1" smtClean="0"/>
              <a:t>Einde</a:t>
            </a:r>
            <a:r>
              <a:rPr lang="fr-BE" sz="2400" dirty="0" smtClean="0"/>
              <a:t> PONS : 30/4/2017</a:t>
            </a:r>
            <a:endParaRPr lang="fr-BE" sz="2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013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I. </a:t>
            </a:r>
            <a:r>
              <a:rPr lang="nl-BE" dirty="0"/>
              <a:t>Overzicht beschikbare databestanden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Toekomstige</a:t>
            </a:r>
            <a:r>
              <a:rPr lang="fr-BE" dirty="0" smtClean="0"/>
              <a:t> </a:t>
            </a:r>
            <a:r>
              <a:rPr lang="fr-BE" dirty="0" err="1" smtClean="0"/>
              <a:t>situatie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nl-NL" sz="3000" dirty="0"/>
              <a:t>Wetenschappelijke teams gefinancierd door consortium van federale en regionale overheden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fr-BE" sz="33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3000" dirty="0"/>
              <a:t>Van </a:t>
            </a:r>
            <a:r>
              <a:rPr lang="fr-BE" sz="3000" dirty="0" err="1"/>
              <a:t>start</a:t>
            </a:r>
            <a:r>
              <a:rPr lang="fr-BE" sz="3000" dirty="0"/>
              <a:t> </a:t>
            </a:r>
            <a:r>
              <a:rPr lang="fr-BE" sz="3000" dirty="0" err="1"/>
              <a:t>vanaf</a:t>
            </a:r>
            <a:r>
              <a:rPr lang="fr-BE" sz="3000" dirty="0"/>
              <a:t> 2018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nl-NL" sz="30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3000" dirty="0"/>
              <a:t> </a:t>
            </a:r>
            <a:r>
              <a:rPr lang="fr-BE" sz="3000" dirty="0" err="1"/>
              <a:t>Zelfde</a:t>
            </a:r>
            <a:r>
              <a:rPr lang="fr-BE" sz="3000" dirty="0"/>
              <a:t> </a:t>
            </a:r>
            <a:r>
              <a:rPr lang="fr-BE" sz="3000" dirty="0" err="1"/>
              <a:t>ondersteuning</a:t>
            </a:r>
            <a:r>
              <a:rPr lang="fr-BE" sz="3000" dirty="0"/>
              <a:t> : 2 VTE</a:t>
            </a:r>
          </a:p>
          <a:p>
            <a:endParaRPr lang="nl-BE" sz="2800" dirty="0" smtClean="0"/>
          </a:p>
          <a:p>
            <a:r>
              <a:rPr lang="nl-BE" sz="2800" dirty="0" smtClean="0"/>
              <a:t>Een </a:t>
            </a:r>
            <a:r>
              <a:rPr lang="nl-BE" sz="2800" dirty="0"/>
              <a:t>structurele financiering werd verworven op federaal </a:t>
            </a:r>
            <a:r>
              <a:rPr lang="nl-BE" sz="2800" dirty="0" smtClean="0"/>
              <a:t>niveau</a:t>
            </a:r>
            <a:endParaRPr lang="fr-BE" sz="2800" dirty="0"/>
          </a:p>
          <a:p>
            <a:pPr marL="0" indent="0">
              <a:buNone/>
            </a:pPr>
            <a:endParaRPr lang="fr-BE" sz="63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574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Toekomstige situatie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1"/>
            <a:endParaRPr lang="nl-BE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4300" dirty="0"/>
              <a:t>Regionaal niveau : voorstel om periodes van 3 jaar te nemen</a:t>
            </a:r>
          </a:p>
          <a:p>
            <a:endParaRPr lang="nl-BE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4300" dirty="0"/>
              <a:t>De verbreding van het DWH AM&amp;SB (federaal, maar ook </a:t>
            </a:r>
            <a:r>
              <a:rPr lang="nl-BE" sz="4300" dirty="0" smtClean="0"/>
              <a:t>regionaal) </a:t>
            </a:r>
            <a:r>
              <a:rPr lang="nl-BE" sz="4300" dirty="0"/>
              <a:t>weerspiegelt zich nu ook in de financieringswijze</a:t>
            </a:r>
          </a:p>
          <a:p>
            <a:endParaRPr lang="nl-BE" sz="31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4400" dirty="0"/>
              <a:t>Rol Gebruikersgroep blijft ongewijzigd</a:t>
            </a:r>
          </a:p>
          <a:p>
            <a:endParaRPr lang="nl-BE" sz="31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4400" dirty="0"/>
              <a:t>Overgangsperiode : </a:t>
            </a:r>
            <a:r>
              <a:rPr lang="en-US" sz="4400" dirty="0" err="1"/>
              <a:t>nieuwe</a:t>
            </a:r>
            <a:r>
              <a:rPr lang="en-US" sz="4400" dirty="0"/>
              <a:t> </a:t>
            </a:r>
            <a:r>
              <a:rPr lang="en-US" sz="4400" dirty="0" err="1"/>
              <a:t>verlenging</a:t>
            </a:r>
            <a:r>
              <a:rPr lang="en-US" sz="4400" dirty="0"/>
              <a:t> van PONS tot </a:t>
            </a:r>
            <a:r>
              <a:rPr lang="en-US" sz="4400" dirty="0" err="1"/>
              <a:t>eind</a:t>
            </a:r>
            <a:r>
              <a:rPr lang="en-US" sz="4400" dirty="0"/>
              <a:t> 2017</a:t>
            </a:r>
          </a:p>
          <a:p>
            <a:endParaRPr lang="nl-BE" sz="3100" dirty="0"/>
          </a:p>
        </p:txBody>
      </p:sp>
    </p:spTree>
    <p:extLst>
      <p:ext uri="{BB962C8B-B14F-4D97-AF65-F5344CB8AC3E}">
        <p14:creationId xmlns:p14="http://schemas.microsoft.com/office/powerpoint/2010/main" val="25617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V. </a:t>
            </a:r>
            <a:r>
              <a:rPr lang="fr-BE" dirty="0" err="1" smtClean="0"/>
              <a:t>Projecten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Projecten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Projecten PONS</a:t>
            </a:r>
          </a:p>
          <a:p>
            <a:endParaRPr lang="nl-BE" dirty="0"/>
          </a:p>
          <a:p>
            <a:pPr lvl="1"/>
            <a:r>
              <a:rPr lang="nl-BE" dirty="0" smtClean="0"/>
              <a:t>PONS loopt af einde 31/12/2017</a:t>
            </a:r>
          </a:p>
          <a:p>
            <a:pPr lvl="1"/>
            <a:endParaRPr lang="nl-BE" dirty="0"/>
          </a:p>
          <a:p>
            <a:r>
              <a:rPr lang="nl-BE" dirty="0" smtClean="0"/>
              <a:t>Projecten vanaf 2018</a:t>
            </a:r>
          </a:p>
          <a:p>
            <a:endParaRPr lang="nl-BE" dirty="0"/>
          </a:p>
          <a:p>
            <a:pPr lvl="1"/>
            <a:r>
              <a:rPr lang="nl-BE" dirty="0"/>
              <a:t>Nieuwe </a:t>
            </a:r>
            <a:r>
              <a:rPr lang="nl-BE" dirty="0" err="1"/>
              <a:t>onderzoeksagenda</a:t>
            </a:r>
            <a:r>
              <a:rPr lang="nl-BE" dirty="0"/>
              <a:t> in overleg met federale en regionale </a:t>
            </a:r>
            <a:r>
              <a:rPr lang="nl-BE" dirty="0" err="1" smtClean="0"/>
              <a:t>financierders</a:t>
            </a:r>
            <a:endParaRPr lang="nl-BE" dirty="0" smtClean="0"/>
          </a:p>
          <a:p>
            <a:pPr lvl="1"/>
            <a:r>
              <a:rPr lang="nl-BE" dirty="0" smtClean="0"/>
              <a:t>Aantal projecten al aangevangen in PONS</a:t>
            </a:r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268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Projecten</a:t>
            </a:r>
            <a:r>
              <a:rPr lang="fr-BE" dirty="0" smtClean="0"/>
              <a:t>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inkomensnotie en </a:t>
            </a:r>
            <a:r>
              <a:rPr lang="nl-NL" dirty="0" smtClean="0"/>
              <a:t>LWI-indicator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Koppeling data EU-SILC en DWH AM&amp;SB</a:t>
            </a:r>
          </a:p>
          <a:p>
            <a:pPr lvl="1"/>
            <a:r>
              <a:rPr lang="nl-NL" sz="2400" dirty="0" smtClean="0"/>
              <a:t>Onderzoek gevoerd door ADS-SB, CESO en Steunpunt Werk</a:t>
            </a:r>
          </a:p>
          <a:p>
            <a:pPr lvl="1"/>
            <a:endParaRPr lang="nl-NL" sz="2400" dirty="0" smtClean="0"/>
          </a:p>
          <a:p>
            <a:r>
              <a:rPr lang="nl-NL" dirty="0"/>
              <a:t>LWI-indicator</a:t>
            </a:r>
          </a:p>
          <a:p>
            <a:endParaRPr lang="nl-NL" dirty="0"/>
          </a:p>
          <a:p>
            <a:pPr marL="457200" lvl="1" indent="0">
              <a:buNone/>
            </a:pPr>
            <a:r>
              <a:rPr lang="nl-NL" dirty="0"/>
              <a:t>=&gt; toelichting Bart Scholiers</a:t>
            </a:r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9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Projecten</a:t>
            </a:r>
            <a:r>
              <a:rPr lang="fr-BE" dirty="0" smtClean="0"/>
              <a:t>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nl-NL" sz="6500" dirty="0"/>
              <a:t>Inkomensnotie</a:t>
            </a:r>
          </a:p>
          <a:p>
            <a:endParaRPr lang="nl-NL" dirty="0"/>
          </a:p>
          <a:p>
            <a:pPr lvl="1"/>
            <a:r>
              <a:rPr lang="nl-NL" sz="5000" dirty="0"/>
              <a:t>Vertrek </a:t>
            </a:r>
            <a:r>
              <a:rPr lang="nl-NL" sz="5000" dirty="0" smtClean="0"/>
              <a:t>medewerker CESO </a:t>
            </a:r>
            <a:r>
              <a:rPr lang="nl-NL" sz="5000" dirty="0"/>
              <a:t>: project voorlopig stilgelegd maar wordt hernomen in 2018</a:t>
            </a:r>
          </a:p>
          <a:p>
            <a:pPr lvl="1"/>
            <a:r>
              <a:rPr lang="nl-NL" sz="5000" dirty="0"/>
              <a:t>Huidige concept wordt wel geüpdatet (bruto- en bruto belastbaar inkomen uit arbeid en uitkeringen)</a:t>
            </a:r>
          </a:p>
          <a:p>
            <a:endParaRPr lang="nl-NL" dirty="0" smtClean="0"/>
          </a:p>
          <a:p>
            <a:r>
              <a:rPr lang="nl-NL" sz="6500" dirty="0" err="1"/>
              <a:t>Mimosis</a:t>
            </a:r>
            <a:r>
              <a:rPr lang="nl-NL" sz="6500" dirty="0"/>
              <a:t> : afgerond</a:t>
            </a:r>
          </a:p>
          <a:p>
            <a:endParaRPr lang="nl-NL" sz="6500" dirty="0"/>
          </a:p>
          <a:p>
            <a:r>
              <a:rPr lang="nl-NL" sz="6500" dirty="0"/>
              <a:t>Project </a:t>
            </a:r>
            <a:r>
              <a:rPr lang="nl-NL" sz="6500" dirty="0" err="1"/>
              <a:t>Dynam</a:t>
            </a:r>
            <a:r>
              <a:rPr lang="nl-NL" sz="6500" dirty="0"/>
              <a:t> : RSZ heeft een gegevensaanvraag ingediend</a:t>
            </a:r>
          </a:p>
          <a:p>
            <a:endParaRPr lang="nl-NL" sz="6500" dirty="0"/>
          </a:p>
          <a:p>
            <a:r>
              <a:rPr lang="nl-NL" sz="6500" dirty="0"/>
              <a:t>Andere projecten : worden verdergezet in 2018, eventueel in aangepaste vorm</a:t>
            </a:r>
          </a:p>
          <a:p>
            <a:pPr lvl="1"/>
            <a:endParaRPr lang="nl-NL" sz="2400" dirty="0" smtClean="0"/>
          </a:p>
          <a:p>
            <a:pPr lvl="2"/>
            <a:endParaRPr lang="nl-NL" sz="2000" dirty="0" smtClean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75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Onderzoeksopdracht vanaf 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dirty="0" smtClean="0"/>
          </a:p>
          <a:p>
            <a:r>
              <a:rPr lang="nl-BE" dirty="0" smtClean="0"/>
              <a:t>Luik 1 : onderhoud kwaliteit van de data</a:t>
            </a:r>
          </a:p>
          <a:p>
            <a:r>
              <a:rPr lang="nl-BE" dirty="0" smtClean="0"/>
              <a:t>Luik 2 : </a:t>
            </a:r>
            <a:r>
              <a:rPr lang="nl-BE" dirty="0"/>
              <a:t>ontwikkeling en verdieping</a:t>
            </a:r>
            <a:endParaRPr lang="nl-BE" dirty="0" smtClean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987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Onderzoeksopdracht vanaf </a:t>
            </a:r>
            <a:r>
              <a:rPr lang="nl-BE" dirty="0" smtClean="0"/>
              <a:t>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Luik 1 : </a:t>
            </a:r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Documentatie </a:t>
            </a:r>
            <a:endParaRPr lang="nl-BE" dirty="0"/>
          </a:p>
          <a:p>
            <a:pPr lvl="1"/>
            <a:r>
              <a:rPr lang="nl-BE" dirty="0"/>
              <a:t>Nomenclatuur </a:t>
            </a:r>
          </a:p>
          <a:p>
            <a:pPr lvl="1"/>
            <a:r>
              <a:rPr lang="nl-BE" dirty="0" err="1"/>
              <a:t>Webtoepassingen</a:t>
            </a:r>
            <a:r>
              <a:rPr lang="nl-BE" dirty="0"/>
              <a:t> </a:t>
            </a:r>
          </a:p>
          <a:p>
            <a:pPr lvl="1"/>
            <a:r>
              <a:rPr lang="nl-BE" dirty="0"/>
              <a:t>Indicatoren</a:t>
            </a:r>
          </a:p>
          <a:p>
            <a:pPr lvl="1"/>
            <a:r>
              <a:rPr lang="nl-BE" dirty="0"/>
              <a:t>…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783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Onderzoeksopdracht vanaf 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Ontwikkeling </a:t>
            </a:r>
            <a:r>
              <a:rPr lang="nl-NL" dirty="0"/>
              <a:t>standaardvariabelen </a:t>
            </a:r>
            <a:r>
              <a:rPr lang="nl-NL" dirty="0" smtClean="0"/>
              <a:t>m.b.t. socio-economische achtergrond</a:t>
            </a:r>
          </a:p>
          <a:p>
            <a:pPr lvl="1"/>
            <a:r>
              <a:rPr lang="nl-BE" dirty="0"/>
              <a:t>Doel :  een index (of meerdere indices) opstellen die weergeeft in welk gezin een persoon als kind leefde</a:t>
            </a:r>
            <a:endParaRPr lang="nl-NL" dirty="0" smtClean="0"/>
          </a:p>
          <a:p>
            <a:pPr lvl="1"/>
            <a:endParaRPr lang="nl-NL" dirty="0"/>
          </a:p>
          <a:p>
            <a:r>
              <a:rPr lang="nl-NL" dirty="0"/>
              <a:t>Onderwijsgegevens</a:t>
            </a:r>
          </a:p>
          <a:p>
            <a:pPr lvl="1"/>
            <a:r>
              <a:rPr lang="nl-BE" dirty="0"/>
              <a:t>Vraag tot integratie gegevens werd voorgelegd aan CREF (Franstalige universiteiten)</a:t>
            </a:r>
          </a:p>
          <a:p>
            <a:pPr lvl="1"/>
            <a:r>
              <a:rPr lang="nl-BE" dirty="0"/>
              <a:t>Evolutie kadaster met opleidingsgegevens FWB</a:t>
            </a:r>
          </a:p>
          <a:p>
            <a:pPr lvl="2"/>
            <a:endParaRPr lang="nl-NL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316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Onderzoeksopdracht vanaf </a:t>
            </a:r>
            <a:r>
              <a:rPr lang="nl-BE" dirty="0" smtClean="0"/>
              <a:t>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 smtClean="0"/>
              <a:t>Loopbaangegevens</a:t>
            </a:r>
            <a:endParaRPr lang="nl-BE" dirty="0"/>
          </a:p>
          <a:p>
            <a:pPr lvl="1"/>
            <a:r>
              <a:rPr lang="nl-BE" dirty="0"/>
              <a:t>m.b.t. zelfstandigen en ambtenaren</a:t>
            </a:r>
          </a:p>
          <a:p>
            <a:endParaRPr lang="nl-BE" dirty="0" smtClean="0"/>
          </a:p>
          <a:p>
            <a:r>
              <a:rPr lang="nl-BE" dirty="0" smtClean="0"/>
              <a:t>Uitgaande </a:t>
            </a:r>
            <a:r>
              <a:rPr lang="nl-BE" dirty="0"/>
              <a:t>grensarbeid en internationale en Europese tewerkstelling</a:t>
            </a:r>
          </a:p>
          <a:p>
            <a:pPr lvl="1"/>
            <a:r>
              <a:rPr lang="nl-BE" dirty="0"/>
              <a:t>Zie supra</a:t>
            </a:r>
          </a:p>
          <a:p>
            <a:endParaRPr lang="nl-BE" dirty="0"/>
          </a:p>
          <a:p>
            <a:r>
              <a:rPr lang="nl-BE" dirty="0"/>
              <a:t>Beroepencodes</a:t>
            </a:r>
          </a:p>
          <a:p>
            <a:pPr lvl="1"/>
            <a:r>
              <a:rPr lang="nl-BE" dirty="0"/>
              <a:t>Harmonisatie beroepencodes VDAB/FOREM/ACTIRIS/ADG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5261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Bronnen</a:t>
            </a:r>
            <a:r>
              <a:rPr lang="fr-BE" dirty="0" smtClean="0"/>
              <a:t> : stand van </a:t>
            </a:r>
            <a:r>
              <a:rPr lang="fr-BE" dirty="0" err="1" smtClean="0"/>
              <a:t>zaken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fr-BE" sz="3000" dirty="0" smtClean="0"/>
              <a:t>Data 2014 </a:t>
            </a:r>
            <a:r>
              <a:rPr lang="fr-BE" sz="3000" dirty="0" err="1"/>
              <a:t>zijn</a:t>
            </a:r>
            <a:r>
              <a:rPr lang="fr-BE" sz="3000" dirty="0"/>
              <a:t> </a:t>
            </a:r>
            <a:r>
              <a:rPr lang="fr-BE" sz="3000" dirty="0" err="1" smtClean="0"/>
              <a:t>ingeladen</a:t>
            </a:r>
            <a:endParaRPr lang="fr-BE" sz="3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r>
              <a:rPr lang="fr-BE" sz="3000" dirty="0"/>
              <a:t>Data </a:t>
            </a:r>
            <a:r>
              <a:rPr lang="fr-BE" sz="3000" dirty="0" smtClean="0"/>
              <a:t>2015 </a:t>
            </a:r>
            <a:r>
              <a:rPr lang="fr-BE" sz="3000" dirty="0" err="1"/>
              <a:t>zijn</a:t>
            </a:r>
            <a:r>
              <a:rPr lang="fr-BE" sz="3000" dirty="0"/>
              <a:t> </a:t>
            </a:r>
            <a:r>
              <a:rPr lang="fr-BE" sz="3000" dirty="0" err="1"/>
              <a:t>ingeladen</a:t>
            </a:r>
            <a:r>
              <a:rPr lang="fr-BE" sz="3000" dirty="0"/>
              <a:t>, </a:t>
            </a:r>
            <a:r>
              <a:rPr lang="fr-BE" sz="3000" dirty="0" err="1" smtClean="0"/>
              <a:t>behalve</a:t>
            </a:r>
            <a:r>
              <a:rPr lang="fr-BE" sz="3000" dirty="0" smtClean="0"/>
              <a:t> </a:t>
            </a:r>
            <a:r>
              <a:rPr lang="fr-BE" sz="3000" dirty="0" err="1"/>
              <a:t>statistische</a:t>
            </a:r>
            <a:r>
              <a:rPr lang="fr-BE" sz="3000" dirty="0"/>
              <a:t> </a:t>
            </a:r>
            <a:r>
              <a:rPr lang="fr-BE" sz="3000" dirty="0" err="1"/>
              <a:t>sector</a:t>
            </a:r>
            <a:endParaRPr lang="nl-NL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r>
              <a:rPr lang="nl-NL" sz="3000" dirty="0"/>
              <a:t>Data </a:t>
            </a:r>
            <a:r>
              <a:rPr lang="nl-NL" sz="3000" dirty="0" smtClean="0"/>
              <a:t>2016 </a:t>
            </a:r>
            <a:r>
              <a:rPr lang="nl-NL" sz="3000" dirty="0"/>
              <a:t>: proces van </a:t>
            </a:r>
            <a:r>
              <a:rPr lang="nl-NL" sz="3000" dirty="0" err="1"/>
              <a:t>inlading</a:t>
            </a:r>
            <a:r>
              <a:rPr lang="nl-NL" sz="3000" dirty="0"/>
              <a:t> aan de gang</a:t>
            </a:r>
            <a:endParaRPr lang="fr-BE" sz="3000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nl-BE" dirty="0" smtClean="0"/>
              <a:t>Zie schema website</a:t>
            </a:r>
            <a:endParaRPr lang="nl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>
              <a:lnSpc>
                <a:spcPct val="90000"/>
              </a:lnSpc>
            </a:pPr>
            <a:r>
              <a:rPr lang="nl-NL" dirty="0"/>
              <a:t>LWI – indicator : berekening niet meer afhankelijk van de statistische sector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Inkomensconcept </a:t>
            </a:r>
            <a:r>
              <a:rPr lang="nl-NL" dirty="0"/>
              <a:t>loopt nog steeds achter</a:t>
            </a:r>
          </a:p>
          <a:p>
            <a:pPr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Onderzoeksopdracht</a:t>
            </a:r>
            <a:r>
              <a:rPr lang="fr-BE" dirty="0" smtClean="0"/>
              <a:t> </a:t>
            </a:r>
            <a:r>
              <a:rPr lang="fr-BE" dirty="0" err="1" smtClean="0"/>
              <a:t>vanaf</a:t>
            </a:r>
            <a:r>
              <a:rPr lang="fr-BE" dirty="0" smtClean="0"/>
              <a:t>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000" dirty="0" smtClean="0"/>
              <a:t>Reproductie </a:t>
            </a:r>
            <a:r>
              <a:rPr lang="nl-NL" sz="3000" dirty="0"/>
              <a:t>indicatoren m.b.t. de arbeidsmarkt en sociale bescherming op basis data DWH AM&amp;SB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in </a:t>
            </a:r>
            <a:r>
              <a:rPr lang="nl-NL" dirty="0"/>
              <a:t>het kader van de open coördinatiemethode voor de sociale bescherming en de sociale integratie</a:t>
            </a:r>
            <a:endParaRPr lang="nl-NL" sz="2600" dirty="0" smtClean="0"/>
          </a:p>
          <a:p>
            <a:pPr lvl="1">
              <a:lnSpc>
                <a:spcPct val="90000"/>
              </a:lnSpc>
            </a:pPr>
            <a:r>
              <a:rPr lang="nl-NL" dirty="0"/>
              <a:t>werkgelegenheidsindicatoren die opgevolgd worden binnen het kader van de Europa 2020 strategie</a:t>
            </a:r>
            <a:r>
              <a:rPr lang="nl-NL" sz="26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Ook rekening houden met regionale aspecten</a:t>
            </a:r>
            <a:endParaRPr lang="fr-BE" dirty="0"/>
          </a:p>
          <a:p>
            <a:pPr>
              <a:lnSpc>
                <a:spcPct val="90000"/>
              </a:lnSpc>
            </a:pPr>
            <a:endParaRPr lang="fr-BE" sz="3000" dirty="0"/>
          </a:p>
          <a:p>
            <a:pPr>
              <a:lnSpc>
                <a:spcPct val="90000"/>
              </a:lnSpc>
            </a:pP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750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/>
              <a:t>Onderzoeksopdracht</a:t>
            </a:r>
            <a:r>
              <a:rPr lang="fr-BE" dirty="0"/>
              <a:t> </a:t>
            </a:r>
            <a:r>
              <a:rPr lang="fr-BE" dirty="0" err="1"/>
              <a:t>vanaf</a:t>
            </a:r>
            <a:r>
              <a:rPr lang="fr-BE" dirty="0"/>
              <a:t> </a:t>
            </a:r>
            <a:r>
              <a:rPr lang="fr-BE" dirty="0" smtClean="0"/>
              <a:t>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endParaRPr lang="nl-NL" sz="2800" dirty="0" smtClean="0"/>
          </a:p>
          <a:p>
            <a:pPr>
              <a:lnSpc>
                <a:spcPct val="90000"/>
              </a:lnSpc>
            </a:pPr>
            <a:r>
              <a:rPr lang="nl-NL" sz="3000" dirty="0"/>
              <a:t>Ontwikkeling meet- en opvolgingsinstrument voor de regionale tewerkstellingsmaatregelen</a:t>
            </a:r>
            <a:endParaRPr lang="fr-BE" sz="3000" dirty="0"/>
          </a:p>
          <a:p>
            <a:pPr lvl="1">
              <a:lnSpc>
                <a:spcPct val="90000"/>
              </a:lnSpc>
            </a:pPr>
            <a:r>
              <a:rPr lang="fr-BE" dirty="0" smtClean="0"/>
              <a:t>6de </a:t>
            </a:r>
            <a:r>
              <a:rPr lang="fr-BE" dirty="0" err="1"/>
              <a:t>staatshervorming</a:t>
            </a:r>
            <a:endParaRPr lang="fr-BE" dirty="0"/>
          </a:p>
          <a:p>
            <a:pPr>
              <a:lnSpc>
                <a:spcPct val="70000"/>
              </a:lnSpc>
            </a:pPr>
            <a:endParaRPr lang="nl-NL" sz="2800" dirty="0"/>
          </a:p>
          <a:p>
            <a:pPr>
              <a:lnSpc>
                <a:spcPct val="70000"/>
              </a:lnSpc>
            </a:pPr>
            <a:r>
              <a:rPr lang="nl-BE" sz="2800" dirty="0" smtClean="0"/>
              <a:t>Ontwikkeling indicatoren </a:t>
            </a:r>
            <a:r>
              <a:rPr lang="nl-BE" sz="2800" dirty="0"/>
              <a:t>voor </a:t>
            </a:r>
            <a:r>
              <a:rPr lang="nl-BE" sz="2800" dirty="0" smtClean="0"/>
              <a:t>boordtabel sociale bescherming</a:t>
            </a:r>
          </a:p>
          <a:p>
            <a:pPr lvl="1">
              <a:lnSpc>
                <a:spcPct val="70000"/>
              </a:lnSpc>
            </a:pPr>
            <a:r>
              <a:rPr lang="nl-BE" sz="2600" dirty="0" smtClean="0"/>
              <a:t>Doel : monitoren </a:t>
            </a:r>
            <a:r>
              <a:rPr lang="nl-BE" sz="2600" dirty="0"/>
              <a:t>van bepaalde aspecten van het sociaal beleid, op federaal en regionaal </a:t>
            </a:r>
            <a:r>
              <a:rPr lang="nl-BE" sz="2600" dirty="0" smtClean="0"/>
              <a:t>vlak</a:t>
            </a:r>
          </a:p>
          <a:p>
            <a:pPr lvl="1">
              <a:lnSpc>
                <a:spcPct val="70000"/>
              </a:lnSpc>
            </a:pPr>
            <a:r>
              <a:rPr lang="nl-BE" sz="2600" dirty="0" smtClean="0"/>
              <a:t>Nagaan in welke mate DWH AM&amp;SB hieraan kan tegemoetkomen</a:t>
            </a:r>
          </a:p>
          <a:p>
            <a:pPr>
              <a:lnSpc>
                <a:spcPct val="70000"/>
              </a:lnSpc>
            </a:pP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12986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/>
              <a:t>Onderzoeksopdracht</a:t>
            </a:r>
            <a:r>
              <a:rPr lang="fr-BE" dirty="0"/>
              <a:t> </a:t>
            </a:r>
            <a:r>
              <a:rPr lang="fr-BE" dirty="0" err="1"/>
              <a:t>vanaf</a:t>
            </a:r>
            <a:r>
              <a:rPr lang="fr-BE" dirty="0"/>
              <a:t> </a:t>
            </a:r>
            <a:r>
              <a:rPr lang="fr-BE" dirty="0" smtClean="0"/>
              <a:t>2018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nl-BE" sz="2800" dirty="0" smtClean="0"/>
              <a:t>Aanpassing documentatie </a:t>
            </a:r>
            <a:r>
              <a:rPr lang="nl-BE" sz="2800" dirty="0"/>
              <a:t>aan </a:t>
            </a:r>
            <a:r>
              <a:rPr lang="nl-BE" sz="2800" dirty="0" smtClean="0"/>
              <a:t>veranderende </a:t>
            </a:r>
            <a:r>
              <a:rPr lang="nl-BE" sz="2800" dirty="0"/>
              <a:t>behoeften van het wetenschappelijk onderzoek</a:t>
            </a:r>
          </a:p>
          <a:p>
            <a:pPr>
              <a:lnSpc>
                <a:spcPct val="80000"/>
              </a:lnSpc>
            </a:pPr>
            <a:endParaRPr lang="nl-BE" sz="2800" dirty="0"/>
          </a:p>
          <a:p>
            <a:pPr lvl="1">
              <a:lnSpc>
                <a:spcPct val="90000"/>
              </a:lnSpc>
            </a:pPr>
            <a:r>
              <a:rPr lang="nl-BE" dirty="0"/>
              <a:t>de bestaande documentatie aangepast aan het zich steeds vernieuwend gebruik van het datawarehouse?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354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bronnen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bestand </a:t>
            </a:r>
            <a:r>
              <a:rPr lang="nl-NL" dirty="0"/>
              <a:t>RSVZ </a:t>
            </a:r>
            <a:r>
              <a:rPr lang="nl-NL" dirty="0" smtClean="0"/>
              <a:t>– </a:t>
            </a:r>
            <a:r>
              <a:rPr lang="nl-NL" dirty="0" err="1" smtClean="0"/>
              <a:t>eClipz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=&gt; toelichting Bart Scholiers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KBO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=&gt; </a:t>
            </a:r>
            <a:r>
              <a:rPr lang="nl-NL" dirty="0"/>
              <a:t>toelichting Bart Scholiers</a:t>
            </a:r>
          </a:p>
          <a:p>
            <a:endParaRPr lang="nl-NL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3200" dirty="0" smtClean="0"/>
              <a:t>VDAB en ACTIRIS – beroepencodes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nl-NL" sz="3200" dirty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48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Problemen met bronnen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BE" sz="4100" dirty="0"/>
              <a:t>FAO – </a:t>
            </a:r>
            <a:r>
              <a:rPr lang="fr-BE" sz="4100" dirty="0" err="1"/>
              <a:t>personen</a:t>
            </a:r>
            <a:r>
              <a:rPr lang="fr-BE" sz="4100" dirty="0"/>
              <a:t> met </a:t>
            </a:r>
            <a:r>
              <a:rPr lang="nl-NL" sz="4100" dirty="0"/>
              <a:t>permanente arbeidsongeschiktheid</a:t>
            </a:r>
            <a:endParaRPr lang="nl-BE" sz="4100" dirty="0"/>
          </a:p>
          <a:p>
            <a:endParaRPr lang="nl-BE" dirty="0" smtClean="0"/>
          </a:p>
          <a:p>
            <a:pPr marL="457200" lvl="1" indent="0">
              <a:lnSpc>
                <a:spcPct val="90000"/>
              </a:lnSpc>
              <a:buNone/>
            </a:pPr>
            <a:r>
              <a:rPr lang="nl-BE" sz="3400" dirty="0" smtClean="0"/>
              <a:t>=&gt; Toelichting Anne-Laure </a:t>
            </a:r>
            <a:r>
              <a:rPr lang="nl-BE" sz="3400" dirty="0" err="1" smtClean="0"/>
              <a:t>Mathy</a:t>
            </a:r>
            <a:endParaRPr lang="nl-BE" sz="3400" dirty="0"/>
          </a:p>
          <a:p>
            <a:endParaRPr lang="nl-BE" dirty="0"/>
          </a:p>
          <a:p>
            <a:r>
              <a:rPr lang="nl-BE" sz="4100" dirty="0"/>
              <a:t>SIGEDIS</a:t>
            </a:r>
          </a:p>
          <a:p>
            <a:endParaRPr lang="nl-BE" dirty="0"/>
          </a:p>
          <a:p>
            <a:pPr lvl="1">
              <a:lnSpc>
                <a:spcPct val="90000"/>
              </a:lnSpc>
            </a:pPr>
            <a:r>
              <a:rPr lang="nl-BE" sz="3400" dirty="0"/>
              <a:t>Problemen met de loopbaancodes =&gt; nieuwe versie 2014</a:t>
            </a:r>
          </a:p>
          <a:p>
            <a:endParaRPr lang="nl-BE" dirty="0" smtClean="0"/>
          </a:p>
          <a:p>
            <a:r>
              <a:rPr lang="nl-BE" sz="4100" dirty="0"/>
              <a:t>Wachtregister</a:t>
            </a:r>
          </a:p>
          <a:p>
            <a:endParaRPr lang="nl-BE" dirty="0"/>
          </a:p>
          <a:p>
            <a:pPr lvl="1">
              <a:lnSpc>
                <a:spcPct val="90000"/>
              </a:lnSpc>
            </a:pPr>
            <a:r>
              <a:rPr lang="nl-BE" sz="3400" dirty="0"/>
              <a:t>Lijst correcties ADS-SB bevat inconsequenties</a:t>
            </a:r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130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Problemen met bronnen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Gegevens tewerkstelling </a:t>
            </a:r>
            <a:r>
              <a:rPr lang="nl-NL" dirty="0"/>
              <a:t>bij Europese en internationale </a:t>
            </a:r>
            <a:r>
              <a:rPr lang="nl-NL" dirty="0" smtClean="0"/>
              <a:t>instellingen via Rijksregister</a:t>
            </a:r>
          </a:p>
          <a:p>
            <a:endParaRPr lang="nl-NL" dirty="0" smtClean="0"/>
          </a:p>
          <a:p>
            <a:pPr lvl="1">
              <a:lnSpc>
                <a:spcPct val="90000"/>
              </a:lnSpc>
            </a:pPr>
            <a:r>
              <a:rPr lang="nl-NL" dirty="0"/>
              <a:t>Geen onderscheid tussen werknemers en personen ten </a:t>
            </a:r>
            <a:r>
              <a:rPr lang="nl-NL" dirty="0" smtClean="0"/>
              <a:t>laste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Onduidelijkheid over volledigheid populatie</a:t>
            </a: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 smtClean="0"/>
              <a:t>Overleg FOD Buitenlandse Zaken</a:t>
            </a:r>
            <a:endParaRPr lang="nl-NL" dirty="0"/>
          </a:p>
          <a:p>
            <a:endParaRPr lang="nl-NL" dirty="0" smtClean="0"/>
          </a:p>
          <a:p>
            <a:r>
              <a:rPr lang="nl-NL" dirty="0"/>
              <a:t>NIC – uitgaande grensarbeiders</a:t>
            </a:r>
          </a:p>
          <a:p>
            <a:endParaRPr lang="nl-NL" dirty="0"/>
          </a:p>
          <a:p>
            <a:pPr lvl="1"/>
            <a:r>
              <a:rPr lang="nl-NL" dirty="0"/>
              <a:t>Trendbreuk </a:t>
            </a:r>
            <a:r>
              <a:rPr lang="nl-NL" dirty="0" smtClean="0"/>
              <a:t>2013 vastgesteld</a:t>
            </a:r>
          </a:p>
          <a:p>
            <a:pPr lvl="1"/>
            <a:r>
              <a:rPr lang="nl-NL" dirty="0" smtClean="0"/>
              <a:t>Voorstel : data vanaf 2013</a:t>
            </a:r>
            <a:endParaRPr lang="nl-BE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55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LIPRO-typologie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Nieuwe LIPRO-typologie</a:t>
            </a:r>
          </a:p>
          <a:p>
            <a:pPr lvl="1"/>
            <a:endParaRPr lang="nl-BE" dirty="0"/>
          </a:p>
          <a:p>
            <a:pPr marL="457200" lvl="1" indent="0">
              <a:buNone/>
            </a:pPr>
            <a:r>
              <a:rPr lang="nl-BE" dirty="0" smtClean="0"/>
              <a:t>	=&gt; toelichting Anne-Laure </a:t>
            </a:r>
            <a:r>
              <a:rPr lang="nl-BE" dirty="0" err="1" smtClean="0"/>
              <a:t>Mathy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7227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Uitbreiding nomenclatuur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dirty="0" err="1"/>
              <a:t>Uitbreiding</a:t>
            </a:r>
            <a:r>
              <a:rPr lang="fr-BE" dirty="0"/>
              <a:t> met </a:t>
            </a:r>
            <a:r>
              <a:rPr lang="fr-BE" dirty="0" err="1"/>
              <a:t>volgende</a:t>
            </a:r>
            <a:r>
              <a:rPr lang="fr-BE" dirty="0"/>
              <a:t> </a:t>
            </a:r>
            <a:r>
              <a:rPr lang="fr-BE" dirty="0" err="1" smtClean="0"/>
              <a:t>populaties</a:t>
            </a:r>
            <a:r>
              <a:rPr lang="fr-BE" dirty="0" smtClean="0"/>
              <a:t> </a:t>
            </a: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>
              <a:lnSpc>
                <a:spcPct val="90000"/>
              </a:lnSpc>
            </a:pPr>
            <a:r>
              <a:rPr lang="fr-BE" dirty="0" err="1"/>
              <a:t>uitgaande</a:t>
            </a:r>
            <a:r>
              <a:rPr lang="fr-BE" dirty="0"/>
              <a:t> </a:t>
            </a:r>
            <a:r>
              <a:rPr lang="fr-BE" dirty="0" err="1"/>
              <a:t>grensarbeiders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BE" dirty="0" err="1"/>
              <a:t>personen</a:t>
            </a:r>
            <a:r>
              <a:rPr lang="fr-BE" dirty="0"/>
              <a:t> </a:t>
            </a:r>
            <a:r>
              <a:rPr lang="fr-BE" dirty="0" err="1"/>
              <a:t>werkend</a:t>
            </a:r>
            <a:r>
              <a:rPr lang="fr-BE" dirty="0"/>
              <a:t> </a:t>
            </a:r>
            <a:r>
              <a:rPr lang="fr-BE" dirty="0" err="1"/>
              <a:t>bij</a:t>
            </a:r>
            <a:r>
              <a:rPr lang="fr-BE" dirty="0"/>
              <a:t> de </a:t>
            </a:r>
            <a:r>
              <a:rPr lang="fr-BE" dirty="0" err="1"/>
              <a:t>Europese</a:t>
            </a:r>
            <a:r>
              <a:rPr lang="fr-BE" dirty="0"/>
              <a:t> en internationale </a:t>
            </a:r>
            <a:r>
              <a:rPr lang="fr-BE" dirty="0" err="1"/>
              <a:t>instellingen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fr-BE" dirty="0" err="1"/>
              <a:t>personen</a:t>
            </a:r>
            <a:r>
              <a:rPr lang="fr-BE" dirty="0"/>
              <a:t> met </a:t>
            </a:r>
            <a:r>
              <a:rPr lang="nl-NL" dirty="0"/>
              <a:t>permanente arbeidsongeschiktheid omwille van een arbeidsongeval (FAO)</a:t>
            </a:r>
          </a:p>
          <a:p>
            <a:pPr lvl="1"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dirty="0" smtClean="0"/>
              <a:t>Nog niet gerealiseerd omwille van onduidelijkheden of problemen met de bronnen</a:t>
            </a:r>
            <a:endParaRPr lang="nl-NL" dirty="0"/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907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Aanpassing bestanden RSVZ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nl-BE" sz="4500" dirty="0"/>
              <a:t>ARZA-bestand (bron DWH_INASTI_RGTI)</a:t>
            </a:r>
          </a:p>
          <a:p>
            <a:endParaRPr lang="nl-BE" dirty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nl-BE" sz="4500" dirty="0"/>
              <a:t>Jaarbestand : wordt opgesplitst in bestanden per trimester </a:t>
            </a:r>
          </a:p>
          <a:p>
            <a:endParaRPr lang="nl-BE" dirty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nl-BE" sz="4500" dirty="0"/>
              <a:t>Aantal records worden verwijderd bij proces toewijzing aan trimesters</a:t>
            </a:r>
          </a:p>
          <a:p>
            <a:endParaRPr lang="nl-BE" dirty="0"/>
          </a:p>
          <a:p>
            <a:pPr lvl="1"/>
            <a:r>
              <a:rPr lang="nl-BE" sz="3300" dirty="0" smtClean="0"/>
              <a:t>Records met einddatum activiteit verschillend van een </a:t>
            </a:r>
            <a:r>
              <a:rPr lang="nl-BE" sz="3300" dirty="0" err="1" smtClean="0"/>
              <a:t>laatstekwartaaldag</a:t>
            </a:r>
            <a:endParaRPr lang="nl-BE" sz="3300" dirty="0" smtClean="0"/>
          </a:p>
          <a:p>
            <a:pPr lvl="1"/>
            <a:r>
              <a:rPr lang="nl-BE" sz="3300" dirty="0" smtClean="0"/>
              <a:t>Probleem gaat terug tot 1997</a:t>
            </a:r>
          </a:p>
          <a:p>
            <a:pPr lvl="1"/>
            <a:r>
              <a:rPr lang="nl-BE" sz="3300" dirty="0" smtClean="0"/>
              <a:t>Probleem het grootst voor het 1</a:t>
            </a:r>
            <a:r>
              <a:rPr lang="nl-BE" sz="3300" baseline="30000" dirty="0" smtClean="0"/>
              <a:t>ste</a:t>
            </a:r>
            <a:r>
              <a:rPr lang="nl-BE" sz="3300" dirty="0" smtClean="0"/>
              <a:t> </a:t>
            </a:r>
            <a:r>
              <a:rPr lang="nl-BE" sz="3300" dirty="0"/>
              <a:t>kwartaal (</a:t>
            </a:r>
            <a:r>
              <a:rPr lang="nl-BE" sz="3300" dirty="0" smtClean="0"/>
              <a:t>1,5-2,5%) </a:t>
            </a:r>
            <a:r>
              <a:rPr lang="nl-BE" sz="3300" dirty="0"/>
              <a:t>en neemt dan geleidelijk af</a:t>
            </a:r>
          </a:p>
          <a:p>
            <a:pPr lvl="1"/>
            <a:endParaRPr lang="nl-BE" dirty="0" smtClean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nl-BE" sz="4500" dirty="0"/>
              <a:t>Aanpassen en </a:t>
            </a:r>
            <a:r>
              <a:rPr lang="nl-BE" sz="4500" dirty="0" err="1"/>
              <a:t>herinladen</a:t>
            </a:r>
            <a:r>
              <a:rPr lang="nl-BE" sz="4500" dirty="0"/>
              <a:t> grote operatie : ook impact op nomenclatuur, afgeleide variabelen, inkomensnotie, …</a:t>
            </a:r>
          </a:p>
        </p:txBody>
      </p:sp>
    </p:spTree>
    <p:extLst>
      <p:ext uri="{BB962C8B-B14F-4D97-AF65-F5344CB8AC3E}">
        <p14:creationId xmlns:p14="http://schemas.microsoft.com/office/powerpoint/2010/main" val="65386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5370</TotalTime>
  <Words>870</Words>
  <Application>Microsoft Office PowerPoint</Application>
  <PresentationFormat>Diavoorstelling (4:3)</PresentationFormat>
  <Paragraphs>292</Paragraphs>
  <Slides>32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Arial</vt:lpstr>
      <vt:lpstr>Calibri</vt:lpstr>
      <vt:lpstr>Office Theme</vt:lpstr>
      <vt:lpstr>Aangepast ontwerp</vt:lpstr>
      <vt:lpstr>Datawarehouse arbeidsmarkt en sociale bescherming</vt:lpstr>
      <vt:lpstr>I. Overzicht beschikbare databestanden</vt:lpstr>
      <vt:lpstr>Bronnen : stand van zaken</vt:lpstr>
      <vt:lpstr>Nieuwe bronnen</vt:lpstr>
      <vt:lpstr>Problemen met bronnen</vt:lpstr>
      <vt:lpstr>Problemen met bronnen</vt:lpstr>
      <vt:lpstr>LIPRO-typologie</vt:lpstr>
      <vt:lpstr>Uitbreiding nomenclatuur</vt:lpstr>
      <vt:lpstr>Aanpassing bestanden RSVZ</vt:lpstr>
      <vt:lpstr>II. Webtoepassingen</vt:lpstr>
      <vt:lpstr>Actualisatie webtoepassingen</vt:lpstr>
      <vt:lpstr>Aanpassingen webtoepassingen</vt:lpstr>
      <vt:lpstr>Nieuwe webtoepassingen</vt:lpstr>
      <vt:lpstr>III. CMS en documentatie</vt:lpstr>
      <vt:lpstr>CMS en documentatie</vt:lpstr>
      <vt:lpstr>CMS en documentatie</vt:lpstr>
      <vt:lpstr>IV. Wetenschappelijke ondersteuning</vt:lpstr>
      <vt:lpstr>Situatie vroeger</vt:lpstr>
      <vt:lpstr>Situatie vroeger</vt:lpstr>
      <vt:lpstr>Toekomstige situatie</vt:lpstr>
      <vt:lpstr>Toekomstige situatie</vt:lpstr>
      <vt:lpstr>V. Projecten</vt:lpstr>
      <vt:lpstr>Projecten</vt:lpstr>
      <vt:lpstr>Projecten PONS</vt:lpstr>
      <vt:lpstr>Projecten PONS</vt:lpstr>
      <vt:lpstr>Onderzoeksopdracht vanaf 2018</vt:lpstr>
      <vt:lpstr>Onderzoeksopdracht vanaf 2018</vt:lpstr>
      <vt:lpstr>Onderzoeksopdracht vanaf 2018</vt:lpstr>
      <vt:lpstr>Onderzoeksopdracht vanaf 2018</vt:lpstr>
      <vt:lpstr>Onderzoeksopdracht vanaf 2018</vt:lpstr>
      <vt:lpstr>Onderzoeksopdracht vanaf 2018</vt:lpstr>
      <vt:lpstr>Onderzoeksopdracht vanaf 2018</vt:lpstr>
    </vt:vector>
  </TitlesOfParts>
  <Company>KSZ-BCSS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Sanne van Daele</cp:lastModifiedBy>
  <cp:revision>283</cp:revision>
  <cp:lastPrinted>2017-12-11T15:05:14Z</cp:lastPrinted>
  <dcterms:created xsi:type="dcterms:W3CDTF">2012-12-20T14:22:40Z</dcterms:created>
  <dcterms:modified xsi:type="dcterms:W3CDTF">2017-12-20T12:26:00Z</dcterms:modified>
</cp:coreProperties>
</file>