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78" r:id="rId2"/>
  </p:sldMasterIdLst>
  <p:notesMasterIdLst>
    <p:notesMasterId r:id="rId14"/>
  </p:notes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57" r:id="rId13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orient="horz" pos="4267">
          <p15:clr>
            <a:srgbClr val="A4A3A4"/>
          </p15:clr>
        </p15:guide>
        <p15:guide id="3" pos="2880">
          <p15:clr>
            <a:srgbClr val="A4A3A4"/>
          </p15:clr>
        </p15:guide>
        <p15:guide id="4" pos="96">
          <p15:clr>
            <a:srgbClr val="A4A3A4"/>
          </p15:clr>
        </p15:guide>
        <p15:guide id="5" pos="51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Brijs" initials="CB" lastIdx="4" clrIdx="0">
    <p:extLst/>
  </p:cmAuthor>
  <p:cmAuthor id="2" name="Anne-Laure" initials="A" lastIdx="2" clrIdx="1"/>
  <p:cmAuthor id="3" name="Bart Scholiers" initials="BS" lastIdx="2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2B9E0"/>
    <a:srgbClr val="014A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1502" autoAdjust="0"/>
  </p:normalViewPr>
  <p:slideViewPr>
    <p:cSldViewPr snapToGrid="0">
      <p:cViewPr varScale="1">
        <p:scale>
          <a:sx n="65" d="100"/>
          <a:sy n="65" d="100"/>
        </p:scale>
        <p:origin x="2250" y="72"/>
      </p:cViewPr>
      <p:guideLst>
        <p:guide orient="horz" pos="2166"/>
        <p:guide orient="horz" pos="4267"/>
        <p:guide pos="2880"/>
        <p:guide pos="96"/>
        <p:guide pos="5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7-12-13T09:42:08.384" idx="1">
    <p:pos x="5047" y="3175"/>
    <p:text>Finalement, on a décidé avec Chris de ne pas parler de l'intégration d'une autre typologie dans le DWH, j'ai changé en FR aussi. 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9A2A9-398F-3348-9F1A-B757BEDA6892}" type="datetimeFigureOut">
              <a:rPr lang="fr-FR" smtClean="0"/>
              <a:t>20/12/2017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0D984-2BD2-3A42-9B9B-41B418425B11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5740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0D984-2BD2-3A42-9B9B-41B418425B11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3403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0D984-2BD2-3A42-9B9B-41B418425B11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1567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0D984-2BD2-3A42-9B9B-41B418425B11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99350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0D984-2BD2-3A42-9B9B-41B418425B11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978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0D984-2BD2-3A42-9B9B-41B418425B11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978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4EE76D-EF85-334C-B9F2-11202E6BB9C0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D1B02-53FA-644C-BB4A-8E7069F4F3A5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4918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20EC21-BD87-A147-A584-9F1DAFB0B8DE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6002E-BEEB-BF48-A015-3E10327470B6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19129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371975-60FC-8048-B04F-1519251F0725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5349C-B414-AA45-89BF-C00DA1522353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99916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9476912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899592" y="2084852"/>
            <a:ext cx="7715200" cy="4525433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73850463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7B33C2-D8EC-0042-A29E-95CA6C8C1297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09381-3E92-8D48-A138-36E3E02FBC0C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90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E9CE65-2A1C-E64B-BE95-DE1873C9B0EF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69F5E-5D93-8F46-9E42-B32C0A0C6673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44969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4425132"/>
            <a:ext cx="7772400" cy="822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15616" y="292494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4CF3B-FA5A-1B42-84C6-CBA2EAB96949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E6FA9-40F6-134B-BBCF-18DC1045B3C1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0122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31640" y="1600200"/>
            <a:ext cx="31641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4D998-9FC4-4042-A3A4-A563FBD28B64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A3979-D4D4-7144-85A0-1EFE4CE3566D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8243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554C85-92D2-1A44-A307-58593C7C1D0E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9DA25-D812-5C4C-A153-6FDAAC89516D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96934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1C96B4-36A7-3F4A-8089-827EAF29B0B4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18DB8-BC9E-DC43-867A-7B2DA66B0FD3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3178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21907D-A7C1-F940-88BD-BE4ABF9209FE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06422-7228-EB46-AAFF-97D8FCC921C8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1249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238324"/>
            <a:ext cx="2277889" cy="9584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188640"/>
            <a:ext cx="5111750" cy="59375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87624" y="1412776"/>
            <a:ext cx="2277889" cy="4713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B64C7A-B8B5-514D-AE00-1BB6AE1BEDB4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CFC163-1B82-B949-9CDE-856BE5023C3B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52450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18122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Page d</a:t>
            </a:r>
            <a:r>
              <a:rPr lang="ja-JP" altLang="fr-FR"/>
              <a:t>’</a:t>
            </a:r>
            <a:r>
              <a:rPr lang="fr-FR"/>
              <a:t>ouverture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D5340B4F-1E41-8542-948E-2D3FA919F9E3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4081AFC-BF43-FA4A-97E0-48B8EA7F6038}" type="slidenum">
              <a:rPr lang="fr-BE"/>
              <a:pPr/>
              <a:t>‹nr.›</a:t>
            </a:fld>
            <a:endParaRPr lang="fr-BE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619250" y="646113"/>
            <a:ext cx="6121400" cy="55657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BE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1" name="Image 8" descr="ulb-logo-texte-vertica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144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Image 9" descr="barrette-ulb-elargie-ppt.jp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702469" y="5515769"/>
            <a:ext cx="2322513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946150" y="381000"/>
            <a:ext cx="72834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Page de contenu</a:t>
            </a:r>
            <a:endParaRPr lang="fr-BE"/>
          </a:p>
        </p:txBody>
      </p:sp>
      <p:sp>
        <p:nvSpPr>
          <p:cNvPr id="307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946150" y="1600200"/>
            <a:ext cx="72834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14400" y="6416675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71D9352-2ABE-044E-BCD3-56866180A020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Calibri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172200" y="6416675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D6F74F5-0209-9941-A457-0F1BCEB01279}" type="slidenum">
              <a:rPr lang="fr-BE"/>
              <a:pPr/>
              <a:t>‹nr.›</a:t>
            </a:fld>
            <a:endParaRPr lang="fr-BE"/>
          </a:p>
        </p:txBody>
      </p:sp>
      <p:pic>
        <p:nvPicPr>
          <p:cNvPr id="3079" name="Image 8" descr="ulb-logo-texte-vertical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9" b="82310"/>
          <a:stretch>
            <a:fillRect/>
          </a:stretch>
        </p:blipFill>
        <p:spPr bwMode="auto">
          <a:xfrm>
            <a:off x="46038" y="152400"/>
            <a:ext cx="814387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Image 8" descr="barrette-ulb-elargie-ppt.jpg"/>
          <p:cNvPicPr>
            <a:picLocks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2442368" y="3831431"/>
            <a:ext cx="5837238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ctrTitle"/>
          </p:nvPr>
        </p:nvSpPr>
        <p:spPr>
          <a:xfrm>
            <a:off x="971550" y="2278063"/>
            <a:ext cx="7772400" cy="1468437"/>
          </a:xfrm>
        </p:spPr>
        <p:txBody>
          <a:bodyPr/>
          <a:lstStyle/>
          <a:p>
            <a:pPr algn="l" eaLnBrk="1" hangingPunct="1"/>
            <a:r>
              <a:rPr lang="fr-BE" dirty="0" err="1" smtClean="0">
                <a:solidFill>
                  <a:srgbClr val="014A94"/>
                </a:solidFill>
                <a:latin typeface="MetaBold-Roman" charset="0"/>
                <a:ea typeface="ヒラギノ角ゴ Pro W3" charset="0"/>
                <a:cs typeface="ヒラギノ角ゴ Pro W3" charset="0"/>
              </a:rPr>
              <a:t>Vergelijking</a:t>
            </a:r>
            <a:r>
              <a:rPr lang="fr-BE" dirty="0" smtClean="0">
                <a:solidFill>
                  <a:srgbClr val="014A94"/>
                </a:solidFill>
                <a:latin typeface="MetaBold-Roman" charset="0"/>
                <a:ea typeface="ヒラギノ角ゴ Pro W3" charset="0"/>
                <a:cs typeface="ヒラギノ角ゴ Pro W3" charset="0"/>
              </a:rPr>
              <a:t> LIPRO-</a:t>
            </a:r>
            <a:r>
              <a:rPr lang="fr-BE" dirty="0" err="1" smtClean="0">
                <a:solidFill>
                  <a:srgbClr val="014A94"/>
                </a:solidFill>
                <a:latin typeface="MetaBold-Roman" charset="0"/>
                <a:ea typeface="ヒラギノ角ゴ Pro W3" charset="0"/>
                <a:cs typeface="ヒラギノ角ゴ Pro W3" charset="0"/>
              </a:rPr>
              <a:t>typologieën</a:t>
            </a:r>
            <a:endParaRPr lang="fr-BE" dirty="0">
              <a:solidFill>
                <a:srgbClr val="014A94"/>
              </a:solidFill>
              <a:latin typeface="MetaBold-Roman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 bwMode="auto">
          <a:xfrm>
            <a:off x="971550" y="3789363"/>
            <a:ext cx="5209117" cy="110437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ANNE-LAURE MATHY</a:t>
            </a:r>
          </a:p>
          <a:p>
            <a:pPr algn="l" eaLnBrk="1" hangingPunct="1"/>
            <a:r>
              <a:rPr lang="fr-BE" sz="2000" dirty="0" err="1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Analiste</a:t>
            </a:r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 </a:t>
            </a:r>
            <a:r>
              <a:rPr lang="fr-BE" sz="2000" dirty="0" err="1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administratieve</a:t>
            </a:r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 </a:t>
            </a:r>
            <a:r>
              <a:rPr lang="fr-BE" sz="2000" dirty="0" err="1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databanken</a:t>
            </a:r>
            <a:endParaRPr lang="fr-BE" sz="2000" dirty="0" smtClean="0">
              <a:solidFill>
                <a:srgbClr val="A2B9E0"/>
              </a:solidFill>
              <a:latin typeface="Meta-LightLF" charset="0"/>
              <a:ea typeface="ヒラギノ角ゴ Pro W3" charset="0"/>
              <a:cs typeface="ヒラギノ角ゴ Pro W3" charset="0"/>
            </a:endParaRP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/>
            </a:r>
            <a:b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</a:br>
            <a:r>
              <a:rPr lang="fr-BE" sz="1600" dirty="0" err="1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Gebruikersgroep</a:t>
            </a:r>
            <a:r>
              <a:rPr lang="fr-BE" sz="16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, 19/12/2017</a:t>
            </a:r>
            <a:endParaRPr lang="fr-BE" sz="1600" dirty="0">
              <a:solidFill>
                <a:srgbClr val="A2B9E0"/>
              </a:solidFill>
              <a:latin typeface="Meta-LightLF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2" name="Picture 1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3" name="Picture 2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3. Comparaison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7570704" cy="4517901"/>
          </a:xfrm>
        </p:spPr>
        <p:txBody>
          <a:bodyPr/>
          <a:lstStyle/>
          <a:p>
            <a:pPr marL="514350" indent="-514350" algn="l">
              <a:buFont typeface="+mj-lt"/>
              <a:buAutoNum type="alphaLcParenR" startAt="4"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OMEM</a:t>
            </a:r>
            <a:r>
              <a:rPr lang="fr-FR" dirty="0" smtClean="0">
                <a:latin typeface="Avenir Book"/>
                <a:cs typeface="Avenir Book"/>
              </a:rPr>
              <a:t> = </a:t>
            </a:r>
            <a:r>
              <a:rPr lang="fr-FR" dirty="0" err="1" smtClean="0">
                <a:latin typeface="Avenir Book"/>
                <a:cs typeface="Avenir Book"/>
              </a:rPr>
              <a:t>Other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member</a:t>
            </a:r>
            <a:endParaRPr lang="fr-FR" dirty="0" smtClean="0">
              <a:latin typeface="Avenir Book"/>
              <a:cs typeface="Avenir Book"/>
            </a:endParaRPr>
          </a:p>
          <a:p>
            <a:pPr marL="971550" lvl="1" indent="-51435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KSZ: /</a:t>
            </a:r>
          </a:p>
          <a:p>
            <a:pPr marL="971550" lvl="1" indent="-51435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STATBEL: </a:t>
            </a:r>
            <a:r>
              <a:rPr lang="fr-FR" dirty="0" err="1" smtClean="0">
                <a:latin typeface="Avenir Book"/>
                <a:cs typeface="Avenir Book"/>
              </a:rPr>
              <a:t>creatie</a:t>
            </a:r>
            <a:r>
              <a:rPr lang="fr-FR" dirty="0" smtClean="0">
                <a:latin typeface="Avenir Book"/>
                <a:cs typeface="Avenir Book"/>
              </a:rPr>
              <a:t> van </a:t>
            </a:r>
            <a:r>
              <a:rPr lang="fr-FR" dirty="0" err="1" smtClean="0">
                <a:latin typeface="Avenir Book"/>
                <a:cs typeface="Avenir Book"/>
              </a:rPr>
              <a:t>een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bijkomende</a:t>
            </a:r>
            <a:r>
              <a:rPr lang="fr-FR" dirty="0" smtClean="0">
                <a:latin typeface="Avenir Book"/>
                <a:cs typeface="Avenir Book"/>
              </a:rPr>
              <a:t> binaire </a:t>
            </a:r>
            <a:r>
              <a:rPr lang="fr-FR" dirty="0" err="1" smtClean="0">
                <a:latin typeface="Avenir Book"/>
                <a:cs typeface="Avenir Book"/>
              </a:rPr>
              <a:t>variabele</a:t>
            </a:r>
            <a:r>
              <a:rPr lang="fr-FR" dirty="0" smtClean="0">
                <a:latin typeface="Avenir Book"/>
                <a:cs typeface="Avenir Book"/>
              </a:rPr>
              <a:t> om </a:t>
            </a:r>
            <a:r>
              <a:rPr lang="fr-FR" dirty="0" err="1" smtClean="0">
                <a:latin typeface="Avenir Book"/>
                <a:cs typeface="Avenir Book"/>
              </a:rPr>
              <a:t>huishoudens</a:t>
            </a:r>
            <a:r>
              <a:rPr lang="fr-FR" dirty="0" smtClean="0">
                <a:latin typeface="Avenir Book"/>
                <a:cs typeface="Avenir Book"/>
              </a:rPr>
              <a:t> met of </a:t>
            </a:r>
            <a:r>
              <a:rPr lang="fr-FR" dirty="0" err="1" smtClean="0">
                <a:latin typeface="Avenir Book"/>
                <a:cs typeface="Avenir Book"/>
              </a:rPr>
              <a:t>zonder</a:t>
            </a:r>
            <a:r>
              <a:rPr lang="fr-FR" dirty="0" smtClean="0">
                <a:latin typeface="Avenir Book"/>
                <a:cs typeface="Avenir Book"/>
              </a:rPr>
              <a:t> «</a:t>
            </a:r>
            <a:r>
              <a:rPr lang="fr-FR" dirty="0" err="1" smtClean="0">
                <a:solidFill>
                  <a:srgbClr val="7F7F7F"/>
                </a:solidFill>
                <a:latin typeface="Avenir Book"/>
                <a:cs typeface="Avenir Book"/>
              </a:rPr>
              <a:t>andere</a:t>
            </a:r>
            <a:r>
              <a:rPr lang="fr-FR" dirty="0" smtClean="0">
                <a:solidFill>
                  <a:srgbClr val="7F7F7F"/>
                </a:solidFill>
                <a:latin typeface="Avenir Book"/>
                <a:cs typeface="Avenir Book"/>
              </a:rPr>
              <a:t> </a:t>
            </a:r>
            <a:r>
              <a:rPr lang="fr-FR" dirty="0" err="1" smtClean="0">
                <a:solidFill>
                  <a:srgbClr val="7F7F7F"/>
                </a:solidFill>
                <a:latin typeface="Avenir Book"/>
                <a:cs typeface="Avenir Book"/>
              </a:rPr>
              <a:t>inwonende</a:t>
            </a:r>
            <a:r>
              <a:rPr lang="fr-FR" dirty="0" smtClean="0">
                <a:latin typeface="Avenir Book"/>
                <a:cs typeface="Avenir Book"/>
              </a:rPr>
              <a:t>» te </a:t>
            </a:r>
            <a:r>
              <a:rPr lang="fr-FR" dirty="0" err="1" smtClean="0">
                <a:latin typeface="Avenir Book"/>
                <a:cs typeface="Avenir Book"/>
              </a:rPr>
              <a:t>onderscheiden</a:t>
            </a:r>
            <a:r>
              <a:rPr lang="fr-FR" dirty="0" smtClean="0">
                <a:latin typeface="Avenir Book"/>
                <a:cs typeface="Avenir Book"/>
              </a:rPr>
              <a:t>.</a:t>
            </a:r>
          </a:p>
          <a:p>
            <a:pPr lvl="1" algn="l"/>
            <a:r>
              <a:rPr lang="fr-FR" dirty="0" smtClean="0">
                <a:latin typeface="Avenir Book"/>
                <a:cs typeface="Avenir Book"/>
              </a:rPr>
              <a:t>=&gt; </a:t>
            </a:r>
            <a:r>
              <a:rPr lang="fr-FR" dirty="0" err="1" smtClean="0">
                <a:latin typeface="Avenir Book"/>
                <a:cs typeface="Avenir Book"/>
              </a:rPr>
              <a:t>Geen</a:t>
            </a:r>
            <a:r>
              <a:rPr lang="fr-FR" dirty="0" smtClean="0">
                <a:latin typeface="Avenir Book"/>
                <a:cs typeface="Avenir Book"/>
              </a:rPr>
              <a:t> impact</a:t>
            </a: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12221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ctrTitle"/>
          </p:nvPr>
        </p:nvSpPr>
        <p:spPr>
          <a:xfrm>
            <a:off x="971550" y="1347423"/>
            <a:ext cx="7772400" cy="1468437"/>
          </a:xfrm>
        </p:spPr>
        <p:txBody>
          <a:bodyPr/>
          <a:lstStyle/>
          <a:p>
            <a:pPr algn="l" eaLnBrk="1" hangingPunct="1"/>
            <a:r>
              <a:rPr lang="fr-BE" dirty="0" smtClean="0">
                <a:solidFill>
                  <a:srgbClr val="014A94"/>
                </a:solidFill>
                <a:latin typeface="MetaBold-Roman" charset="0"/>
                <a:ea typeface="ヒラギノ角ゴ Pro W3" charset="0"/>
                <a:cs typeface="ヒラギノ角ゴ Pro W3" charset="0"/>
              </a:rPr>
              <a:t>Contact</a:t>
            </a:r>
            <a:endParaRPr lang="fr-BE" dirty="0">
              <a:solidFill>
                <a:srgbClr val="014A94"/>
              </a:solidFill>
              <a:latin typeface="MetaBold-Roman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 bwMode="auto">
          <a:xfrm>
            <a:off x="949655" y="2694492"/>
            <a:ext cx="5209117" cy="110437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ANNE-LAURE MATHY</a:t>
            </a:r>
          </a:p>
          <a:p>
            <a:pPr algn="l"/>
            <a:r>
              <a:rPr lang="fr-BE" sz="2000" dirty="0" err="1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Analiste</a:t>
            </a:r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 </a:t>
            </a:r>
            <a:r>
              <a:rPr lang="fr-BE" sz="2000" dirty="0" err="1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administratieve</a:t>
            </a:r>
            <a:r>
              <a:rPr lang="fr-BE" sz="2000" dirty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 </a:t>
            </a:r>
            <a:r>
              <a:rPr lang="fr-BE" sz="2000" dirty="0" err="1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databanken</a:t>
            </a:r>
            <a:endParaRPr lang="fr-BE" sz="2000" dirty="0">
              <a:solidFill>
                <a:srgbClr val="A2B9E0"/>
              </a:solidFill>
              <a:latin typeface="Meta-LightLF" charset="0"/>
              <a:ea typeface="ヒラギノ角ゴ Pro W3" charset="0"/>
              <a:cs typeface="ヒラギノ角ゴ Pro W3" charset="0"/>
            </a:endParaRP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/>
            </a:r>
            <a:b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</a:br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Centre METICES</a:t>
            </a: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02/650.47.89</a:t>
            </a:r>
          </a:p>
          <a:p>
            <a:pPr algn="l" eaLnBrk="1" hangingPunct="1"/>
            <a:r>
              <a:rPr lang="fr-BE" sz="16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annmathy@ulb.ac.be</a:t>
            </a:r>
            <a:endParaRPr lang="fr-BE" sz="1600" dirty="0">
              <a:solidFill>
                <a:srgbClr val="A2B9E0"/>
              </a:solidFill>
              <a:latin typeface="Meta-LightLF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2" name="Picture 1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3" name="Picture 2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24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23965" y="929581"/>
            <a:ext cx="7570704" cy="4681745"/>
          </a:xfrm>
        </p:spPr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fr-FR" dirty="0" err="1" smtClean="0">
                <a:latin typeface="Avenir Book"/>
                <a:cs typeface="Avenir Book"/>
              </a:rPr>
              <a:t>Inleiding</a:t>
            </a:r>
            <a:endParaRPr lang="fr-FR" dirty="0" smtClean="0">
              <a:latin typeface="Avenir Book"/>
              <a:cs typeface="Avenir Book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fr-FR" dirty="0" err="1" smtClean="0">
                <a:latin typeface="Avenir Book"/>
                <a:cs typeface="Avenir Book"/>
              </a:rPr>
              <a:t>Twee</a:t>
            </a:r>
            <a:r>
              <a:rPr lang="fr-FR" dirty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typologieën</a:t>
            </a:r>
            <a:endParaRPr lang="fr-FR" dirty="0" smtClean="0">
              <a:latin typeface="Avenir Book"/>
              <a:cs typeface="Avenir Book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fr-FR" dirty="0" err="1" smtClean="0">
                <a:latin typeface="Avenir Book"/>
                <a:cs typeface="Avenir Book"/>
              </a:rPr>
              <a:t>Vergelijking</a:t>
            </a:r>
            <a:endParaRPr lang="fr-FR" dirty="0" smtClean="0">
              <a:latin typeface="Avenir Book"/>
              <a:cs typeface="Avenir Book"/>
            </a:endParaRP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err="1" smtClean="0">
                <a:latin typeface="Avenir Book"/>
                <a:cs typeface="Avenir Book"/>
              </a:rPr>
              <a:t>Definitie</a:t>
            </a:r>
            <a:r>
              <a:rPr lang="fr-FR" dirty="0" smtClean="0">
                <a:latin typeface="Avenir Book"/>
                <a:cs typeface="Avenir Book"/>
              </a:rPr>
              <a:t> van de </a:t>
            </a:r>
            <a:r>
              <a:rPr lang="fr-FR" dirty="0" err="1" smtClean="0">
                <a:latin typeface="Avenir Book"/>
                <a:cs typeface="Avenir Book"/>
              </a:rPr>
              <a:t>partner</a:t>
            </a:r>
            <a:endParaRPr lang="fr-FR" dirty="0" smtClean="0">
              <a:latin typeface="Avenir Book"/>
              <a:cs typeface="Avenir Book"/>
            </a:endParaRP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err="1" smtClean="0">
                <a:latin typeface="Avenir Book"/>
                <a:cs typeface="Avenir Book"/>
              </a:rPr>
              <a:t>Uitsluiting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samenwonen</a:t>
            </a:r>
            <a:endParaRPr lang="fr-FR" dirty="0" smtClean="0">
              <a:latin typeface="Avenir Book"/>
              <a:cs typeface="Avenir Book"/>
            </a:endParaRP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err="1" smtClean="0">
                <a:latin typeface="Avenir Book"/>
                <a:cs typeface="Avenir Book"/>
              </a:rPr>
              <a:t>Eenoudergezinnen</a:t>
            </a:r>
            <a:endParaRPr lang="fr-FR" dirty="0" smtClean="0">
              <a:latin typeface="Avenir Book"/>
              <a:cs typeface="Avenir Book"/>
            </a:endParaRP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err="1" smtClean="0">
                <a:latin typeface="Avenir Book"/>
                <a:cs typeface="Avenir Book"/>
              </a:rPr>
              <a:t>Precisering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smtClean="0">
                <a:solidFill>
                  <a:srgbClr val="7F7F7F"/>
                </a:solidFill>
                <a:latin typeface="Avenir Book"/>
                <a:cs typeface="Avenir Book"/>
              </a:rPr>
              <a:t>OMEM</a:t>
            </a:r>
          </a:p>
        </p:txBody>
      </p:sp>
    </p:spTree>
    <p:extLst>
      <p:ext uri="{BB962C8B-B14F-4D97-AF65-F5344CB8AC3E}">
        <p14:creationId xmlns:p14="http://schemas.microsoft.com/office/powerpoint/2010/main" val="1136333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1. </a:t>
            </a:r>
            <a:r>
              <a:rPr lang="fr-FR" dirty="0" err="1" smtClean="0">
                <a:latin typeface="Avenir Book"/>
                <a:cs typeface="Avenir Book"/>
              </a:rPr>
              <a:t>Inleiding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7570704" cy="3265901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LIPRO typologie: </a:t>
            </a:r>
            <a:r>
              <a:rPr lang="fr-FR" dirty="0" err="1" smtClean="0">
                <a:latin typeface="Avenir Book"/>
                <a:cs typeface="Avenir Book"/>
              </a:rPr>
              <a:t>bepaalt</a:t>
            </a:r>
            <a:r>
              <a:rPr lang="fr-FR" dirty="0" smtClean="0">
                <a:latin typeface="Avenir Book"/>
                <a:cs typeface="Avenir Book"/>
              </a:rPr>
              <a:t> het </a:t>
            </a:r>
            <a:r>
              <a:rPr lang="fr-FR" dirty="0" err="1" smtClean="0">
                <a:latin typeface="Avenir Book"/>
                <a:cs typeface="Avenir Book"/>
              </a:rPr>
              <a:t>huishoudtype</a:t>
            </a:r>
            <a:r>
              <a:rPr lang="fr-FR" dirty="0" smtClean="0">
                <a:latin typeface="Avenir Book"/>
                <a:cs typeface="Avenir Book"/>
              </a:rPr>
              <a:t> en de </a:t>
            </a:r>
            <a:r>
              <a:rPr lang="fr-FR" dirty="0" err="1" smtClean="0">
                <a:latin typeface="Avenir Book"/>
                <a:cs typeface="Avenir Book"/>
              </a:rPr>
              <a:t>positie</a:t>
            </a:r>
            <a:r>
              <a:rPr lang="fr-FR" dirty="0" smtClean="0">
                <a:latin typeface="Avenir Book"/>
                <a:cs typeface="Avenir Book"/>
              </a:rPr>
              <a:t> van </a:t>
            </a:r>
            <a:r>
              <a:rPr lang="fr-FR" dirty="0" err="1" smtClean="0">
                <a:latin typeface="Avenir Book"/>
                <a:cs typeface="Avenir Book"/>
              </a:rPr>
              <a:t>een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persoon</a:t>
            </a:r>
            <a:r>
              <a:rPr lang="fr-FR" dirty="0" smtClean="0">
                <a:latin typeface="Avenir Book"/>
                <a:cs typeface="Avenir Book"/>
              </a:rPr>
              <a:t> in het </a:t>
            </a:r>
            <a:r>
              <a:rPr lang="fr-FR" dirty="0" err="1" smtClean="0">
                <a:latin typeface="Avenir Book"/>
                <a:cs typeface="Avenir Book"/>
              </a:rPr>
              <a:t>huishouden</a:t>
            </a:r>
            <a:r>
              <a:rPr lang="fr-FR" dirty="0" smtClean="0">
                <a:latin typeface="Avenir Book"/>
                <a:cs typeface="Avenir Book"/>
              </a:rPr>
              <a:t>.</a:t>
            </a:r>
          </a:p>
          <a:p>
            <a:pPr marL="457200" indent="-457200" algn="l">
              <a:buFont typeface="Arial"/>
              <a:buChar char="•"/>
            </a:pPr>
            <a:r>
              <a:rPr lang="fr-FR" dirty="0" err="1" smtClean="0">
                <a:latin typeface="Avenir Book"/>
                <a:cs typeface="Avenir Book"/>
              </a:rPr>
              <a:t>Geconstrueerd</a:t>
            </a:r>
            <a:r>
              <a:rPr lang="fr-FR" dirty="0" smtClean="0">
                <a:latin typeface="Avenir Book"/>
                <a:cs typeface="Avenir Book"/>
              </a:rPr>
              <a:t> op basis van </a:t>
            </a:r>
            <a:r>
              <a:rPr lang="fr-FR" u="sng" dirty="0" smtClean="0">
                <a:latin typeface="Avenir Book"/>
                <a:cs typeface="Avenir Book"/>
              </a:rPr>
              <a:t>de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u="sng" dirty="0" err="1" smtClean="0">
                <a:latin typeface="Avenir Book"/>
                <a:cs typeface="Avenir Book"/>
              </a:rPr>
              <a:t>relaties</a:t>
            </a:r>
            <a:r>
              <a:rPr lang="fr-FR" u="sng" dirty="0" smtClean="0">
                <a:latin typeface="Avenir Book"/>
                <a:cs typeface="Avenir Book"/>
              </a:rPr>
              <a:t> </a:t>
            </a:r>
            <a:r>
              <a:rPr lang="fr-FR" u="sng" dirty="0" err="1" smtClean="0">
                <a:latin typeface="Avenir Book"/>
                <a:cs typeface="Avenir Book"/>
              </a:rPr>
              <a:t>tov</a:t>
            </a:r>
            <a:r>
              <a:rPr lang="fr-FR" u="sng" dirty="0" smtClean="0">
                <a:latin typeface="Avenir Book"/>
                <a:cs typeface="Avenir Book"/>
              </a:rPr>
              <a:t> de </a:t>
            </a:r>
            <a:r>
              <a:rPr lang="fr-FR" u="sng" dirty="0" err="1" smtClean="0">
                <a:latin typeface="Avenir Book"/>
                <a:cs typeface="Avenir Book"/>
              </a:rPr>
              <a:t>referentiepersoon</a:t>
            </a:r>
            <a:r>
              <a:rPr lang="fr-FR" u="sng" dirty="0" smtClean="0">
                <a:latin typeface="Avenir Book"/>
                <a:cs typeface="Avenir Book"/>
              </a:rPr>
              <a:t> van het </a:t>
            </a:r>
            <a:r>
              <a:rPr lang="fr-FR" u="sng" dirty="0" err="1" smtClean="0">
                <a:latin typeface="Avenir Book"/>
                <a:cs typeface="Avenir Book"/>
              </a:rPr>
              <a:t>huishouden</a:t>
            </a:r>
            <a:r>
              <a:rPr lang="fr-FR" u="sng" dirty="0" smtClean="0">
                <a:latin typeface="Avenir Book"/>
                <a:cs typeface="Avenir Book"/>
              </a:rPr>
              <a:t>, </a:t>
            </a:r>
            <a:r>
              <a:rPr lang="fr-FR" u="sng" dirty="0" err="1" smtClean="0">
                <a:latin typeface="Avenir Book"/>
                <a:cs typeface="Avenir Book"/>
              </a:rPr>
              <a:t>leeftijd</a:t>
            </a:r>
            <a:r>
              <a:rPr lang="fr-FR" u="sng" dirty="0" smtClean="0">
                <a:latin typeface="Avenir Book"/>
                <a:cs typeface="Avenir Book"/>
              </a:rPr>
              <a:t> en </a:t>
            </a:r>
            <a:r>
              <a:rPr lang="fr-FR" u="sng" dirty="0" err="1" smtClean="0">
                <a:latin typeface="Avenir Book"/>
                <a:cs typeface="Avenir Book"/>
              </a:rPr>
              <a:t>geslacht</a:t>
            </a:r>
            <a:r>
              <a:rPr lang="fr-FR" u="sng" dirty="0" smtClean="0">
                <a:latin typeface="Avenir Book"/>
                <a:cs typeface="Avenir Book"/>
              </a:rPr>
              <a:t>.</a:t>
            </a:r>
          </a:p>
          <a:p>
            <a:pPr marL="457200" indent="-457200" algn="l">
              <a:buFont typeface="Arial"/>
              <a:buChar char="•"/>
            </a:pP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334727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sz="4000" dirty="0" smtClean="0">
                <a:latin typeface="Avenir Book"/>
                <a:cs typeface="Avenir Book"/>
              </a:rPr>
              <a:t>2. </a:t>
            </a:r>
            <a:r>
              <a:rPr lang="fr-FR" sz="4000" dirty="0" err="1" smtClean="0">
                <a:latin typeface="Avenir Book"/>
                <a:cs typeface="Avenir Book"/>
              </a:rPr>
              <a:t>Twee</a:t>
            </a:r>
            <a:r>
              <a:rPr lang="fr-FR" sz="4000" dirty="0" smtClean="0">
                <a:latin typeface="Avenir Book"/>
                <a:cs typeface="Avenir Book"/>
              </a:rPr>
              <a:t> </a:t>
            </a:r>
            <a:r>
              <a:rPr lang="fr-FR" sz="4000" dirty="0" err="1" smtClean="0">
                <a:latin typeface="Avenir Book"/>
                <a:cs typeface="Avenir Book"/>
              </a:rPr>
              <a:t>typologieën</a:t>
            </a:r>
            <a:endParaRPr lang="fr-FR" sz="4000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7570704" cy="3265901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KSZ</a:t>
            </a:r>
          </a:p>
          <a:p>
            <a:pPr marL="457200" indent="-45720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STATBEL: </a:t>
            </a:r>
            <a:r>
              <a:rPr lang="fr-FR" dirty="0" err="1" smtClean="0">
                <a:latin typeface="Avenir Book"/>
                <a:cs typeface="Avenir Book"/>
              </a:rPr>
              <a:t>harmonisatie</a:t>
            </a:r>
            <a:r>
              <a:rPr lang="fr-FR" dirty="0" smtClean="0">
                <a:latin typeface="Avenir Book"/>
                <a:cs typeface="Avenir Book"/>
              </a:rPr>
              <a:t> van de </a:t>
            </a:r>
            <a:r>
              <a:rPr lang="fr-FR" dirty="0" err="1" smtClean="0">
                <a:latin typeface="Avenir Book"/>
                <a:cs typeface="Avenir Book"/>
              </a:rPr>
              <a:t>typologieën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ten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gevolge</a:t>
            </a:r>
            <a:r>
              <a:rPr lang="fr-FR" dirty="0" smtClean="0">
                <a:latin typeface="Avenir Book"/>
                <a:cs typeface="Avenir Book"/>
              </a:rPr>
              <a:t> van de taskforce LIPRO 2015.</a:t>
            </a:r>
          </a:p>
          <a:p>
            <a:pPr algn="l"/>
            <a:endParaRPr lang="fr-FR" dirty="0" smtClean="0">
              <a:latin typeface="Avenir Book"/>
              <a:cs typeface="Avenir Book"/>
            </a:endParaRPr>
          </a:p>
          <a:p>
            <a:pPr algn="l"/>
            <a:r>
              <a:rPr lang="fr-FR" dirty="0" err="1" smtClean="0">
                <a:latin typeface="Avenir Book"/>
                <a:cs typeface="Avenir Book"/>
              </a:rPr>
              <a:t>Doelstelling</a:t>
            </a:r>
            <a:r>
              <a:rPr lang="fr-FR" dirty="0" smtClean="0">
                <a:latin typeface="Avenir Book"/>
                <a:cs typeface="Avenir Book"/>
              </a:rPr>
              <a:t> KSZ: </a:t>
            </a:r>
            <a:r>
              <a:rPr lang="fr-FR" dirty="0" err="1" smtClean="0">
                <a:latin typeface="Avenir Book"/>
                <a:cs typeface="Avenir Book"/>
              </a:rPr>
              <a:t>tijdreeksbreuk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vermijden</a:t>
            </a:r>
            <a:r>
              <a:rPr lang="fr-FR" dirty="0" smtClean="0">
                <a:latin typeface="Avenir Book"/>
                <a:cs typeface="Avenir Book"/>
              </a:rPr>
              <a:t> en de </a:t>
            </a:r>
            <a:r>
              <a:rPr lang="fr-FR" dirty="0" err="1" smtClean="0">
                <a:latin typeface="Avenir Book"/>
                <a:cs typeface="Avenir Book"/>
              </a:rPr>
              <a:t>verschillen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tussen</a:t>
            </a:r>
            <a:r>
              <a:rPr lang="fr-FR" dirty="0" smtClean="0">
                <a:latin typeface="Avenir Book"/>
                <a:cs typeface="Avenir Book"/>
              </a:rPr>
              <a:t> de </a:t>
            </a:r>
            <a:r>
              <a:rPr lang="fr-FR" dirty="0" err="1" smtClean="0">
                <a:latin typeface="Avenir Book"/>
                <a:cs typeface="Avenir Book"/>
              </a:rPr>
              <a:t>typologieën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begrijpen</a:t>
            </a:r>
            <a:r>
              <a:rPr lang="fr-FR" dirty="0" smtClean="0">
                <a:latin typeface="Avenir Book"/>
                <a:cs typeface="Avenir Book"/>
              </a:rPr>
              <a:t>.</a:t>
            </a: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577877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0"/>
            <a:ext cx="4894031" cy="971941"/>
          </a:xfrm>
        </p:spPr>
        <p:txBody>
          <a:bodyPr/>
          <a:lstStyle/>
          <a:p>
            <a:r>
              <a:rPr lang="fr-FR" sz="4000" dirty="0" smtClean="0">
                <a:latin typeface="Avenir Book"/>
                <a:cs typeface="Avenir Book"/>
              </a:rPr>
              <a:t>2. </a:t>
            </a:r>
            <a:r>
              <a:rPr lang="fr-FR" sz="4000" dirty="0" err="1">
                <a:latin typeface="Avenir Book"/>
                <a:cs typeface="Avenir Book"/>
              </a:rPr>
              <a:t>Twee</a:t>
            </a:r>
            <a:r>
              <a:rPr lang="fr-FR" sz="4000" dirty="0">
                <a:latin typeface="Avenir Book"/>
                <a:cs typeface="Avenir Book"/>
              </a:rPr>
              <a:t> </a:t>
            </a:r>
            <a:r>
              <a:rPr lang="fr-FR" sz="4000" dirty="0" err="1">
                <a:latin typeface="Avenir Book"/>
                <a:cs typeface="Avenir Book"/>
              </a:rPr>
              <a:t>typologieën</a:t>
            </a:r>
            <a:endParaRPr lang="fr-FR" sz="4000" dirty="0">
              <a:latin typeface="Avenir Book"/>
              <a:cs typeface="Avenir Book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946314"/>
              </p:ext>
            </p:extLst>
          </p:nvPr>
        </p:nvGraphicFramePr>
        <p:xfrm>
          <a:off x="852362" y="971941"/>
          <a:ext cx="7630778" cy="5719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19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91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342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0291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36142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Huishoudtype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Positie</a:t>
                      </a:r>
                      <a:r>
                        <a:rPr lang="fr-FR" sz="1600" dirty="0" smtClean="0"/>
                        <a:t> in het </a:t>
                      </a:r>
                      <a:r>
                        <a:rPr lang="fr-FR" sz="1600" dirty="0" err="1" smtClean="0"/>
                        <a:t>huishouden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LIPRO (KSZ)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POS_LIPRO</a:t>
                      </a:r>
                      <a:r>
                        <a:rPr lang="fr-FR" sz="1600" baseline="0" dirty="0" smtClean="0"/>
                        <a:t> (STATBEL)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9725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Alleenstaande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Alleenstaande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SING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701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Gehuwd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paar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zonder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kind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Gehuwde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baseline="0" dirty="0" err="1" smtClean="0">
                          <a:solidFill>
                            <a:schemeClr val="tx1"/>
                          </a:solidFill>
                        </a:rPr>
                        <a:t>zonder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baseline="0" dirty="0" err="1" smtClean="0">
                          <a:solidFill>
                            <a:schemeClr val="tx1"/>
                          </a:solidFill>
                        </a:rPr>
                        <a:t>kind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MAR0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9725">
                <a:tc rowSpan="2"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Gehuwd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paar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met 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kind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eren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Gehuwde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met 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kind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MAR+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972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Kind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bij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gehuwd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baseline="0" dirty="0" err="1" smtClean="0">
                          <a:solidFill>
                            <a:schemeClr val="tx1"/>
                          </a:solidFill>
                        </a:rPr>
                        <a:t>paar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CMAR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701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Ongehuwd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paar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zonder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kind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Ongehuwd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samenwonende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baseline="0" dirty="0" err="1" smtClean="0">
                          <a:solidFill>
                            <a:schemeClr val="tx1"/>
                          </a:solidFill>
                        </a:rPr>
                        <a:t>zonder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baseline="0" dirty="0" err="1" smtClean="0">
                          <a:solidFill>
                            <a:schemeClr val="tx1"/>
                          </a:solidFill>
                        </a:rPr>
                        <a:t>kind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UNM0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5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31974">
                <a:tc rowSpan="2"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Ongehuwd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baseline="0" dirty="0" err="1" smtClean="0">
                          <a:solidFill>
                            <a:schemeClr val="tx1"/>
                          </a:solidFill>
                        </a:rPr>
                        <a:t>paar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 met </a:t>
                      </a:r>
                      <a:r>
                        <a:rPr lang="fr-FR" sz="1400" baseline="0" dirty="0" err="1" smtClean="0">
                          <a:solidFill>
                            <a:schemeClr val="tx1"/>
                          </a:solidFill>
                        </a:rPr>
                        <a:t>kind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fr-FR" sz="1400" baseline="0" dirty="0" err="1" smtClean="0">
                          <a:solidFill>
                            <a:schemeClr val="tx1"/>
                          </a:solidFill>
                        </a:rPr>
                        <a:t>eren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BE" sz="1400" dirty="0">
                          <a:solidFill>
                            <a:schemeClr val="tx1"/>
                          </a:solidFill>
                          <a:effectLst/>
                        </a:rPr>
                        <a:t>Ongehuwd samenwonende met kind(eren)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UNM+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6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468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BE" sz="1400" dirty="0">
                          <a:solidFill>
                            <a:schemeClr val="tx1"/>
                          </a:solidFill>
                          <a:effectLst/>
                        </a:rPr>
                        <a:t>Kind bij ongehuwd paar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CUNM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7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4680">
                <a:tc rowSpan="2"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Eenoudergezin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BE" sz="1400" dirty="0">
                          <a:solidFill>
                            <a:schemeClr val="tx1"/>
                          </a:solidFill>
                          <a:effectLst/>
                        </a:rPr>
                        <a:t>Hoofd eenoudergezin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H1PA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8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4248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Kind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in 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een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eenoudergezin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400" dirty="0" smtClean="0"/>
                        <a:t>C1PA</a:t>
                      </a:r>
                      <a:endParaRPr lang="fr-FR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400" dirty="0" smtClean="0"/>
                        <a:t>9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2972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BE" sz="1400" dirty="0">
                          <a:effectLst/>
                        </a:rPr>
                        <a:t>Andere inwonende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NFRP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10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29725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Overige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huishoudens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Overige</a:t>
                      </a:r>
                      <a:r>
                        <a:rPr lang="fr-FR" sz="1400" baseline="0" dirty="0" smtClean="0"/>
                        <a:t> </a:t>
                      </a:r>
                      <a:r>
                        <a:rPr lang="fr-FR" sz="1400" baseline="0" dirty="0" err="1" smtClean="0"/>
                        <a:t>personen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OTHR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11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29725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Collectief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huishouden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Wonend</a:t>
                      </a:r>
                      <a:r>
                        <a:rPr lang="fr-FR" sz="1400" baseline="0" dirty="0" smtClean="0"/>
                        <a:t> in </a:t>
                      </a:r>
                      <a:r>
                        <a:rPr lang="fr-FR" sz="1400" baseline="0" dirty="0" err="1" smtClean="0"/>
                        <a:t>een</a:t>
                      </a:r>
                      <a:r>
                        <a:rPr lang="fr-FR" sz="1400" baseline="0" dirty="0" smtClean="0"/>
                        <a:t> </a:t>
                      </a:r>
                      <a:r>
                        <a:rPr lang="fr-FR" sz="1400" baseline="0" dirty="0" err="1" smtClean="0"/>
                        <a:t>collectief</a:t>
                      </a:r>
                      <a:r>
                        <a:rPr lang="fr-FR" sz="1400" baseline="0" dirty="0" smtClean="0"/>
                        <a:t> </a:t>
                      </a:r>
                      <a:r>
                        <a:rPr lang="fr-FR" sz="1400" baseline="0" dirty="0" err="1" smtClean="0"/>
                        <a:t>huishouden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COLL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12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4475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3. </a:t>
            </a:r>
            <a:r>
              <a:rPr lang="fr-FR" dirty="0" err="1" smtClean="0">
                <a:latin typeface="Avenir Book"/>
                <a:cs typeface="Avenir Book"/>
              </a:rPr>
              <a:t>Vergelijking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7570704" cy="4973243"/>
          </a:xfrm>
        </p:spPr>
        <p:txBody>
          <a:bodyPr/>
          <a:lstStyle/>
          <a:p>
            <a:pPr marL="514350" indent="-514350" algn="l">
              <a:buFont typeface="+mj-lt"/>
              <a:buAutoNum type="alphaLcParenR"/>
            </a:pPr>
            <a:r>
              <a:rPr lang="fr-FR" dirty="0" err="1" smtClean="0">
                <a:latin typeface="Avenir Book"/>
                <a:cs typeface="Avenir Book"/>
              </a:rPr>
              <a:t>Definitie</a:t>
            </a:r>
            <a:r>
              <a:rPr lang="fr-FR" dirty="0" smtClean="0">
                <a:latin typeface="Avenir Book"/>
                <a:cs typeface="Avenir Book"/>
              </a:rPr>
              <a:t> van de </a:t>
            </a:r>
            <a:r>
              <a:rPr lang="fr-FR" dirty="0" err="1" smtClean="0">
                <a:latin typeface="Avenir Book"/>
                <a:cs typeface="Avenir Book"/>
              </a:rPr>
              <a:t>partner</a:t>
            </a:r>
            <a:r>
              <a:rPr lang="fr-FR" dirty="0" smtClean="0">
                <a:latin typeface="Avenir Book"/>
                <a:cs typeface="Avenir Book"/>
              </a:rPr>
              <a:t> van de </a:t>
            </a:r>
            <a:r>
              <a:rPr lang="fr-FR" dirty="0" err="1" smtClean="0">
                <a:latin typeface="Avenir Book"/>
                <a:cs typeface="Avenir Book"/>
              </a:rPr>
              <a:t>referentiepersoon</a:t>
            </a:r>
            <a:r>
              <a:rPr lang="fr-FR" dirty="0" smtClean="0">
                <a:latin typeface="Avenir Book"/>
                <a:cs typeface="Avenir Book"/>
              </a:rPr>
              <a:t> in het </a:t>
            </a:r>
            <a:r>
              <a:rPr lang="fr-FR" dirty="0" err="1" smtClean="0">
                <a:latin typeface="Avenir Book"/>
                <a:cs typeface="Avenir Book"/>
              </a:rPr>
              <a:t>huishouden</a:t>
            </a:r>
            <a:r>
              <a:rPr lang="fr-FR" dirty="0" smtClean="0">
                <a:latin typeface="Avenir Book"/>
                <a:cs typeface="Avenir Book"/>
              </a:rPr>
              <a:t>: 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van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tegengesteld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geslacht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, het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dichtst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 in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leeftijd</a:t>
            </a:r>
            <a:endParaRPr lang="fr-FR" dirty="0" smtClean="0">
              <a:solidFill>
                <a:schemeClr val="bg1">
                  <a:lumMod val="50000"/>
                </a:schemeClr>
              </a:solidFill>
              <a:latin typeface="Avenir Book"/>
              <a:cs typeface="Avenir Book"/>
            </a:endParaRPr>
          </a:p>
          <a:p>
            <a:pPr marL="971550" lvl="1" indent="-51435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KSZ: </a:t>
            </a:r>
            <a:r>
              <a:rPr lang="fr-FR" dirty="0" err="1">
                <a:latin typeface="Avenir Book"/>
                <a:cs typeface="Avenir Book"/>
              </a:rPr>
              <a:t>b</a:t>
            </a:r>
            <a:r>
              <a:rPr lang="fr-FR" dirty="0" err="1" smtClean="0">
                <a:latin typeface="Avenir Book"/>
                <a:cs typeface="Avenir Book"/>
              </a:rPr>
              <a:t>erekening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leeftijdsverschil</a:t>
            </a:r>
            <a:r>
              <a:rPr lang="fr-FR" dirty="0" smtClean="0">
                <a:latin typeface="Avenir Book"/>
                <a:cs typeface="Avenir Book"/>
              </a:rPr>
              <a:t> in </a:t>
            </a:r>
            <a:r>
              <a:rPr lang="fr-FR" dirty="0" err="1" smtClean="0">
                <a:latin typeface="Avenir Book"/>
                <a:cs typeface="Avenir Book"/>
              </a:rPr>
              <a:t>dagen</a:t>
            </a:r>
            <a:endParaRPr lang="fr-FR" dirty="0" smtClean="0">
              <a:latin typeface="Avenir Book"/>
              <a:cs typeface="Avenir Book"/>
            </a:endParaRPr>
          </a:p>
          <a:p>
            <a:pPr marL="971550" lvl="1" indent="-51435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STATBEL: </a:t>
            </a:r>
            <a:r>
              <a:rPr lang="fr-FR" dirty="0" err="1">
                <a:latin typeface="Avenir Book"/>
                <a:cs typeface="Avenir Book"/>
              </a:rPr>
              <a:t>berekening</a:t>
            </a:r>
            <a:r>
              <a:rPr lang="fr-FR" dirty="0">
                <a:latin typeface="Avenir Book"/>
                <a:cs typeface="Avenir Book"/>
              </a:rPr>
              <a:t> </a:t>
            </a:r>
            <a:r>
              <a:rPr lang="fr-FR" dirty="0" err="1">
                <a:latin typeface="Avenir Book"/>
                <a:cs typeface="Avenir Book"/>
              </a:rPr>
              <a:t>leeftijdsverschil</a:t>
            </a:r>
            <a:r>
              <a:rPr lang="fr-FR" dirty="0">
                <a:latin typeface="Avenir Book"/>
                <a:cs typeface="Avenir Book"/>
              </a:rPr>
              <a:t> in </a:t>
            </a:r>
            <a:r>
              <a:rPr lang="fr-FR" dirty="0" err="1" smtClean="0">
                <a:latin typeface="Avenir Book"/>
                <a:cs typeface="Avenir Book"/>
              </a:rPr>
              <a:t>maanden</a:t>
            </a:r>
            <a:endParaRPr lang="fr-FR" dirty="0">
              <a:latin typeface="Avenir Book"/>
              <a:cs typeface="Avenir Book"/>
            </a:endParaRPr>
          </a:p>
          <a:p>
            <a:pPr lvl="1" algn="l"/>
            <a:r>
              <a:rPr lang="fr-FR" dirty="0" smtClean="0">
                <a:latin typeface="Avenir Book"/>
                <a:cs typeface="Avenir Book"/>
              </a:rPr>
              <a:t>=&gt; 71 </a:t>
            </a:r>
            <a:r>
              <a:rPr lang="fr-FR" dirty="0" err="1" smtClean="0">
                <a:latin typeface="Avenir Book"/>
                <a:cs typeface="Avenir Book"/>
              </a:rPr>
              <a:t>personen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verschillend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smtClean="0">
                <a:latin typeface="Avenir Book"/>
                <a:cs typeface="Avenir Book"/>
              </a:rPr>
              <a:t>geklasseerd</a:t>
            </a: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857817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3. </a:t>
            </a:r>
            <a:r>
              <a:rPr lang="fr-FR" dirty="0" err="1" smtClean="0">
                <a:latin typeface="Avenir Book"/>
                <a:cs typeface="Avenir Book"/>
              </a:rPr>
              <a:t>Vergelijking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8049570" cy="2963993"/>
          </a:xfrm>
        </p:spPr>
        <p:txBody>
          <a:bodyPr/>
          <a:lstStyle/>
          <a:p>
            <a:pPr marL="514350" indent="-514350" algn="l">
              <a:buFont typeface="+mj-lt"/>
              <a:buAutoNum type="alphaLcParenR" startAt="2"/>
            </a:pPr>
            <a:r>
              <a:rPr lang="fr-FR" sz="2400" dirty="0" err="1" smtClean="0">
                <a:latin typeface="Avenir Book"/>
                <a:cs typeface="Avenir Book"/>
              </a:rPr>
              <a:t>Uitsluiting</a:t>
            </a:r>
            <a:r>
              <a:rPr lang="fr-FR" sz="2400" dirty="0" smtClean="0">
                <a:latin typeface="Avenir Book"/>
                <a:cs typeface="Avenir Book"/>
              </a:rPr>
              <a:t> </a:t>
            </a:r>
            <a:r>
              <a:rPr lang="fr-FR" sz="2400" smtClean="0">
                <a:latin typeface="Avenir Book"/>
                <a:cs typeface="Avenir Book"/>
              </a:rPr>
              <a:t>samenwonende</a:t>
            </a:r>
            <a:r>
              <a:rPr lang="fr-FR" sz="2400" dirty="0" smtClean="0">
                <a:latin typeface="Avenir Book"/>
                <a:cs typeface="Avenir Book"/>
              </a:rPr>
              <a:t> </a:t>
            </a:r>
            <a:r>
              <a:rPr lang="fr-FR" sz="2400" dirty="0" err="1" smtClean="0">
                <a:latin typeface="Avenir Book"/>
                <a:cs typeface="Avenir Book"/>
              </a:rPr>
              <a:t>volwassenen</a:t>
            </a:r>
            <a:endParaRPr lang="fr-FR" sz="2400" dirty="0" smtClean="0">
              <a:latin typeface="Avenir Book"/>
              <a:cs typeface="Avenir Book"/>
            </a:endParaRPr>
          </a:p>
          <a:p>
            <a:pPr marL="971550" lvl="1" indent="-514350" algn="l">
              <a:buFont typeface="Arial"/>
              <a:buChar char="•"/>
            </a:pPr>
            <a:r>
              <a:rPr lang="fr-FR" sz="2400" dirty="0" smtClean="0">
                <a:latin typeface="Avenir Book"/>
                <a:cs typeface="Avenir Book"/>
              </a:rPr>
              <a:t>KSZ: </a:t>
            </a:r>
            <a:r>
              <a:rPr lang="fr-FR" sz="2400" dirty="0" err="1" smtClean="0">
                <a:latin typeface="Avenir Book"/>
                <a:cs typeface="Avenir Book"/>
              </a:rPr>
              <a:t>automatische</a:t>
            </a:r>
            <a:r>
              <a:rPr lang="fr-FR" sz="2400" dirty="0" smtClean="0">
                <a:latin typeface="Avenir Book"/>
                <a:cs typeface="Avenir Book"/>
              </a:rPr>
              <a:t> </a:t>
            </a:r>
            <a:r>
              <a:rPr lang="fr-FR" sz="2400" dirty="0" err="1" smtClean="0">
                <a:latin typeface="Avenir Book"/>
                <a:cs typeface="Avenir Book"/>
              </a:rPr>
              <a:t>detectie</a:t>
            </a:r>
            <a:r>
              <a:rPr lang="fr-FR" sz="2400" dirty="0" smtClean="0">
                <a:latin typeface="Avenir Book"/>
                <a:cs typeface="Avenir Book"/>
              </a:rPr>
              <a:t> van </a:t>
            </a:r>
            <a:r>
              <a:rPr lang="fr-FR" sz="2400" dirty="0" err="1" smtClean="0">
                <a:latin typeface="Avenir Book"/>
                <a:cs typeface="Avenir Book"/>
              </a:rPr>
              <a:t>een</a:t>
            </a:r>
            <a:r>
              <a:rPr lang="fr-FR" sz="2400" dirty="0" smtClean="0">
                <a:latin typeface="Avenir Book"/>
                <a:cs typeface="Avenir Book"/>
              </a:rPr>
              <a:t> </a:t>
            </a:r>
            <a:r>
              <a:rPr lang="fr-FR" sz="2400" dirty="0" err="1" smtClean="0">
                <a:latin typeface="Avenir Book"/>
                <a:cs typeface="Avenir Book"/>
              </a:rPr>
              <a:t>partner</a:t>
            </a:r>
            <a:r>
              <a:rPr lang="fr-FR" sz="2400" dirty="0" smtClean="0">
                <a:latin typeface="Avenir Book"/>
                <a:cs typeface="Avenir Book"/>
              </a:rPr>
              <a:t>. =&gt; </a:t>
            </a:r>
            <a:r>
              <a:rPr lang="fr-FR" sz="2400" dirty="0" err="1" smtClean="0">
                <a:latin typeface="Avenir Book"/>
                <a:cs typeface="Avenir Book"/>
              </a:rPr>
              <a:t>Ongehuwd</a:t>
            </a:r>
            <a:r>
              <a:rPr lang="fr-FR" sz="2400" dirty="0" smtClean="0">
                <a:latin typeface="Avenir Book"/>
                <a:cs typeface="Avenir Book"/>
              </a:rPr>
              <a:t> </a:t>
            </a:r>
            <a:r>
              <a:rPr lang="fr-FR" sz="2400" dirty="0" err="1" smtClean="0">
                <a:latin typeface="Avenir Book"/>
                <a:cs typeface="Avenir Book"/>
              </a:rPr>
              <a:t>paar</a:t>
            </a:r>
            <a:r>
              <a:rPr lang="fr-FR" sz="2400" dirty="0" smtClean="0">
                <a:latin typeface="Avenir Book"/>
                <a:cs typeface="Avenir Book"/>
              </a:rPr>
              <a:t> + </a:t>
            </a:r>
            <a:r>
              <a:rPr lang="fr-FR" sz="2400" dirty="0" err="1" smtClean="0">
                <a:latin typeface="Avenir Book"/>
                <a:cs typeface="Avenir Book"/>
              </a:rPr>
              <a:t>overige</a:t>
            </a:r>
            <a:r>
              <a:rPr lang="fr-FR" sz="2400" dirty="0" smtClean="0">
                <a:latin typeface="Avenir Book"/>
                <a:cs typeface="Avenir Book"/>
              </a:rPr>
              <a:t> </a:t>
            </a:r>
            <a:r>
              <a:rPr lang="fr-FR" sz="2400" dirty="0" err="1" smtClean="0">
                <a:latin typeface="Avenir Book"/>
                <a:cs typeface="Avenir Book"/>
              </a:rPr>
              <a:t>personen</a:t>
            </a:r>
            <a:r>
              <a:rPr lang="fr-FR" sz="2400" dirty="0" smtClean="0">
                <a:latin typeface="Avenir Book"/>
                <a:cs typeface="Avenir Book"/>
              </a:rPr>
              <a:t> </a:t>
            </a:r>
          </a:p>
          <a:p>
            <a:pPr marL="971550" lvl="1" indent="-514350" algn="l">
              <a:buFont typeface="Arial"/>
              <a:buChar char="•"/>
            </a:pPr>
            <a:r>
              <a:rPr lang="fr-FR" sz="2400" dirty="0" smtClean="0">
                <a:latin typeface="Avenir Book"/>
                <a:cs typeface="Avenir Book"/>
              </a:rPr>
              <a:t>STATBEL: </a:t>
            </a:r>
            <a:r>
              <a:rPr lang="fr-FR" sz="2400" dirty="0" err="1" smtClean="0">
                <a:latin typeface="Avenir Book"/>
                <a:cs typeface="Avenir Book"/>
              </a:rPr>
              <a:t>Aanwezigheid</a:t>
            </a:r>
            <a:r>
              <a:rPr lang="fr-FR" sz="2400" dirty="0" smtClean="0">
                <a:latin typeface="Avenir Book"/>
                <a:cs typeface="Avenir Book"/>
              </a:rPr>
              <a:t> van </a:t>
            </a:r>
            <a:r>
              <a:rPr lang="fr-FR" sz="2400" dirty="0" err="1" smtClean="0">
                <a:latin typeface="Avenir Book"/>
                <a:cs typeface="Avenir Book"/>
              </a:rPr>
              <a:t>meerdere</a:t>
            </a:r>
            <a:r>
              <a:rPr lang="fr-FR" sz="2400" dirty="0" smtClean="0">
                <a:latin typeface="Avenir Book"/>
                <a:cs typeface="Avenir Book"/>
              </a:rPr>
              <a:t> niet met de </a:t>
            </a:r>
            <a:r>
              <a:rPr lang="fr-FR" sz="2400" dirty="0" err="1" smtClean="0">
                <a:latin typeface="Avenir Book"/>
                <a:cs typeface="Avenir Book"/>
              </a:rPr>
              <a:t>referentiepersoon</a:t>
            </a:r>
            <a:r>
              <a:rPr lang="fr-FR" sz="2400" dirty="0" smtClean="0">
                <a:latin typeface="Avenir Book"/>
                <a:cs typeface="Avenir Book"/>
              </a:rPr>
              <a:t> </a:t>
            </a:r>
            <a:r>
              <a:rPr lang="fr-FR" sz="2400" dirty="0" err="1" smtClean="0">
                <a:latin typeface="Avenir Book"/>
                <a:cs typeface="Avenir Book"/>
              </a:rPr>
              <a:t>verwante</a:t>
            </a:r>
            <a:r>
              <a:rPr lang="fr-FR" sz="2400" dirty="0" smtClean="0">
                <a:latin typeface="Avenir Book"/>
                <a:cs typeface="Avenir Book"/>
              </a:rPr>
              <a:t> </a:t>
            </a:r>
            <a:r>
              <a:rPr lang="fr-FR" sz="2400" dirty="0" err="1" smtClean="0">
                <a:latin typeface="Avenir Book"/>
                <a:cs typeface="Avenir Book"/>
              </a:rPr>
              <a:t>personen</a:t>
            </a:r>
            <a:r>
              <a:rPr lang="fr-FR" sz="2400" dirty="0" smtClean="0">
                <a:latin typeface="Avenir Book"/>
                <a:cs typeface="Avenir Book"/>
              </a:rPr>
              <a:t>, die niet de </a:t>
            </a:r>
            <a:r>
              <a:rPr lang="fr-FR" sz="2400" dirty="0" err="1" smtClean="0">
                <a:latin typeface="Avenir Book"/>
                <a:cs typeface="Avenir Book"/>
              </a:rPr>
              <a:t>kinderen</a:t>
            </a:r>
            <a:r>
              <a:rPr lang="fr-FR" sz="2400" dirty="0" smtClean="0">
                <a:latin typeface="Avenir Book"/>
                <a:cs typeface="Avenir Book"/>
              </a:rPr>
              <a:t> </a:t>
            </a:r>
            <a:r>
              <a:rPr lang="fr-FR" sz="2400" dirty="0" err="1" smtClean="0">
                <a:latin typeface="Avenir Book"/>
                <a:cs typeface="Avenir Book"/>
              </a:rPr>
              <a:t>kunnen</a:t>
            </a:r>
            <a:r>
              <a:rPr lang="fr-FR" sz="2400" dirty="0" smtClean="0">
                <a:latin typeface="Avenir Book"/>
                <a:cs typeface="Avenir Book"/>
              </a:rPr>
              <a:t> </a:t>
            </a:r>
            <a:r>
              <a:rPr lang="fr-FR" sz="2400" dirty="0" err="1" smtClean="0">
                <a:latin typeface="Avenir Book"/>
                <a:cs typeface="Avenir Book"/>
              </a:rPr>
              <a:t>zijn</a:t>
            </a:r>
            <a:r>
              <a:rPr lang="fr-FR" sz="2400" dirty="0" smtClean="0">
                <a:latin typeface="Avenir Book"/>
                <a:cs typeface="Avenir Book"/>
              </a:rPr>
              <a:t> van de </a:t>
            </a:r>
            <a:r>
              <a:rPr lang="fr-FR" sz="2400" dirty="0" err="1" smtClean="0">
                <a:latin typeface="Avenir Book"/>
                <a:cs typeface="Avenir Book"/>
              </a:rPr>
              <a:t>partner</a:t>
            </a:r>
            <a:r>
              <a:rPr lang="fr-FR" sz="2400" dirty="0" smtClean="0">
                <a:latin typeface="Avenir Book"/>
                <a:cs typeface="Avenir Book"/>
              </a:rPr>
              <a:t> (15 </a:t>
            </a:r>
            <a:r>
              <a:rPr lang="fr-FR" sz="2400" dirty="0" err="1" smtClean="0">
                <a:latin typeface="Avenir Book"/>
                <a:cs typeface="Avenir Book"/>
              </a:rPr>
              <a:t>jaar</a:t>
            </a:r>
            <a:r>
              <a:rPr lang="fr-FR" sz="2400" dirty="0" smtClean="0">
                <a:latin typeface="Avenir Book"/>
                <a:cs typeface="Avenir Book"/>
              </a:rPr>
              <a:t> </a:t>
            </a:r>
            <a:r>
              <a:rPr lang="fr-FR" sz="2400" dirty="0" err="1" smtClean="0">
                <a:latin typeface="Avenir Book"/>
                <a:cs typeface="Avenir Book"/>
              </a:rPr>
              <a:t>verschil</a:t>
            </a:r>
            <a:r>
              <a:rPr lang="fr-FR" sz="2400" dirty="0" smtClean="0">
                <a:latin typeface="Avenir Book"/>
                <a:cs typeface="Avenir Book"/>
              </a:rPr>
              <a:t>) =&gt; </a:t>
            </a:r>
            <a:r>
              <a:rPr lang="fr-FR" sz="2400" dirty="0" err="1" smtClean="0">
                <a:latin typeface="Avenir Book"/>
                <a:cs typeface="Avenir Book"/>
              </a:rPr>
              <a:t>Overige</a:t>
            </a:r>
            <a:endParaRPr lang="fr-FR" sz="2400" dirty="0" smtClean="0">
              <a:latin typeface="Avenir Book"/>
              <a:cs typeface="Avenir Book"/>
            </a:endParaRPr>
          </a:p>
          <a:p>
            <a:pPr lvl="1" algn="l"/>
            <a:r>
              <a:rPr lang="fr-FR" sz="2400" dirty="0" smtClean="0">
                <a:latin typeface="Avenir Book"/>
                <a:cs typeface="Avenir Book"/>
              </a:rPr>
              <a:t>=&gt; 14.179 </a:t>
            </a:r>
            <a:r>
              <a:rPr lang="fr-FR" sz="2400" dirty="0" err="1">
                <a:latin typeface="Avenir Book"/>
                <a:cs typeface="Avenir Book"/>
              </a:rPr>
              <a:t>personen</a:t>
            </a:r>
            <a:r>
              <a:rPr lang="fr-FR" sz="2400" dirty="0">
                <a:latin typeface="Avenir Book"/>
                <a:cs typeface="Avenir Book"/>
              </a:rPr>
              <a:t> </a:t>
            </a:r>
            <a:r>
              <a:rPr lang="fr-FR" sz="2400" dirty="0" err="1">
                <a:latin typeface="Avenir Book"/>
                <a:cs typeface="Avenir Book"/>
              </a:rPr>
              <a:t>verschillend</a:t>
            </a:r>
            <a:r>
              <a:rPr lang="fr-FR" sz="2400" dirty="0">
                <a:latin typeface="Avenir Book"/>
                <a:cs typeface="Avenir Book"/>
              </a:rPr>
              <a:t> </a:t>
            </a:r>
            <a:r>
              <a:rPr lang="fr-FR" sz="2400" dirty="0" err="1" smtClean="0">
                <a:latin typeface="Avenir Book"/>
                <a:cs typeface="Avenir Book"/>
              </a:rPr>
              <a:t>geklasseerd</a:t>
            </a:r>
            <a:endParaRPr lang="fr-FR" sz="2400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440024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3. </a:t>
            </a:r>
            <a:r>
              <a:rPr lang="fr-FR" dirty="0" err="1" smtClean="0">
                <a:latin typeface="Avenir Book"/>
                <a:cs typeface="Avenir Book"/>
              </a:rPr>
              <a:t>Vergelijking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8049570" cy="2963993"/>
          </a:xfrm>
        </p:spPr>
        <p:txBody>
          <a:bodyPr/>
          <a:lstStyle/>
          <a:p>
            <a:pPr algn="l"/>
            <a:r>
              <a:rPr lang="fr-FR" sz="1800" dirty="0" err="1" smtClean="0">
                <a:latin typeface="Avenir Book"/>
                <a:cs typeface="Avenir Book"/>
              </a:rPr>
              <a:t>Voorbeeld</a:t>
            </a:r>
            <a:r>
              <a:rPr lang="fr-FR" sz="1800" dirty="0" smtClean="0">
                <a:latin typeface="Avenir Book"/>
                <a:cs typeface="Avenir Book"/>
              </a:rPr>
              <a:t> 1: </a:t>
            </a:r>
            <a:r>
              <a:rPr lang="fr-FR" sz="1800" dirty="0" err="1" smtClean="0">
                <a:latin typeface="Avenir Book"/>
                <a:cs typeface="Avenir Book"/>
              </a:rPr>
              <a:t>huishouden</a:t>
            </a:r>
            <a:r>
              <a:rPr lang="fr-FR" sz="1800" dirty="0" smtClean="0">
                <a:latin typeface="Avenir Book"/>
                <a:cs typeface="Avenir Book"/>
              </a:rPr>
              <a:t> « </a:t>
            </a:r>
            <a:r>
              <a:rPr lang="fr-FR" sz="1800" dirty="0" err="1" smtClean="0">
                <a:latin typeface="Avenir Book"/>
                <a:cs typeface="Avenir Book"/>
              </a:rPr>
              <a:t>Overige</a:t>
            </a:r>
            <a:r>
              <a:rPr lang="fr-FR" sz="1800" dirty="0" smtClean="0">
                <a:latin typeface="Avenir Book"/>
                <a:cs typeface="Avenir Book"/>
              </a:rPr>
              <a:t> » in de </a:t>
            </a:r>
            <a:r>
              <a:rPr lang="fr-FR" sz="1800" dirty="0" err="1" smtClean="0">
                <a:latin typeface="Avenir Book"/>
                <a:cs typeface="Avenir Book"/>
              </a:rPr>
              <a:t>twee</a:t>
            </a:r>
            <a:r>
              <a:rPr lang="fr-FR" sz="1800" dirty="0" smtClean="0">
                <a:latin typeface="Avenir Book"/>
                <a:cs typeface="Avenir Book"/>
              </a:rPr>
              <a:t> </a:t>
            </a:r>
            <a:r>
              <a:rPr lang="fr-FR" sz="1800" dirty="0" err="1" smtClean="0">
                <a:latin typeface="Avenir Book"/>
                <a:cs typeface="Avenir Book"/>
              </a:rPr>
              <a:t>typologieën</a:t>
            </a:r>
            <a:r>
              <a:rPr lang="fr-FR" sz="1800" dirty="0" smtClean="0">
                <a:latin typeface="Avenir Book"/>
                <a:cs typeface="Avenir Book"/>
              </a:rPr>
              <a:t>.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926295"/>
              </p:ext>
            </p:extLst>
          </p:nvPr>
        </p:nvGraphicFramePr>
        <p:xfrm>
          <a:off x="1041012" y="4874151"/>
          <a:ext cx="456280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2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548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732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73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INSZ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Relatie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Geslacht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Leeftijd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>
                          <a:solidFill>
                            <a:srgbClr val="000000"/>
                          </a:solidFill>
                        </a:rPr>
                        <a:t>Referentiepersoon</a:t>
                      </a:r>
                      <a:endParaRPr lang="fr-FR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45 </a:t>
                      </a:r>
                      <a:r>
                        <a:rPr lang="fr-FR" dirty="0" err="1" smtClean="0"/>
                        <a:t>jaar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Niet </a:t>
                      </a:r>
                      <a:r>
                        <a:rPr lang="fr-FR" dirty="0" err="1" smtClean="0"/>
                        <a:t>verwant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Vrouw</a:t>
                      </a:r>
                      <a:endParaRPr lang="fr-FR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42 </a:t>
                      </a:r>
                      <a:r>
                        <a:rPr lang="fr-FR" dirty="0" err="1" smtClean="0"/>
                        <a:t>jaar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Niet </a:t>
                      </a:r>
                      <a:r>
                        <a:rPr lang="fr-FR" dirty="0" err="1" smtClean="0"/>
                        <a:t>verwant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Man</a:t>
                      </a:r>
                      <a:endParaRPr lang="fr-FR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40 </a:t>
                      </a:r>
                      <a:r>
                        <a:rPr lang="fr-FR" dirty="0" err="1" smtClean="0"/>
                        <a:t>jaar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5" name="Flèche courbée vers la gauche 4"/>
          <p:cNvSpPr/>
          <p:nvPr/>
        </p:nvSpPr>
        <p:spPr>
          <a:xfrm>
            <a:off x="5642431" y="5725843"/>
            <a:ext cx="468456" cy="603816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273476"/>
              </p:ext>
            </p:extLst>
          </p:nvPr>
        </p:nvGraphicFramePr>
        <p:xfrm>
          <a:off x="1041012" y="2278144"/>
          <a:ext cx="446201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12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968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732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466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INSZ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Relatie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Geslacht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Leeftijd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>
                          <a:solidFill>
                            <a:srgbClr val="000000"/>
                          </a:solidFill>
                        </a:rPr>
                        <a:t>Referentie</a:t>
                      </a:r>
                      <a:r>
                        <a:rPr lang="fr-FR" baseline="0" dirty="0" err="1" smtClean="0">
                          <a:solidFill>
                            <a:srgbClr val="000000"/>
                          </a:solidFill>
                        </a:rPr>
                        <a:t>persoon</a:t>
                      </a:r>
                      <a:endParaRPr lang="fr-FR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45 </a:t>
                      </a:r>
                      <a:r>
                        <a:rPr lang="fr-FR" dirty="0" err="1" smtClean="0"/>
                        <a:t>jaar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Niet </a:t>
                      </a:r>
                      <a:r>
                        <a:rPr lang="fr-FR" dirty="0" err="1" smtClean="0"/>
                        <a:t>verwant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Vrouw</a:t>
                      </a:r>
                      <a:endParaRPr lang="fr-FR" dirty="0"/>
                    </a:p>
                  </a:txBody>
                  <a:tcP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42 </a:t>
                      </a:r>
                      <a:r>
                        <a:rPr lang="fr-FR" dirty="0" err="1" smtClean="0"/>
                        <a:t>jaar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Niet </a:t>
                      </a:r>
                      <a:r>
                        <a:rPr lang="fr-FR" dirty="0" err="1" smtClean="0"/>
                        <a:t>verwant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Vrouw</a:t>
                      </a:r>
                      <a:endParaRPr lang="fr-FR" dirty="0"/>
                    </a:p>
                  </a:txBody>
                  <a:tcP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40 </a:t>
                      </a:r>
                      <a:r>
                        <a:rPr lang="fr-FR" dirty="0" err="1" smtClean="0"/>
                        <a:t>jaar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6227982" y="5705353"/>
            <a:ext cx="20423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Niet 15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jaar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verschil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.</a:t>
            </a:r>
          </a:p>
          <a:p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Enkel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bij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 STATBEL.</a:t>
            </a:r>
            <a:endParaRPr lang="fr-FR" sz="1600" dirty="0">
              <a:solidFill>
                <a:schemeClr val="bg1">
                  <a:lumMod val="50000"/>
                </a:schemeClr>
              </a:solidFill>
              <a:latin typeface="Avenir Book"/>
              <a:cs typeface="Avenir Book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84732" y="4021970"/>
            <a:ext cx="71039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 smtClean="0">
                <a:solidFill>
                  <a:srgbClr val="7F7F7F"/>
                </a:solidFill>
                <a:latin typeface="Avenir Book"/>
                <a:cs typeface="Avenir Book"/>
              </a:rPr>
              <a:t>Voorbeeld</a:t>
            </a:r>
            <a:r>
              <a:rPr lang="fr-FR" dirty="0" smtClean="0">
                <a:solidFill>
                  <a:srgbClr val="7F7F7F"/>
                </a:solidFill>
                <a:latin typeface="Avenir Book"/>
                <a:cs typeface="Avenir Book"/>
              </a:rPr>
              <a:t> 2: </a:t>
            </a:r>
            <a:r>
              <a:rPr lang="fr-FR" dirty="0" err="1" smtClean="0">
                <a:solidFill>
                  <a:srgbClr val="7F7F7F"/>
                </a:solidFill>
                <a:latin typeface="Avenir Book"/>
                <a:cs typeface="Avenir Book"/>
              </a:rPr>
              <a:t>huishouden</a:t>
            </a:r>
            <a:r>
              <a:rPr lang="fr-FR" dirty="0" smtClean="0">
                <a:solidFill>
                  <a:srgbClr val="7F7F7F"/>
                </a:solidFill>
                <a:latin typeface="Avenir Book"/>
                <a:cs typeface="Avenir Book"/>
              </a:rPr>
              <a:t> « </a:t>
            </a:r>
            <a:r>
              <a:rPr lang="fr-FR" dirty="0" err="1" smtClean="0">
                <a:solidFill>
                  <a:srgbClr val="7F7F7F"/>
                </a:solidFill>
                <a:latin typeface="Avenir Book"/>
                <a:cs typeface="Avenir Book"/>
              </a:rPr>
              <a:t>Overige</a:t>
            </a:r>
            <a:r>
              <a:rPr lang="fr-FR" dirty="0" smtClean="0">
                <a:solidFill>
                  <a:srgbClr val="7F7F7F"/>
                </a:solidFill>
                <a:latin typeface="Avenir Book"/>
                <a:cs typeface="Avenir Book"/>
              </a:rPr>
              <a:t> » in de typologie van STATBEL en « </a:t>
            </a:r>
            <a:r>
              <a:rPr lang="fr-FR" dirty="0" err="1" smtClean="0">
                <a:solidFill>
                  <a:srgbClr val="7F7F7F"/>
                </a:solidFill>
                <a:latin typeface="Avenir Book"/>
                <a:cs typeface="Avenir Book"/>
              </a:rPr>
              <a:t>Ongehuwd</a:t>
            </a:r>
            <a:r>
              <a:rPr lang="fr-FR" dirty="0" smtClean="0">
                <a:solidFill>
                  <a:srgbClr val="7F7F7F"/>
                </a:solidFill>
                <a:latin typeface="Avenir Book"/>
                <a:cs typeface="Avenir Book"/>
              </a:rPr>
              <a:t> </a:t>
            </a:r>
            <a:r>
              <a:rPr lang="fr-FR" dirty="0" err="1" smtClean="0">
                <a:solidFill>
                  <a:srgbClr val="7F7F7F"/>
                </a:solidFill>
                <a:latin typeface="Avenir Book"/>
                <a:cs typeface="Avenir Book"/>
              </a:rPr>
              <a:t>koppel</a:t>
            </a:r>
            <a:r>
              <a:rPr lang="fr-FR" dirty="0" smtClean="0">
                <a:solidFill>
                  <a:srgbClr val="7F7F7F"/>
                </a:solidFill>
                <a:latin typeface="Avenir Book"/>
                <a:cs typeface="Avenir Book"/>
              </a:rPr>
              <a:t> » in de typologie van de KSZ</a:t>
            </a:r>
            <a:endParaRPr lang="fr-FR" dirty="0">
              <a:solidFill>
                <a:srgbClr val="7F7F7F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107601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3. </a:t>
            </a:r>
            <a:r>
              <a:rPr lang="fr-FR" dirty="0" err="1" smtClean="0">
                <a:latin typeface="Avenir Book"/>
                <a:cs typeface="Avenir Book"/>
              </a:rPr>
              <a:t>Vergelijking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66267" y="1632057"/>
            <a:ext cx="7570704" cy="4517901"/>
          </a:xfrm>
        </p:spPr>
        <p:txBody>
          <a:bodyPr/>
          <a:lstStyle/>
          <a:p>
            <a:pPr marL="514350" indent="-514350" algn="l">
              <a:buFont typeface="+mj-lt"/>
              <a:buAutoNum type="alphaLcParenR" startAt="3"/>
            </a:pPr>
            <a:r>
              <a:rPr lang="fr-FR" dirty="0" err="1" smtClean="0">
                <a:latin typeface="Avenir Book"/>
                <a:cs typeface="Avenir Book"/>
              </a:rPr>
              <a:t>Eenoudergezinnen</a:t>
            </a:r>
            <a:endParaRPr lang="fr-FR" dirty="0" smtClean="0">
              <a:latin typeface="Avenir Book"/>
              <a:cs typeface="Avenir Book"/>
            </a:endParaRPr>
          </a:p>
          <a:p>
            <a:pPr marL="971550" lvl="1" indent="-51435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KSZ: </a:t>
            </a:r>
            <a:r>
              <a:rPr lang="fr-FR" dirty="0" err="1" smtClean="0">
                <a:latin typeface="Avenir Book"/>
                <a:cs typeface="Avenir Book"/>
              </a:rPr>
              <a:t>aanwezigheid</a:t>
            </a:r>
            <a:r>
              <a:rPr lang="fr-FR" dirty="0" smtClean="0">
                <a:latin typeface="Avenir Book"/>
                <a:cs typeface="Avenir Book"/>
              </a:rPr>
              <a:t> van </a:t>
            </a:r>
            <a:r>
              <a:rPr lang="fr-FR" dirty="0" err="1" smtClean="0">
                <a:latin typeface="Avenir Book"/>
                <a:cs typeface="Avenir Book"/>
              </a:rPr>
              <a:t>een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andere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volwassen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potentiële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partner</a:t>
            </a:r>
            <a:r>
              <a:rPr lang="fr-FR" dirty="0" smtClean="0">
                <a:latin typeface="Avenir Book"/>
                <a:cs typeface="Avenir Book"/>
              </a:rPr>
              <a:t>, </a:t>
            </a:r>
            <a:r>
              <a:rPr lang="fr-FR" dirty="0" err="1" smtClean="0">
                <a:latin typeface="Avenir Book"/>
                <a:cs typeface="Avenir Book"/>
              </a:rPr>
              <a:t>onmogelijk</a:t>
            </a:r>
            <a:r>
              <a:rPr lang="fr-FR" dirty="0" smtClean="0">
                <a:latin typeface="Avenir Book"/>
                <a:cs typeface="Avenir Book"/>
              </a:rPr>
              <a:t> in </a:t>
            </a:r>
            <a:r>
              <a:rPr lang="fr-FR" dirty="0" err="1" smtClean="0">
                <a:latin typeface="Avenir Book"/>
                <a:cs typeface="Avenir Book"/>
              </a:rPr>
              <a:t>een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eenoudergezin</a:t>
            </a:r>
            <a:r>
              <a:rPr lang="fr-FR" dirty="0" smtClean="0">
                <a:latin typeface="Avenir Book"/>
                <a:cs typeface="Avenir Book"/>
              </a:rPr>
              <a:t> =&gt; </a:t>
            </a:r>
            <a:r>
              <a:rPr lang="fr-FR" dirty="0" err="1" smtClean="0">
                <a:latin typeface="Avenir Book"/>
                <a:cs typeface="Avenir Book"/>
              </a:rPr>
              <a:t>huishouden</a:t>
            </a:r>
            <a:r>
              <a:rPr lang="fr-FR" dirty="0" smtClean="0">
                <a:latin typeface="Avenir Book"/>
                <a:cs typeface="Avenir Book"/>
              </a:rPr>
              <a:t> « </a:t>
            </a:r>
            <a:r>
              <a:rPr lang="fr-FR" dirty="0" err="1" smtClean="0">
                <a:latin typeface="Avenir Book"/>
                <a:cs typeface="Avenir Book"/>
              </a:rPr>
              <a:t>Overige</a:t>
            </a:r>
            <a:r>
              <a:rPr lang="fr-FR" dirty="0" smtClean="0">
                <a:latin typeface="Avenir Book"/>
                <a:cs typeface="Avenir Book"/>
              </a:rPr>
              <a:t> »</a:t>
            </a:r>
          </a:p>
          <a:p>
            <a:pPr marL="971550" lvl="1" indent="-51435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STATBEL: </a:t>
            </a:r>
            <a:r>
              <a:rPr lang="fr-FR" dirty="0" err="1" smtClean="0">
                <a:latin typeface="Avenir Book"/>
                <a:cs typeface="Avenir Book"/>
              </a:rPr>
              <a:t>aanwezigheid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mogelijk</a:t>
            </a:r>
            <a:r>
              <a:rPr lang="fr-FR" dirty="0" smtClean="0">
                <a:latin typeface="Avenir Book"/>
                <a:cs typeface="Avenir Book"/>
              </a:rPr>
              <a:t> van </a:t>
            </a:r>
            <a:r>
              <a:rPr lang="fr-FR" dirty="0" err="1" smtClean="0">
                <a:latin typeface="Avenir Book"/>
                <a:cs typeface="Avenir Book"/>
              </a:rPr>
              <a:t>een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potentiële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partner</a:t>
            </a:r>
            <a:r>
              <a:rPr lang="fr-FR" dirty="0" smtClean="0">
                <a:latin typeface="Avenir Book"/>
                <a:cs typeface="Avenir Book"/>
              </a:rPr>
              <a:t> in het </a:t>
            </a:r>
            <a:r>
              <a:rPr lang="fr-FR" dirty="0" err="1" smtClean="0">
                <a:latin typeface="Avenir Book"/>
                <a:cs typeface="Avenir Book"/>
              </a:rPr>
              <a:t>huishouden</a:t>
            </a:r>
            <a:r>
              <a:rPr lang="fr-FR" dirty="0" smtClean="0">
                <a:latin typeface="Avenir Book"/>
                <a:cs typeface="Avenir Book"/>
              </a:rPr>
              <a:t>. De </a:t>
            </a:r>
            <a:r>
              <a:rPr lang="fr-FR" dirty="0" err="1" smtClean="0">
                <a:latin typeface="Avenir Book"/>
                <a:cs typeface="Avenir Book"/>
              </a:rPr>
              <a:t>vraag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is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nog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steeds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hangende</a:t>
            </a:r>
            <a:r>
              <a:rPr lang="fr-FR" dirty="0" smtClean="0">
                <a:latin typeface="Avenir Book"/>
                <a:cs typeface="Avenir Book"/>
              </a:rPr>
              <a:t> op dit </a:t>
            </a:r>
            <a:r>
              <a:rPr lang="fr-FR" dirty="0" err="1" smtClean="0">
                <a:latin typeface="Avenir Book"/>
                <a:cs typeface="Avenir Book"/>
              </a:rPr>
              <a:t>ogenblik</a:t>
            </a:r>
            <a:r>
              <a:rPr lang="fr-FR" dirty="0" smtClean="0">
                <a:latin typeface="Avenir Book"/>
                <a:cs typeface="Avenir Book"/>
              </a:rPr>
              <a:t>. </a:t>
            </a:r>
          </a:p>
          <a:p>
            <a:pPr marL="971550" lvl="1" indent="-51435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=&gt; 8113 </a:t>
            </a:r>
            <a:r>
              <a:rPr lang="fr-FR" dirty="0" err="1">
                <a:latin typeface="Avenir Book"/>
                <a:cs typeface="Avenir Book"/>
              </a:rPr>
              <a:t>personen</a:t>
            </a:r>
            <a:r>
              <a:rPr lang="fr-FR" dirty="0">
                <a:latin typeface="Avenir Book"/>
                <a:cs typeface="Avenir Book"/>
              </a:rPr>
              <a:t> </a:t>
            </a:r>
            <a:r>
              <a:rPr lang="fr-FR" dirty="0" err="1">
                <a:latin typeface="Avenir Book"/>
                <a:cs typeface="Avenir Book"/>
              </a:rPr>
              <a:t>verschillend</a:t>
            </a:r>
            <a:r>
              <a:rPr lang="fr-FR" dirty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geklasseerd</a:t>
            </a:r>
            <a:endParaRPr lang="fr-FR" dirty="0">
              <a:latin typeface="Avenir Book"/>
              <a:cs typeface="Avenir Book"/>
            </a:endParaRPr>
          </a:p>
          <a:p>
            <a:pPr marL="971550" lvl="1" indent="-514350" algn="l">
              <a:buFont typeface="Arial"/>
              <a:buChar char="•"/>
            </a:pP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4105342872"/>
      </p:ext>
    </p:extLst>
  </p:cSld>
  <p:clrMapOvr>
    <a:masterClrMapping/>
  </p:clrMapOvr>
</p:sld>
</file>

<file path=ppt/theme/theme1.xml><?xml version="1.0" encoding="utf-8"?>
<a:theme xmlns:a="http://schemas.openxmlformats.org/drawingml/2006/main" name="Saturn N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Saturn NL.potx</Template>
  <TotalTime>975</TotalTime>
  <Words>416</Words>
  <Application>Microsoft Office PowerPoint</Application>
  <PresentationFormat>Diavoorstelling (4:3)</PresentationFormat>
  <Paragraphs>137</Paragraphs>
  <Slides>11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11</vt:i4>
      </vt:variant>
    </vt:vector>
  </HeadingPairs>
  <TitlesOfParts>
    <vt:vector size="20" baseType="lpstr">
      <vt:lpstr>ＭＳ Ｐゴシック</vt:lpstr>
      <vt:lpstr>Arial</vt:lpstr>
      <vt:lpstr>Avenir Book</vt:lpstr>
      <vt:lpstr>Calibri</vt:lpstr>
      <vt:lpstr>MetaBold-Roman</vt:lpstr>
      <vt:lpstr>Meta-LightLF</vt:lpstr>
      <vt:lpstr>ヒラギノ角ゴ Pro W3</vt:lpstr>
      <vt:lpstr>Saturn NL</vt:lpstr>
      <vt:lpstr>Conception personnalisée</vt:lpstr>
      <vt:lpstr>Vergelijking LIPRO-typologieën</vt:lpstr>
      <vt:lpstr>PowerPoint-presentatie</vt:lpstr>
      <vt:lpstr>1. Inleiding</vt:lpstr>
      <vt:lpstr>2. Twee typologieën</vt:lpstr>
      <vt:lpstr>2. Twee typologieën</vt:lpstr>
      <vt:lpstr>3. Vergelijking</vt:lpstr>
      <vt:lpstr>3. Vergelijking</vt:lpstr>
      <vt:lpstr>3. Vergelijking</vt:lpstr>
      <vt:lpstr>3. Vergelijking</vt:lpstr>
      <vt:lpstr>3. Comparaison</vt:lpstr>
      <vt:lpstr>Contact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Windows</dc:creator>
  <cp:lastModifiedBy>Sanne van Daele</cp:lastModifiedBy>
  <cp:revision>166</cp:revision>
  <cp:lastPrinted>2013-06-17T09:51:43Z</cp:lastPrinted>
  <dcterms:created xsi:type="dcterms:W3CDTF">2015-05-29T09:36:10Z</dcterms:created>
  <dcterms:modified xsi:type="dcterms:W3CDTF">2017-12-20T12:18:42Z</dcterms:modified>
</cp:coreProperties>
</file>