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78" r:id="rId2"/>
  </p:sldMasterIdLst>
  <p:notesMasterIdLst>
    <p:notesMasterId r:id="rId15"/>
  </p:notesMasterIdLst>
  <p:sldIdLst>
    <p:sldId id="256" r:id="rId3"/>
    <p:sldId id="257" r:id="rId4"/>
    <p:sldId id="259" r:id="rId5"/>
    <p:sldId id="269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70" r:id="rId14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4267">
          <p15:clr>
            <a:srgbClr val="A4A3A4"/>
          </p15:clr>
        </p15:guide>
        <p15:guide id="3" pos="2880">
          <p15:clr>
            <a:srgbClr val="A4A3A4"/>
          </p15:clr>
        </p15:guide>
        <p15:guide id="4" pos="96">
          <p15:clr>
            <a:srgbClr val="A4A3A4"/>
          </p15:clr>
        </p15:guide>
        <p15:guide id="5" pos="5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B9E0"/>
    <a:srgbClr val="000000"/>
    <a:srgbClr val="014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467" autoAdjust="0"/>
  </p:normalViewPr>
  <p:slideViewPr>
    <p:cSldViewPr snapToGrid="0">
      <p:cViewPr varScale="1">
        <p:scale>
          <a:sx n="78" d="100"/>
          <a:sy n="78" d="100"/>
        </p:scale>
        <p:origin x="1890" y="78"/>
      </p:cViewPr>
      <p:guideLst>
        <p:guide orient="horz" pos="2166"/>
        <p:guide orient="horz" pos="4267"/>
        <p:guide pos="2880"/>
        <p:guide pos="96"/>
        <p:guide pos="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052B3-25C6-A34B-AAEE-89AF435C69D3}" type="datetimeFigureOut">
              <a:rPr lang="fr-FR" smtClean="0"/>
              <a:t>20/12/2017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FAD41-54C0-FB42-82AA-423C3AB594B8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135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837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4EE76D-EF85-334C-B9F2-11202E6BB9C0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D1B02-53FA-644C-BB4A-8E7069F4F3A5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491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20EC21-BD87-A147-A584-9F1DAFB0B8D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6002E-BEEB-BF48-A015-3E10327470B6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1912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371975-60FC-8048-B04F-1519251F0725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5349C-B414-AA45-89BF-C00DA152235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991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47691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385046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B33C2-D8EC-0042-A29E-95CA6C8C1297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09381-3E92-8D48-A138-36E3E02FBC0C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0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9CE65-2A1C-E64B-BE95-DE1873C9B0EF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69F5E-5D93-8F46-9E42-B32C0A0C667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4496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4CF3B-FA5A-1B42-84C6-CBA2EAB96949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E6FA9-40F6-134B-BBCF-18DC1045B3C1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122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4D998-9FC4-4042-A3A4-A563FBD28B6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A3979-D4D4-7144-85A0-1EFE4CE3566D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824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554C85-92D2-1A44-A307-58593C7C1D0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9DA25-D812-5C4C-A153-6FDAAC89516D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693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1C96B4-36A7-3F4A-8089-827EAF29B0B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8DB8-BC9E-DC43-867A-7B2DA66B0FD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3178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21907D-A7C1-F940-88BD-BE4ABF9209F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06422-7228-EB46-AAFF-97D8FCC921C8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1249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38324"/>
            <a:ext cx="2277889" cy="9584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8640"/>
            <a:ext cx="5111750" cy="59375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87624" y="1412776"/>
            <a:ext cx="2277889" cy="4713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B64C7A-B8B5-514D-AE00-1BB6AE1BEDB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FC163-1B82-B949-9CDE-856BE5023C3B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52450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1812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</a:t>
            </a:r>
            <a:r>
              <a:rPr lang="ja-JP" altLang="fr-FR"/>
              <a:t>’</a:t>
            </a:r>
            <a:r>
              <a:rPr lang="fr-FR"/>
              <a:t>ouverture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5340B4F-1E41-8542-948E-2D3FA919F9E3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4081AFC-BF43-FA4A-97E0-48B8EA7F6038}" type="slidenum">
              <a:rPr lang="fr-BE"/>
              <a:pPr/>
              <a:t>‹nr.›</a:t>
            </a:fld>
            <a:endParaRPr lang="fr-BE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19250" y="646113"/>
            <a:ext cx="6121400" cy="55657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BE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1" name="Image 8" descr="ulb-logo-texte-vertica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Image 9" descr="barrette-ulb-elargie-ppt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702469" y="5515769"/>
            <a:ext cx="23225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946150" y="381000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de contenu</a:t>
            </a:r>
            <a:endParaRPr lang="fr-BE"/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9461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144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71D9352-2ABE-044E-BCD3-56866180A020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1722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D6F74F5-0209-9941-A457-0F1BCEB01279}" type="slidenum">
              <a:rPr lang="fr-BE"/>
              <a:pPr/>
              <a:t>‹nr.›</a:t>
            </a:fld>
            <a:endParaRPr lang="fr-BE"/>
          </a:p>
        </p:txBody>
      </p:sp>
      <p:pic>
        <p:nvPicPr>
          <p:cNvPr id="3079" name="Image 8" descr="ulb-logo-texte-vertical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9" b="82310"/>
          <a:stretch>
            <a:fillRect/>
          </a:stretch>
        </p:blipFill>
        <p:spPr bwMode="auto">
          <a:xfrm>
            <a:off x="46038" y="152400"/>
            <a:ext cx="81438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Image 8" descr="barrette-ulb-elargie-ppt.jpg"/>
          <p:cNvPicPr>
            <a:picLocks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2442368" y="3831431"/>
            <a:ext cx="5837238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227806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Permanent </a:t>
            </a:r>
            <a:r>
              <a:rPr lang="fr-BE" dirty="0" err="1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arbeidsongeschikten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71550" y="3789363"/>
            <a:ext cx="5209117" cy="110437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</a:t>
            </a:r>
          </a:p>
          <a:p>
            <a:pPr algn="l" eaLnBrk="1" hangingPunct="1"/>
            <a:r>
              <a:rPr lang="fr-BE" sz="20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Analiste</a:t>
            </a: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 </a:t>
            </a:r>
            <a:r>
              <a:rPr lang="fr-BE" sz="20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administratieve</a:t>
            </a: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 </a:t>
            </a:r>
            <a:r>
              <a:rPr lang="fr-BE" sz="20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databanken</a:t>
            </a:r>
            <a:endParaRPr lang="fr-BE" sz="2000" dirty="0" smtClean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16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Gebruikersgroep</a:t>
            </a:r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, 19/12/2017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93691" y="610475"/>
            <a:ext cx="6152388" cy="971941"/>
          </a:xfrm>
        </p:spPr>
        <p:txBody>
          <a:bodyPr/>
          <a:lstStyle/>
          <a:p>
            <a:pPr marL="857250" indent="-857250">
              <a:buFont typeface="+mj-lt"/>
              <a:buAutoNum type="romanLcPeriod" startAt="3"/>
            </a:pPr>
            <a:r>
              <a:rPr lang="fr-FR" dirty="0" err="1" smtClean="0">
                <a:latin typeface="Avenir Book"/>
                <a:cs typeface="Avenir Book"/>
              </a:rPr>
              <a:t>Cijfers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37.291 </a:t>
            </a:r>
            <a:r>
              <a:rPr lang="fr-FR" sz="2800" dirty="0" err="1" smtClean="0">
                <a:latin typeface="Avenir Book"/>
                <a:cs typeface="Avenir Book"/>
              </a:rPr>
              <a:t>aantal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personen</a:t>
            </a:r>
            <a:r>
              <a:rPr lang="fr-FR" sz="2800" dirty="0" smtClean="0">
                <a:latin typeface="Avenir Book"/>
                <a:cs typeface="Avenir Book"/>
              </a:rPr>
              <a:t> in permanente </a:t>
            </a:r>
            <a:r>
              <a:rPr lang="fr-FR" sz="2800" dirty="0" err="1" smtClean="0">
                <a:latin typeface="Avenir Book"/>
                <a:cs typeface="Avenir Book"/>
              </a:rPr>
              <a:t>arbeidsongeschiktheid</a:t>
            </a:r>
            <a:r>
              <a:rPr lang="fr-FR" sz="2800" dirty="0" smtClean="0">
                <a:latin typeface="Avenir Book"/>
                <a:cs typeface="Avenir Book"/>
              </a:rPr>
              <a:t> in </a:t>
            </a:r>
            <a:r>
              <a:rPr lang="fr-FR" sz="2800" dirty="0" err="1" smtClean="0">
                <a:latin typeface="Avenir Book"/>
                <a:cs typeface="Avenir Book"/>
              </a:rPr>
              <a:t>kwartaal</a:t>
            </a:r>
            <a:r>
              <a:rPr lang="fr-FR" sz="2800" dirty="0" smtClean="0">
                <a:latin typeface="Avenir Book"/>
                <a:cs typeface="Avenir Book"/>
              </a:rPr>
              <a:t> 4 van </a:t>
            </a:r>
            <a:r>
              <a:rPr lang="fr-FR" sz="2800" dirty="0" err="1" smtClean="0">
                <a:latin typeface="Avenir Book"/>
                <a:cs typeface="Avenir Book"/>
              </a:rPr>
              <a:t>jaar</a:t>
            </a:r>
            <a:r>
              <a:rPr lang="fr-FR" sz="2800" dirty="0" smtClean="0">
                <a:latin typeface="Avenir Book"/>
                <a:cs typeface="Avenir Book"/>
              </a:rPr>
              <a:t> 2015</a:t>
            </a: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algn="l"/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01239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82965" y="610475"/>
            <a:ext cx="6360591" cy="971941"/>
          </a:xfrm>
        </p:spPr>
        <p:txBody>
          <a:bodyPr/>
          <a:lstStyle/>
          <a:p>
            <a:pPr marL="742950" indent="-742950">
              <a:buFont typeface="+mj-lt"/>
              <a:buAutoNum type="alphaLcParenR" startAt="3"/>
            </a:pPr>
            <a:r>
              <a:rPr lang="fr-FR" dirty="0" err="1" smtClean="0">
                <a:latin typeface="Avenir Book"/>
                <a:cs typeface="Avenir Book"/>
              </a:rPr>
              <a:t>Inkomensnotie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571500" indent="-571500" algn="l">
              <a:buFont typeface="+mj-lt"/>
              <a:buAutoNum type="romanLcPeriod"/>
            </a:pPr>
            <a:r>
              <a:rPr lang="fr-FR" sz="2800" dirty="0" err="1" smtClean="0">
                <a:latin typeface="Avenir Book"/>
                <a:cs typeface="Avenir Book"/>
              </a:rPr>
              <a:t>Beschikbare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gegevens</a:t>
            </a:r>
            <a:endParaRPr lang="fr-FR" sz="2800" dirty="0" smtClean="0">
              <a:latin typeface="Avenir Book"/>
              <a:cs typeface="Avenir Book"/>
            </a:endParaRPr>
          </a:p>
          <a:p>
            <a:pPr marL="1028700" lvl="1" indent="-571500" algn="l">
              <a:buFont typeface="Arial"/>
              <a:buChar char="•"/>
            </a:pPr>
            <a:r>
              <a:rPr lang="fr-FR" sz="24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Salaire_de_base_ip</a:t>
            </a:r>
            <a:endParaRPr lang="fr-FR" sz="2400" dirty="0" smtClean="0">
              <a:solidFill>
                <a:srgbClr val="7F7F7F"/>
              </a:solidFill>
              <a:latin typeface="Avenir Book"/>
              <a:cs typeface="Avenir Book"/>
            </a:endParaRPr>
          </a:p>
          <a:p>
            <a:pPr marL="1028700" lvl="1" indent="-571500" algn="l">
              <a:buFont typeface="Arial"/>
              <a:buChar char="•"/>
            </a:pPr>
            <a:r>
              <a:rPr lang="fr-FR" sz="24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Mont_de_base_calc_aide_tiers</a:t>
            </a:r>
            <a:endParaRPr lang="fr-FR" sz="2400" dirty="0" smtClean="0">
              <a:solidFill>
                <a:srgbClr val="7F7F7F"/>
              </a:solidFill>
              <a:latin typeface="Avenir Book"/>
              <a:cs typeface="Avenir Book"/>
            </a:endParaRPr>
          </a:p>
          <a:p>
            <a:pPr marL="571500" indent="-571500" algn="l">
              <a:buFont typeface="+mj-lt"/>
              <a:buAutoNum type="romanLcPeriod"/>
            </a:pPr>
            <a:r>
              <a:rPr lang="fr-FR" sz="2800" dirty="0" err="1" smtClean="0">
                <a:latin typeface="Avenir Book"/>
                <a:cs typeface="Avenir Book"/>
              </a:rPr>
              <a:t>Kwaliteit</a:t>
            </a:r>
            <a:endParaRPr lang="fr-FR" sz="2800" dirty="0" smtClean="0">
              <a:latin typeface="Avenir Book"/>
              <a:cs typeface="Avenir Book"/>
            </a:endParaRPr>
          </a:p>
          <a:p>
            <a:pPr marL="1028700" lvl="1" indent="-571500" algn="l">
              <a:buFont typeface="Arial"/>
              <a:buChar char="•"/>
            </a:pPr>
            <a:r>
              <a:rPr lang="fr-FR" sz="24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Ontvangen</a:t>
            </a:r>
            <a:r>
              <a:rPr lang="fr-FR" sz="24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bedrag</a:t>
            </a:r>
            <a:r>
              <a:rPr lang="fr-FR" sz="24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na </a:t>
            </a:r>
            <a:r>
              <a:rPr lang="fr-FR" sz="24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regeling</a:t>
            </a:r>
            <a:r>
              <a:rPr lang="fr-FR" sz="24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(rente).</a:t>
            </a:r>
            <a:endParaRPr lang="fr-FR" sz="2400" dirty="0" smtClean="0">
              <a:solidFill>
                <a:srgbClr val="FF0000"/>
              </a:solidFill>
              <a:latin typeface="Avenir Book"/>
              <a:cs typeface="Avenir Book"/>
            </a:endParaRPr>
          </a:p>
          <a:p>
            <a:pPr marL="1028700" lvl="1" indent="-571500" algn="l">
              <a:buFont typeface="Arial"/>
              <a:buChar char="•"/>
            </a:pPr>
            <a:r>
              <a:rPr lang="fr-FR" sz="2400" dirty="0" err="1" smtClean="0">
                <a:latin typeface="Avenir Book"/>
                <a:cs typeface="Avenir Book"/>
              </a:rPr>
              <a:t>Informatie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wordt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nooit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geactualiseerd</a:t>
            </a:r>
            <a:r>
              <a:rPr lang="fr-FR" sz="2400" dirty="0" smtClean="0">
                <a:latin typeface="Avenir Book"/>
                <a:cs typeface="Avenir Book"/>
              </a:rPr>
              <a:t>. </a:t>
            </a:r>
          </a:p>
          <a:p>
            <a:pPr algn="l"/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3107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134742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Contact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49655" y="2694492"/>
            <a:ext cx="5209117" cy="110437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</a:t>
            </a:r>
          </a:p>
          <a:p>
            <a:pPr algn="l"/>
            <a:r>
              <a:rPr lang="fr-BE" sz="2000" dirty="0" err="1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Analiste</a:t>
            </a: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 </a:t>
            </a:r>
            <a:r>
              <a:rPr lang="fr-BE" sz="2000" dirty="0" err="1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administratieve</a:t>
            </a:r>
            <a:r>
              <a:rPr lang="fr-BE" sz="2000" dirty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 </a:t>
            </a:r>
            <a:r>
              <a:rPr lang="fr-BE" sz="2000" dirty="0" err="1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databanken</a:t>
            </a:r>
            <a:endParaRPr lang="fr-BE" sz="20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Centre METICES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02/650.47.89</a:t>
            </a:r>
          </a:p>
          <a:p>
            <a:pPr algn="l" eaLnBrk="1" hangingPunct="1"/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annmathy@ulb.ac.be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1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23965" y="929581"/>
            <a:ext cx="7570704" cy="5666306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fr-FR" dirty="0" err="1" smtClean="0">
                <a:latin typeface="Avenir Book"/>
                <a:cs typeface="Avenir Book"/>
              </a:rPr>
              <a:t>Bestanden</a:t>
            </a:r>
            <a:endParaRPr lang="fr-FR" dirty="0" smtClean="0">
              <a:latin typeface="Avenir Book"/>
              <a:cs typeface="Avenir Book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fr-FR" dirty="0" err="1" smtClean="0">
                <a:latin typeface="Avenir Book"/>
                <a:cs typeface="Avenir Book"/>
              </a:rPr>
              <a:t>Noden</a:t>
            </a:r>
            <a:r>
              <a:rPr lang="fr-FR" dirty="0" smtClean="0">
                <a:latin typeface="Avenir Book"/>
                <a:cs typeface="Avenir Book"/>
              </a:rPr>
              <a:t> van het DWH AM&amp;SB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err="1" smtClean="0">
                <a:latin typeface="Avenir Book"/>
                <a:cs typeface="Avenir Book"/>
              </a:rPr>
              <a:t>Volledige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gegevens</a:t>
            </a:r>
            <a:r>
              <a:rPr lang="fr-FR" dirty="0" smtClean="0">
                <a:latin typeface="Avenir Book"/>
                <a:cs typeface="Avenir Book"/>
              </a:rPr>
              <a:t> en </a:t>
            </a:r>
            <a:r>
              <a:rPr lang="fr-FR" dirty="0" err="1" smtClean="0">
                <a:latin typeface="Avenir Book"/>
                <a:cs typeface="Avenir Book"/>
              </a:rPr>
              <a:t>documentatie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err="1" smtClean="0">
                <a:latin typeface="Avenir Book"/>
                <a:cs typeface="Avenir Book"/>
              </a:rPr>
              <a:t>Nomenclatuur</a:t>
            </a:r>
            <a:endParaRPr lang="fr-FR" dirty="0" smtClean="0">
              <a:latin typeface="Avenir Book"/>
              <a:cs typeface="Avenir Book"/>
            </a:endParaRP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err="1" smtClean="0">
                <a:latin typeface="Avenir Book"/>
                <a:cs typeface="Avenir Book"/>
              </a:rPr>
              <a:t>Beschikbare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gegevens</a:t>
            </a:r>
            <a:endParaRPr lang="fr-FR" dirty="0" smtClean="0">
              <a:latin typeface="Avenir Book"/>
              <a:cs typeface="Avenir Book"/>
            </a:endParaRP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err="1" smtClean="0">
                <a:latin typeface="Avenir Book"/>
                <a:cs typeface="Avenir Book"/>
              </a:rPr>
              <a:t>Procedure</a:t>
            </a:r>
            <a:endParaRPr lang="fr-FR" dirty="0" smtClean="0">
              <a:latin typeface="Avenir Book"/>
              <a:cs typeface="Avenir Book"/>
            </a:endParaRP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err="1" smtClean="0">
                <a:latin typeface="Avenir Book"/>
                <a:cs typeface="Avenir Book"/>
              </a:rPr>
              <a:t>Cijfers</a:t>
            </a:r>
            <a:endParaRPr lang="fr-FR" dirty="0" smtClean="0">
              <a:latin typeface="Avenir Book"/>
              <a:cs typeface="Avenir Book"/>
            </a:endParaRP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err="1" smtClean="0">
                <a:latin typeface="Avenir Book"/>
                <a:cs typeface="Avenir Book"/>
              </a:rPr>
              <a:t>Inkomensnotie</a:t>
            </a:r>
            <a:endParaRPr lang="fr-FR" dirty="0" smtClean="0">
              <a:latin typeface="Avenir Book"/>
              <a:cs typeface="Avenir Book"/>
            </a:endParaRP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err="1" smtClean="0">
                <a:latin typeface="Avenir Book"/>
                <a:cs typeface="Avenir Book"/>
              </a:rPr>
              <a:t>Beschikbare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gegevens</a:t>
            </a:r>
            <a:endParaRPr lang="fr-FR" dirty="0">
              <a:latin typeface="Avenir Book"/>
              <a:cs typeface="Avenir Book"/>
            </a:endParaRP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err="1" smtClean="0">
                <a:latin typeface="Avenir Book"/>
                <a:cs typeface="Avenir Book"/>
              </a:rPr>
              <a:t>Kwaliteit</a:t>
            </a:r>
            <a:endParaRPr lang="fr-FR" dirty="0" smtClean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83639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1. </a:t>
            </a:r>
            <a:r>
              <a:rPr lang="fr-FR" dirty="0" err="1" smtClean="0">
                <a:latin typeface="Avenir Book"/>
                <a:cs typeface="Avenir Book"/>
              </a:rPr>
              <a:t>Bestanden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2005-2013: </a:t>
            </a:r>
            <a:r>
              <a:rPr lang="fr-FR" dirty="0" err="1" smtClean="0">
                <a:latin typeface="Avenir Book"/>
                <a:cs typeface="Avenir Book"/>
              </a:rPr>
              <a:t>tijdelijk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arbeidsongeschikten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ten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gevolge</a:t>
            </a:r>
            <a:r>
              <a:rPr lang="fr-FR" dirty="0" smtClean="0">
                <a:latin typeface="Avenir Book"/>
                <a:cs typeface="Avenir Book"/>
              </a:rPr>
              <a:t> van </a:t>
            </a:r>
            <a:r>
              <a:rPr lang="fr-FR" dirty="0" err="1" smtClean="0">
                <a:latin typeface="Avenir Book"/>
                <a:cs typeface="Avenir Book"/>
              </a:rPr>
              <a:t>een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arbeidsongeval</a:t>
            </a:r>
            <a:r>
              <a:rPr lang="fr-FR" dirty="0">
                <a:latin typeface="Avenir Book"/>
                <a:cs typeface="Avenir Book"/>
              </a:rPr>
              <a:t>.</a:t>
            </a:r>
            <a:endParaRPr lang="fr-FR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r>
              <a:rPr lang="fr-FR" dirty="0" err="1" smtClean="0">
                <a:latin typeface="Avenir Book"/>
                <a:cs typeface="Avenir Book"/>
              </a:rPr>
              <a:t>Vanaf</a:t>
            </a:r>
            <a:r>
              <a:rPr lang="fr-FR" dirty="0" smtClean="0">
                <a:latin typeface="Avenir Book"/>
                <a:cs typeface="Avenir Book"/>
              </a:rPr>
              <a:t> 2013: </a:t>
            </a:r>
            <a:r>
              <a:rPr lang="fr-FR" dirty="0" err="1" smtClean="0">
                <a:latin typeface="Avenir Book"/>
                <a:cs typeface="Avenir Book"/>
              </a:rPr>
              <a:t>integratie</a:t>
            </a:r>
            <a:r>
              <a:rPr lang="fr-FR" dirty="0" smtClean="0">
                <a:latin typeface="Avenir Book"/>
                <a:cs typeface="Avenir Book"/>
              </a:rPr>
              <a:t> van permanent </a:t>
            </a:r>
            <a:r>
              <a:rPr lang="fr-FR" dirty="0" err="1" smtClean="0">
                <a:latin typeface="Avenir Book"/>
                <a:cs typeface="Avenir Book"/>
              </a:rPr>
              <a:t>arbeidsongeschikten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ten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gevolge</a:t>
            </a:r>
            <a:r>
              <a:rPr lang="fr-FR" dirty="0" smtClean="0">
                <a:latin typeface="Avenir Book"/>
                <a:cs typeface="Avenir Book"/>
              </a:rPr>
              <a:t> van </a:t>
            </a:r>
            <a:r>
              <a:rPr lang="fr-FR" dirty="0" err="1" smtClean="0">
                <a:latin typeface="Avenir Book"/>
                <a:cs typeface="Avenir Book"/>
              </a:rPr>
              <a:t>een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arbeidsongeval</a:t>
            </a:r>
            <a:r>
              <a:rPr lang="fr-FR" dirty="0" smtClean="0">
                <a:latin typeface="Avenir Book"/>
                <a:cs typeface="Avenir Book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00415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1. </a:t>
            </a:r>
            <a:r>
              <a:rPr lang="fr-FR" dirty="0" err="1" smtClean="0">
                <a:latin typeface="Avenir Book"/>
                <a:cs typeface="Avenir Book"/>
              </a:rPr>
              <a:t>Bestanden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dirty="0" err="1" smtClean="0">
                <a:latin typeface="Avenir Book"/>
                <a:cs typeface="Avenir Book"/>
              </a:rPr>
              <a:t>Ongevallen</a:t>
            </a:r>
            <a:r>
              <a:rPr lang="fr-FR" dirty="0" smtClean="0">
                <a:latin typeface="Avenir Book"/>
                <a:cs typeface="Avenir Book"/>
              </a:rPr>
              <a:t> die </a:t>
            </a:r>
            <a:r>
              <a:rPr lang="fr-FR" dirty="0" err="1" smtClean="0">
                <a:latin typeface="Avenir Book"/>
                <a:cs typeface="Avenir Book"/>
              </a:rPr>
              <a:t>plaats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hebben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gehad</a:t>
            </a:r>
            <a:r>
              <a:rPr lang="fr-FR" dirty="0" smtClean="0">
                <a:latin typeface="Avenir Book"/>
                <a:cs typeface="Avenir Book"/>
              </a:rPr>
              <a:t> op de </a:t>
            </a:r>
            <a:r>
              <a:rPr lang="fr-FR" dirty="0" err="1" smtClean="0">
                <a:latin typeface="Avenir Book"/>
                <a:cs typeface="Avenir Book"/>
              </a:rPr>
              <a:t>werkplek</a:t>
            </a:r>
            <a:r>
              <a:rPr lang="fr-FR" dirty="0" smtClean="0">
                <a:latin typeface="Avenir Book"/>
                <a:cs typeface="Avenir Book"/>
              </a:rPr>
              <a:t> vs. op </a:t>
            </a:r>
            <a:r>
              <a:rPr lang="fr-FR" dirty="0" err="1" smtClean="0">
                <a:latin typeface="Avenir Book"/>
                <a:cs typeface="Avenir Book"/>
              </a:rPr>
              <a:t>weg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naar</a:t>
            </a:r>
            <a:r>
              <a:rPr lang="fr-FR" dirty="0" smtClean="0">
                <a:latin typeface="Avenir Book"/>
                <a:cs typeface="Avenir Book"/>
              </a:rPr>
              <a:t> het </a:t>
            </a:r>
            <a:r>
              <a:rPr lang="fr-FR" dirty="0" err="1" smtClean="0">
                <a:latin typeface="Avenir Book"/>
                <a:cs typeface="Avenir Book"/>
              </a:rPr>
              <a:t>werk</a:t>
            </a:r>
            <a:r>
              <a:rPr lang="fr-FR" dirty="0" smtClean="0">
                <a:latin typeface="Avenir Book"/>
                <a:cs typeface="Avenir Book"/>
              </a:rPr>
              <a:t> </a:t>
            </a:r>
          </a:p>
          <a:p>
            <a:pPr marL="457200" indent="-457200" algn="l">
              <a:buFont typeface="Arial"/>
              <a:buChar char="•"/>
            </a:pPr>
            <a:r>
              <a:rPr lang="fr-FR" dirty="0" err="1" smtClean="0">
                <a:latin typeface="Avenir Book"/>
                <a:cs typeface="Avenir Book"/>
              </a:rPr>
              <a:t>Privésector</a:t>
            </a:r>
            <a:endParaRPr lang="fr-FR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r>
              <a:rPr lang="fr-FR" dirty="0" err="1" smtClean="0">
                <a:latin typeface="Avenir Book"/>
                <a:cs typeface="Avenir Book"/>
              </a:rPr>
              <a:t>Aanvaard</a:t>
            </a:r>
            <a:endParaRPr lang="fr-FR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r>
              <a:rPr lang="fr-FR" dirty="0" err="1">
                <a:latin typeface="Avenir Book"/>
                <a:cs typeface="Avenir Book"/>
              </a:rPr>
              <a:t>E</a:t>
            </a:r>
            <a:r>
              <a:rPr lang="fr-FR" dirty="0" err="1" smtClean="0">
                <a:latin typeface="Avenir Book"/>
                <a:cs typeface="Avenir Book"/>
              </a:rPr>
              <a:t>rkende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arbeidsongeschiktheid</a:t>
            </a:r>
            <a:endParaRPr lang="fr-FR" dirty="0" smtClean="0">
              <a:latin typeface="Avenir Book"/>
              <a:cs typeface="Avenir Book"/>
            </a:endParaRPr>
          </a:p>
          <a:p>
            <a:pPr algn="l"/>
            <a:endParaRPr lang="fr-FR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99281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10721" y="548010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1. </a:t>
            </a:r>
            <a:r>
              <a:rPr lang="fr-FR" dirty="0" err="1" smtClean="0">
                <a:latin typeface="Avenir Book"/>
                <a:cs typeface="Avenir Book"/>
              </a:rPr>
              <a:t>Bestanden</a:t>
            </a:r>
            <a:endParaRPr lang="fr-FR" dirty="0">
              <a:latin typeface="Avenir Book"/>
              <a:cs typeface="Avenir Book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302755"/>
              </p:ext>
            </p:extLst>
          </p:nvPr>
        </p:nvGraphicFramePr>
        <p:xfrm>
          <a:off x="857749" y="1979995"/>
          <a:ext cx="7782660" cy="4163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4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29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022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1499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Datawarehouse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Fonds </a:t>
                      </a:r>
                      <a:r>
                        <a:rPr lang="fr-FR" dirty="0" err="1" smtClean="0"/>
                        <a:t>voor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arbeidsongevallen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Doelstelling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Arbeidsmarktpositie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bepalen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voor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elk</a:t>
                      </a:r>
                      <a:r>
                        <a:rPr lang="fr-FR" baseline="0" dirty="0" smtClean="0"/>
                        <a:t> individu, op het </a:t>
                      </a:r>
                      <a:r>
                        <a:rPr lang="fr-FR" baseline="0" dirty="0" err="1" smtClean="0"/>
                        <a:t>einde</a:t>
                      </a:r>
                      <a:r>
                        <a:rPr lang="fr-FR" baseline="0" dirty="0" smtClean="0"/>
                        <a:t> van het </a:t>
                      </a:r>
                      <a:r>
                        <a:rPr lang="fr-FR" baseline="0" dirty="0" err="1" smtClean="0"/>
                        <a:t>kwartaal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Administratie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Periodiciteit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Trimestrieel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Jaarlijks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Observatie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eenheid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Individu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Ongeval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Sleutel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INSZ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Nummer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arbeidsongeval</a:t>
                      </a:r>
                      <a:endParaRPr lang="fr-FR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Periodieke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filter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baseline="0" dirty="0" err="1" smtClean="0">
                          <a:solidFill>
                            <a:schemeClr val="tx1"/>
                          </a:solidFill>
                        </a:rPr>
                        <a:t>voor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fr-FR" baseline="0" dirty="0" err="1" smtClean="0">
                          <a:solidFill>
                            <a:schemeClr val="tx1"/>
                          </a:solidFill>
                        </a:rPr>
                        <a:t>opbouw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van de </a:t>
                      </a:r>
                      <a:r>
                        <a:rPr lang="fr-FR" baseline="0" dirty="0" err="1" smtClean="0">
                          <a:solidFill>
                            <a:schemeClr val="tx1"/>
                          </a:solidFill>
                        </a:rPr>
                        <a:t>bestanden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/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Varieert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volgens</a:t>
                      </a:r>
                      <a:r>
                        <a:rPr lang="fr-FR" baseline="0" dirty="0" smtClean="0"/>
                        <a:t> de </a:t>
                      </a:r>
                      <a:r>
                        <a:rPr lang="fr-FR" baseline="0" dirty="0" err="1" smtClean="0"/>
                        <a:t>bestanden</a:t>
                      </a:r>
                      <a:endParaRPr lang="fr-FR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81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7340412" cy="971941"/>
          </a:xfrm>
        </p:spPr>
        <p:txBody>
          <a:bodyPr/>
          <a:lstStyle/>
          <a:p>
            <a:r>
              <a:rPr lang="fr-FR" dirty="0">
                <a:latin typeface="Avenir Book"/>
                <a:cs typeface="Avenir Book"/>
              </a:rPr>
              <a:t>2</a:t>
            </a:r>
            <a:r>
              <a:rPr lang="fr-FR" dirty="0" smtClean="0">
                <a:latin typeface="Avenir Book"/>
                <a:cs typeface="Avenir Book"/>
              </a:rPr>
              <a:t>. </a:t>
            </a:r>
            <a:r>
              <a:rPr lang="fr-FR" dirty="0" err="1" smtClean="0">
                <a:latin typeface="Avenir Book"/>
                <a:cs typeface="Avenir Book"/>
              </a:rPr>
              <a:t>Noden</a:t>
            </a:r>
            <a:r>
              <a:rPr lang="fr-FR" dirty="0" smtClean="0">
                <a:latin typeface="Avenir Book"/>
                <a:cs typeface="Avenir Book"/>
              </a:rPr>
              <a:t> DWH AM&amp;SB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681745"/>
          </a:xfrm>
        </p:spPr>
        <p:txBody>
          <a:bodyPr/>
          <a:lstStyle/>
          <a:p>
            <a:pPr marL="514350" indent="-514350" algn="l">
              <a:buFont typeface="+mj-lt"/>
              <a:buAutoNum type="alphaLcParenR"/>
            </a:pPr>
            <a:r>
              <a:rPr lang="fr-FR" sz="3100" dirty="0" err="1" smtClean="0">
                <a:latin typeface="Avenir Book"/>
                <a:cs typeface="Avenir Book"/>
              </a:rPr>
              <a:t>Gegevensbestanden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vervolledigen</a:t>
            </a:r>
            <a:r>
              <a:rPr lang="fr-FR" sz="3100" dirty="0" smtClean="0">
                <a:latin typeface="Avenir Book"/>
                <a:cs typeface="Avenir Book"/>
              </a:rPr>
              <a:t> en </a:t>
            </a:r>
            <a:r>
              <a:rPr lang="fr-FR" sz="3100" dirty="0" err="1" smtClean="0">
                <a:latin typeface="Avenir Book"/>
                <a:cs typeface="Avenir Book"/>
              </a:rPr>
              <a:t>documenteren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voor</a:t>
            </a:r>
            <a:r>
              <a:rPr lang="fr-FR" sz="3100" dirty="0" smtClean="0">
                <a:latin typeface="Avenir Book"/>
                <a:cs typeface="Avenir Book"/>
              </a:rPr>
              <a:t> de </a:t>
            </a:r>
            <a:r>
              <a:rPr lang="fr-FR" sz="3100" dirty="0" err="1" smtClean="0">
                <a:latin typeface="Avenir Book"/>
                <a:cs typeface="Avenir Book"/>
              </a:rPr>
              <a:t>gebruikers</a:t>
            </a:r>
            <a:endParaRPr lang="fr-FR" sz="3100" dirty="0" smtClean="0">
              <a:latin typeface="Avenir Book"/>
              <a:cs typeface="Avenir Book"/>
            </a:endParaRPr>
          </a:p>
          <a:p>
            <a:pPr marL="514350" indent="-514350" algn="l">
              <a:buFont typeface="+mj-lt"/>
              <a:buAutoNum type="alphaLcParenR"/>
            </a:pPr>
            <a:r>
              <a:rPr lang="fr-FR" sz="3100" dirty="0" err="1" smtClean="0">
                <a:latin typeface="Avenir Book"/>
                <a:cs typeface="Avenir Book"/>
              </a:rPr>
              <a:t>Voor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elk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kwartaal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bepalen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welke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personen</a:t>
            </a:r>
            <a:r>
              <a:rPr lang="fr-FR" sz="3100" dirty="0" smtClean="0">
                <a:latin typeface="Avenir Book"/>
                <a:cs typeface="Avenir Book"/>
              </a:rPr>
              <a:t> permanent </a:t>
            </a:r>
            <a:r>
              <a:rPr lang="fr-FR" sz="3100" dirty="0" err="1" smtClean="0">
                <a:latin typeface="Avenir Book"/>
                <a:cs typeface="Avenir Book"/>
              </a:rPr>
              <a:t>arbeidsongeschikt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zijn</a:t>
            </a:r>
            <a:r>
              <a:rPr lang="fr-FR" sz="3100" dirty="0" smtClean="0">
                <a:latin typeface="Avenir Book"/>
                <a:cs typeface="Avenir Book"/>
              </a:rPr>
              <a:t>, met </a:t>
            </a:r>
            <a:r>
              <a:rPr lang="fr-FR" sz="3100" dirty="0" err="1" smtClean="0">
                <a:latin typeface="Avenir Book"/>
                <a:cs typeface="Avenir Book"/>
              </a:rPr>
              <a:t>voorrang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aan</a:t>
            </a:r>
            <a:r>
              <a:rPr lang="fr-FR" sz="3100" dirty="0" smtClean="0">
                <a:latin typeface="Avenir Book"/>
                <a:cs typeface="Avenir Book"/>
              </a:rPr>
              <a:t> de </a:t>
            </a:r>
            <a:r>
              <a:rPr lang="fr-FR" sz="3100" dirty="0" err="1" smtClean="0">
                <a:latin typeface="Avenir Book"/>
                <a:cs typeface="Avenir Book"/>
              </a:rPr>
              <a:t>positie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als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werkende</a:t>
            </a:r>
            <a:r>
              <a:rPr lang="fr-FR" sz="3100" dirty="0" smtClean="0">
                <a:latin typeface="Avenir Book"/>
                <a:cs typeface="Avenir Book"/>
              </a:rPr>
              <a:t>. (</a:t>
            </a:r>
            <a:r>
              <a:rPr lang="fr-FR" sz="3100" dirty="0" err="1" smtClean="0">
                <a:latin typeface="Avenir Book"/>
                <a:cs typeface="Avenir Book"/>
              </a:rPr>
              <a:t>Nomenclatuur</a:t>
            </a:r>
            <a:r>
              <a:rPr lang="fr-FR" sz="3100" dirty="0" smtClean="0">
                <a:latin typeface="Avenir Book"/>
                <a:cs typeface="Avenir Book"/>
              </a:rPr>
              <a:t>) </a:t>
            </a:r>
          </a:p>
          <a:p>
            <a:pPr marL="514350" indent="-514350" algn="l">
              <a:buFont typeface="+mj-lt"/>
              <a:buAutoNum type="alphaLcParenR"/>
            </a:pPr>
            <a:r>
              <a:rPr lang="fr-FR" sz="3100" dirty="0" smtClean="0">
                <a:latin typeface="Avenir Book"/>
                <a:cs typeface="Avenir Book"/>
              </a:rPr>
              <a:t>De </a:t>
            </a:r>
            <a:r>
              <a:rPr lang="fr-FR" sz="3100" dirty="0" err="1" smtClean="0">
                <a:latin typeface="Avenir Book"/>
                <a:cs typeface="Avenir Book"/>
              </a:rPr>
              <a:t>inkomsten</a:t>
            </a:r>
            <a:r>
              <a:rPr lang="fr-FR" sz="3100" dirty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gerelateerd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aan</a:t>
            </a:r>
            <a:r>
              <a:rPr lang="fr-FR" sz="3100" dirty="0" smtClean="0">
                <a:latin typeface="Avenir Book"/>
                <a:cs typeface="Avenir Book"/>
              </a:rPr>
              <a:t> de </a:t>
            </a:r>
            <a:r>
              <a:rPr lang="fr-FR" sz="3100" dirty="0" err="1" smtClean="0">
                <a:latin typeface="Avenir Book"/>
                <a:cs typeface="Avenir Book"/>
              </a:rPr>
              <a:t>arbeidsongeschiktheid</a:t>
            </a:r>
            <a:r>
              <a:rPr lang="fr-FR" sz="3100" dirty="0" smtClean="0">
                <a:latin typeface="Avenir Book"/>
                <a:cs typeface="Avenir Book"/>
              </a:rPr>
              <a:t> </a:t>
            </a:r>
            <a:r>
              <a:rPr lang="fr-FR" sz="3100" dirty="0" err="1" smtClean="0">
                <a:latin typeface="Avenir Book"/>
                <a:cs typeface="Avenir Book"/>
              </a:rPr>
              <a:t>afleiden</a:t>
            </a:r>
            <a:r>
              <a:rPr lang="fr-FR" sz="3100" dirty="0" smtClean="0">
                <a:latin typeface="Avenir Book"/>
                <a:cs typeface="Avenir Book"/>
              </a:rPr>
              <a:t>. (</a:t>
            </a:r>
            <a:r>
              <a:rPr lang="fr-FR" sz="3100" dirty="0" err="1" smtClean="0">
                <a:latin typeface="Avenir Book"/>
                <a:cs typeface="Avenir Book"/>
              </a:rPr>
              <a:t>Inkomensnotie</a:t>
            </a:r>
            <a:r>
              <a:rPr lang="fr-FR" sz="3100" dirty="0" smtClean="0">
                <a:latin typeface="Avenir Book"/>
                <a:cs typeface="Avenir Book"/>
              </a:rPr>
              <a:t>)</a:t>
            </a:r>
          </a:p>
          <a:p>
            <a:pPr algn="l"/>
            <a:endParaRPr lang="fr-FR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73942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3689" y="610475"/>
            <a:ext cx="6360591" cy="971941"/>
          </a:xfrm>
        </p:spPr>
        <p:txBody>
          <a:bodyPr/>
          <a:lstStyle/>
          <a:p>
            <a:pPr marL="742950" indent="-742950">
              <a:buFont typeface="+mj-lt"/>
              <a:buAutoNum type="alphaLcParenR" startAt="2"/>
            </a:pPr>
            <a:r>
              <a:rPr lang="fr-FR" dirty="0" err="1" smtClean="0">
                <a:latin typeface="Avenir Book"/>
                <a:cs typeface="Avenir Book"/>
              </a:rPr>
              <a:t>Nomenclatuur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sz="2800" dirty="0" err="1" smtClean="0">
                <a:latin typeface="Avenir Book"/>
                <a:cs typeface="Avenir Book"/>
              </a:rPr>
              <a:t>Ongeval</a:t>
            </a:r>
            <a:r>
              <a:rPr lang="fr-FR" sz="2800" dirty="0" smtClean="0">
                <a:latin typeface="Avenir Book"/>
                <a:cs typeface="Avenir Book"/>
              </a:rPr>
              <a:t> + </a:t>
            </a:r>
            <a:r>
              <a:rPr lang="fr-FR" sz="2800" dirty="0" err="1" smtClean="0">
                <a:latin typeface="Avenir Book"/>
                <a:cs typeface="Avenir Book"/>
              </a:rPr>
              <a:t>verklaring</a:t>
            </a: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solidFill>
                  <a:schemeClr val="accent3"/>
                </a:solidFill>
                <a:latin typeface="Avenir Book"/>
                <a:cs typeface="Avenir Book"/>
              </a:rPr>
              <a:t>(</a:t>
            </a:r>
            <a:r>
              <a:rPr lang="fr-FR" sz="2800" dirty="0" err="1" smtClean="0">
                <a:solidFill>
                  <a:schemeClr val="accent3"/>
                </a:solidFill>
                <a:latin typeface="Avenir Book"/>
                <a:cs typeface="Avenir Book"/>
              </a:rPr>
              <a:t>Voorstel</a:t>
            </a:r>
            <a:r>
              <a:rPr lang="fr-FR" sz="2800" dirty="0" smtClean="0">
                <a:solidFill>
                  <a:schemeClr val="accent3"/>
                </a:solidFill>
                <a:latin typeface="Avenir Book"/>
                <a:cs typeface="Avenir Book"/>
              </a:rPr>
              <a:t> van de </a:t>
            </a:r>
            <a:r>
              <a:rPr lang="fr-FR" sz="2800" dirty="0" err="1" smtClean="0">
                <a:solidFill>
                  <a:schemeClr val="accent3"/>
                </a:solidFill>
                <a:latin typeface="Avenir Book"/>
                <a:cs typeface="Avenir Book"/>
              </a:rPr>
              <a:t>verzekeraar</a:t>
            </a:r>
            <a:r>
              <a:rPr lang="fr-FR" sz="2800" dirty="0" smtClean="0">
                <a:solidFill>
                  <a:schemeClr val="accent3"/>
                </a:solidFill>
                <a:latin typeface="Avenir Book"/>
                <a:cs typeface="Avenir Book"/>
              </a:rPr>
              <a:t>)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Consolidatie</a:t>
            </a: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: </a:t>
            </a:r>
            <a:r>
              <a:rPr lang="fr-FR" sz="28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einde</a:t>
            </a: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evolutie</a:t>
            </a: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van het </a:t>
            </a:r>
            <a:r>
              <a:rPr lang="fr-FR" sz="28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letsel</a:t>
            </a:r>
            <a:endParaRPr lang="fr-FR" sz="2800" dirty="0" smtClean="0">
              <a:solidFill>
                <a:schemeClr val="bg1">
                  <a:lumMod val="50000"/>
                </a:schemeClr>
              </a:solidFill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r>
              <a:rPr lang="fr-FR" sz="2800" dirty="0" err="1" smtClean="0">
                <a:latin typeface="Avenir Book"/>
                <a:cs typeface="Avenir Book"/>
              </a:rPr>
              <a:t>Regelment</a:t>
            </a:r>
            <a:r>
              <a:rPr lang="fr-FR" sz="2800" dirty="0" smtClean="0">
                <a:latin typeface="Avenir Book"/>
                <a:cs typeface="Avenir Book"/>
              </a:rPr>
              <a:t> + </a:t>
            </a:r>
            <a:r>
              <a:rPr lang="fr-FR" sz="2800" dirty="0" err="1" smtClean="0">
                <a:solidFill>
                  <a:schemeClr val="tx1"/>
                </a:solidFill>
                <a:latin typeface="Avenir Book"/>
                <a:cs typeface="Avenir Book"/>
              </a:rPr>
              <a:t>opening</a:t>
            </a:r>
            <a:r>
              <a:rPr lang="fr-FR" sz="2800" dirty="0" smtClean="0">
                <a:solidFill>
                  <a:schemeClr val="tx1"/>
                </a:solidFill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latin typeface="Avenir Book"/>
                <a:cs typeface="Avenir Book"/>
              </a:rPr>
              <a:t>herzieningstermijn</a:t>
            </a:r>
            <a:endParaRPr lang="fr-FR" sz="2800" dirty="0" smtClean="0">
              <a:solidFill>
                <a:schemeClr val="tx1"/>
              </a:solidFill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424" y="3831134"/>
            <a:ext cx="8893610" cy="228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4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3689" y="610475"/>
            <a:ext cx="8182366" cy="971941"/>
          </a:xfrm>
        </p:spPr>
        <p:txBody>
          <a:bodyPr/>
          <a:lstStyle/>
          <a:p>
            <a:pPr marL="857250" indent="-857250">
              <a:buFont typeface="+mj-lt"/>
              <a:buAutoNum type="romanLcPeriod"/>
            </a:pPr>
            <a:r>
              <a:rPr lang="fr-FR" dirty="0" err="1" smtClean="0">
                <a:latin typeface="Avenir Book"/>
                <a:cs typeface="Avenir Book"/>
              </a:rPr>
              <a:t>Beschikbare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>
                <a:latin typeface="Avenir Book"/>
                <a:cs typeface="Avenir Book"/>
              </a:rPr>
              <a:t>gegevens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sz="2800" dirty="0" err="1" smtClean="0">
                <a:latin typeface="Avenir Book"/>
                <a:cs typeface="Avenir Book"/>
              </a:rPr>
              <a:t>Rijksregisternummer</a:t>
            </a:r>
            <a:r>
              <a:rPr lang="fr-FR" sz="2800" dirty="0" smtClean="0">
                <a:latin typeface="Avenir Book"/>
                <a:cs typeface="Avenir Book"/>
              </a:rPr>
              <a:t> (RR) en </a:t>
            </a:r>
            <a:r>
              <a:rPr lang="fr-FR" sz="2800" dirty="0" err="1" smtClean="0">
                <a:latin typeface="Avenir Book"/>
                <a:cs typeface="Avenir Book"/>
              </a:rPr>
              <a:t>nummer</a:t>
            </a:r>
            <a:r>
              <a:rPr lang="fr-FR" sz="2800" dirty="0" smtClean="0">
                <a:latin typeface="Avenir Book"/>
                <a:cs typeface="Avenir Book"/>
              </a:rPr>
              <a:t> van het </a:t>
            </a:r>
            <a:r>
              <a:rPr lang="fr-FR" sz="2800" dirty="0" err="1" smtClean="0">
                <a:latin typeface="Avenir Book"/>
                <a:cs typeface="Avenir Book"/>
              </a:rPr>
              <a:t>ongeval</a:t>
            </a: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Periodieke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filter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: </a:t>
            </a: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aanmaakdatum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gelijkgesteld</a:t>
            </a: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aan</a:t>
            </a:r>
            <a:r>
              <a:rPr lang="fr-FR" sz="28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de </a:t>
            </a: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voorsteldatum</a:t>
            </a:r>
            <a:endParaRPr lang="fr-FR" sz="2800" dirty="0" smtClean="0">
              <a:solidFill>
                <a:srgbClr val="7F7F7F"/>
              </a:solidFill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Consolidatiedatum</a:t>
            </a:r>
            <a:endParaRPr lang="fr-FR" sz="2800" dirty="0" smtClean="0">
              <a:solidFill>
                <a:srgbClr val="7F7F7F"/>
              </a:solidFill>
              <a:latin typeface="Avenir Book"/>
              <a:cs typeface="Avenir Book"/>
            </a:endParaRPr>
          </a:p>
          <a:p>
            <a:pPr algn="l"/>
            <a:endParaRPr lang="fr-FR" sz="2800" dirty="0" smtClean="0">
              <a:latin typeface="Avenir Book"/>
              <a:cs typeface="Avenir Book"/>
            </a:endParaRPr>
          </a:p>
          <a:p>
            <a:pPr algn="l"/>
            <a:r>
              <a:rPr lang="fr-FR" sz="2800" dirty="0" err="1" smtClean="0">
                <a:latin typeface="Avenir Book"/>
                <a:cs typeface="Avenir Book"/>
              </a:rPr>
              <a:t>Opmerking</a:t>
            </a:r>
            <a:r>
              <a:rPr lang="fr-FR" sz="2800" dirty="0" smtClean="0">
                <a:latin typeface="Avenir Book"/>
                <a:cs typeface="Avenir Book"/>
              </a:rPr>
              <a:t>: de </a:t>
            </a:r>
            <a:r>
              <a:rPr lang="fr-FR" sz="2800" dirty="0" err="1" smtClean="0">
                <a:latin typeface="Avenir Book"/>
                <a:cs typeface="Avenir Book"/>
              </a:rPr>
              <a:t>gegevens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worden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eenmaal</a:t>
            </a:r>
            <a:r>
              <a:rPr lang="fr-FR" sz="2800" dirty="0" smtClean="0">
                <a:latin typeface="Avenir Book"/>
                <a:cs typeface="Avenir Book"/>
              </a:rPr>
              <a:t> per </a:t>
            </a:r>
            <a:r>
              <a:rPr lang="fr-FR" sz="2800" dirty="0" err="1" smtClean="0">
                <a:latin typeface="Avenir Book"/>
                <a:cs typeface="Avenir Book"/>
              </a:rPr>
              <a:t>jaar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geleverd</a:t>
            </a:r>
            <a:r>
              <a:rPr lang="fr-FR" sz="2800" dirty="0" smtClean="0">
                <a:latin typeface="Avenir Book"/>
                <a:cs typeface="Avenir Book"/>
              </a:rPr>
              <a:t> en </a:t>
            </a:r>
            <a:r>
              <a:rPr lang="fr-FR" sz="2800" dirty="0" err="1" smtClean="0">
                <a:latin typeface="Avenir Book"/>
                <a:cs typeface="Avenir Book"/>
              </a:rPr>
              <a:t>worden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verder</a:t>
            </a:r>
            <a:r>
              <a:rPr lang="fr-FR" sz="2800" dirty="0" smtClean="0">
                <a:latin typeface="Avenir Book"/>
                <a:cs typeface="Avenir Book"/>
              </a:rPr>
              <a:t> niet </a:t>
            </a:r>
            <a:r>
              <a:rPr lang="fr-FR" sz="2800" dirty="0" err="1" smtClean="0">
                <a:latin typeface="Avenir Book"/>
                <a:cs typeface="Avenir Book"/>
              </a:rPr>
              <a:t>geactualiseerd</a:t>
            </a:r>
            <a:r>
              <a:rPr lang="fr-FR" sz="2800" dirty="0" smtClean="0">
                <a:latin typeface="Avenir Book"/>
                <a:cs typeface="Avenir Book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82779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93691" y="610475"/>
            <a:ext cx="6152388" cy="971941"/>
          </a:xfrm>
        </p:spPr>
        <p:txBody>
          <a:bodyPr/>
          <a:lstStyle/>
          <a:p>
            <a:pPr marL="857250" indent="-857250">
              <a:buFont typeface="+mj-lt"/>
              <a:buAutoNum type="romanLcPeriod" startAt="2"/>
            </a:pPr>
            <a:r>
              <a:rPr lang="fr-FR" dirty="0" err="1" smtClean="0">
                <a:latin typeface="Avenir Book"/>
                <a:cs typeface="Avenir Book"/>
              </a:rPr>
              <a:t>Procedure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sz="2800" dirty="0" err="1" smtClean="0">
                <a:latin typeface="Avenir Book"/>
                <a:cs typeface="Avenir Book"/>
              </a:rPr>
              <a:t>Ongevallennummers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verbinden</a:t>
            </a:r>
            <a:r>
              <a:rPr lang="fr-FR" sz="2800" dirty="0" smtClean="0">
                <a:latin typeface="Avenir Book"/>
                <a:cs typeface="Avenir Book"/>
              </a:rPr>
              <a:t> met </a:t>
            </a:r>
            <a:r>
              <a:rPr lang="fr-FR" sz="2800" dirty="0" err="1" smtClean="0">
                <a:latin typeface="Avenir Book"/>
                <a:cs typeface="Avenir Book"/>
              </a:rPr>
              <a:t>Rijksregisternummer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uit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bestand</a:t>
            </a:r>
            <a:r>
              <a:rPr lang="fr-FR" sz="2800" dirty="0" smtClean="0">
                <a:latin typeface="Avenir Book"/>
                <a:cs typeface="Avenir Book"/>
              </a:rPr>
              <a:t> AO.</a:t>
            </a:r>
          </a:p>
          <a:p>
            <a:pPr marL="914400" lvl="1" indent="-457200" algn="l">
              <a:buFont typeface="Arial"/>
              <a:buChar char="•"/>
            </a:pPr>
            <a:r>
              <a:rPr lang="fr-FR" sz="2400" dirty="0" smtClean="0">
                <a:latin typeface="Avenir Book"/>
                <a:cs typeface="Avenir Book"/>
              </a:rPr>
              <a:t>Niet </a:t>
            </a:r>
            <a:r>
              <a:rPr lang="fr-FR" sz="2400" dirty="0" err="1" smtClean="0">
                <a:latin typeface="Avenir Book"/>
                <a:cs typeface="Avenir Book"/>
              </a:rPr>
              <a:t>terug</a:t>
            </a:r>
            <a:r>
              <a:rPr lang="fr-FR" sz="2400" dirty="0" smtClean="0">
                <a:latin typeface="Avenir Book"/>
                <a:cs typeface="Avenir Book"/>
              </a:rPr>
              <a:t> te </a:t>
            </a:r>
            <a:r>
              <a:rPr lang="fr-FR" sz="2400" dirty="0" err="1" smtClean="0">
                <a:latin typeface="Avenir Book"/>
                <a:cs typeface="Avenir Book"/>
              </a:rPr>
              <a:t>vinden</a:t>
            </a:r>
            <a:r>
              <a:rPr lang="fr-FR" sz="2400" dirty="0" smtClean="0">
                <a:latin typeface="Avenir Book"/>
                <a:cs typeface="Avenir Book"/>
              </a:rPr>
              <a:t> </a:t>
            </a:r>
            <a:r>
              <a:rPr lang="fr-FR" sz="2400" dirty="0" err="1" smtClean="0">
                <a:latin typeface="Avenir Book"/>
                <a:cs typeface="Avenir Book"/>
              </a:rPr>
              <a:t>Rijksregisternummers</a:t>
            </a:r>
            <a:r>
              <a:rPr lang="fr-FR" sz="2400" dirty="0" smtClean="0">
                <a:latin typeface="Avenir Book"/>
                <a:cs typeface="Avenir Book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err="1" smtClean="0">
                <a:latin typeface="Avenir Book"/>
                <a:cs typeface="Avenir Book"/>
              </a:rPr>
              <a:t>Selectie</a:t>
            </a:r>
            <a:r>
              <a:rPr lang="fr-FR" sz="2800" dirty="0" smtClean="0">
                <a:latin typeface="Avenir Book"/>
                <a:cs typeface="Avenir Book"/>
              </a:rPr>
              <a:t> van 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de </a:t>
            </a: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oudste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aanmaakdatum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 van </a:t>
            </a: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een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 dossier. 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err="1" smtClean="0">
                <a:latin typeface="Avenir Book"/>
                <a:cs typeface="Avenir Book"/>
              </a:rPr>
              <a:t>Selectie</a:t>
            </a:r>
            <a:r>
              <a:rPr lang="fr-FR" sz="2800" dirty="0" smtClean="0">
                <a:latin typeface="Avenir Book"/>
                <a:cs typeface="Avenir Book"/>
              </a:rPr>
              <a:t> van de </a:t>
            </a: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consolidatiedatum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 of van de </a:t>
            </a:r>
            <a:r>
              <a:rPr lang="fr-FR" sz="2800" dirty="0" err="1" smtClean="0">
                <a:solidFill>
                  <a:srgbClr val="7F7F7F"/>
                </a:solidFill>
                <a:latin typeface="Avenir Book"/>
                <a:cs typeface="Avenir Book"/>
              </a:rPr>
              <a:t>aanmaakdatum</a:t>
            </a:r>
            <a:r>
              <a:rPr lang="fr-FR" sz="2800" dirty="0" smtClean="0">
                <a:solidFill>
                  <a:srgbClr val="7F7F7F"/>
                </a:solidFill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als</a:t>
            </a:r>
            <a:r>
              <a:rPr lang="fr-FR" sz="2800" dirty="0" smtClean="0">
                <a:latin typeface="Avenir Book"/>
                <a:cs typeface="Avenir Book"/>
              </a:rPr>
              <a:t> </a:t>
            </a:r>
            <a:r>
              <a:rPr lang="fr-FR" sz="2800" dirty="0" err="1" smtClean="0">
                <a:latin typeface="Avenir Book"/>
                <a:cs typeface="Avenir Book"/>
              </a:rPr>
              <a:t>begin</a:t>
            </a:r>
            <a:r>
              <a:rPr lang="fr-FR" sz="2800" dirty="0" smtClean="0">
                <a:latin typeface="Avenir Book"/>
                <a:cs typeface="Avenir Book"/>
              </a:rPr>
              <a:t> van de permanente </a:t>
            </a:r>
            <a:r>
              <a:rPr lang="fr-FR" sz="2800" dirty="0" err="1" smtClean="0">
                <a:latin typeface="Avenir Book"/>
                <a:cs typeface="Avenir Book"/>
              </a:rPr>
              <a:t>ongeschiktheid</a:t>
            </a:r>
            <a:r>
              <a:rPr lang="fr-FR" sz="2800" dirty="0" smtClean="0">
                <a:latin typeface="Avenir Book"/>
                <a:cs typeface="Avenir Book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algn="l"/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7606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turn N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Saturn NL.potx</Template>
  <TotalTime>1415</TotalTime>
  <Words>301</Words>
  <Application>Microsoft Office PowerPoint</Application>
  <PresentationFormat>Diavoorstelling (4:3)</PresentationFormat>
  <Paragraphs>83</Paragraphs>
  <Slides>12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1" baseType="lpstr">
      <vt:lpstr>ＭＳ Ｐゴシック</vt:lpstr>
      <vt:lpstr>Arial</vt:lpstr>
      <vt:lpstr>Avenir Book</vt:lpstr>
      <vt:lpstr>Calibri</vt:lpstr>
      <vt:lpstr>MetaBold-Roman</vt:lpstr>
      <vt:lpstr>Meta-LightLF</vt:lpstr>
      <vt:lpstr>ヒラギノ角ゴ Pro W3</vt:lpstr>
      <vt:lpstr>Saturn NL</vt:lpstr>
      <vt:lpstr>Conception personnalisée</vt:lpstr>
      <vt:lpstr>Permanent arbeidsongeschikten</vt:lpstr>
      <vt:lpstr>PowerPoint-presentatie</vt:lpstr>
      <vt:lpstr>1. Bestanden</vt:lpstr>
      <vt:lpstr>1. Bestanden</vt:lpstr>
      <vt:lpstr>1. Bestanden</vt:lpstr>
      <vt:lpstr>2. Noden DWH AM&amp;SB</vt:lpstr>
      <vt:lpstr>Nomenclatuur</vt:lpstr>
      <vt:lpstr>Beschikbare gegevens</vt:lpstr>
      <vt:lpstr>Procedure</vt:lpstr>
      <vt:lpstr>Cijfers</vt:lpstr>
      <vt:lpstr>Inkomensnotie</vt:lpstr>
      <vt:lpstr>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Sanne van Daele</cp:lastModifiedBy>
  <cp:revision>166</cp:revision>
  <cp:lastPrinted>2013-06-17T09:51:43Z</cp:lastPrinted>
  <dcterms:created xsi:type="dcterms:W3CDTF">2015-05-29T09:36:10Z</dcterms:created>
  <dcterms:modified xsi:type="dcterms:W3CDTF">2017-12-20T12:24:15Z</dcterms:modified>
</cp:coreProperties>
</file>