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E69B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0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64229" y="1785256"/>
            <a:ext cx="8403770" cy="1689463"/>
          </a:xfrm>
        </p:spPr>
        <p:txBody>
          <a:bodyPr anchor="b"/>
          <a:lstStyle>
            <a:lvl1pPr algn="l">
              <a:defRPr sz="6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presentatie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64229" y="3745161"/>
            <a:ext cx="6383384" cy="1157765"/>
          </a:xfrm>
        </p:spPr>
        <p:txBody>
          <a:bodyPr>
            <a:normAutofit/>
          </a:bodyPr>
          <a:lstStyle>
            <a:lvl1pPr marL="0" indent="0" algn="l">
              <a:buNone/>
              <a:defRPr sz="28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BE" dirty="0" smtClean="0"/>
              <a:t>Auteur, activiteit, datum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26029" cy="365125"/>
          </a:xfrm>
        </p:spPr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46734"/>
            <a:ext cx="4114800" cy="365125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9771" y="6344919"/>
            <a:ext cx="672737" cy="365125"/>
          </a:xfrm>
        </p:spPr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 dirty="0"/>
          </a:p>
        </p:txBody>
      </p:sp>
      <p:pic>
        <p:nvPicPr>
          <p:cNvPr id="12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725" y="6206739"/>
            <a:ext cx="1409681" cy="5033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66" y="341448"/>
            <a:ext cx="4641304" cy="721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969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252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99151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E69B1E"/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695994" cy="365125"/>
          </a:xfrm>
        </p:spPr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93274" y="6356350"/>
            <a:ext cx="4114800" cy="365125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67155" y="6356350"/>
            <a:ext cx="966652" cy="365125"/>
          </a:xfrm>
        </p:spPr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  <p:pic>
        <p:nvPicPr>
          <p:cNvPr id="7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725" y="6206739"/>
            <a:ext cx="1409681" cy="5033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463" y="6290258"/>
            <a:ext cx="2441383" cy="419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280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27469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63486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80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16191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8991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34975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93496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0822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economie.fgov.be/nl/ondernemingen/KBO/inhoud/#.Wi-q9EriZaQ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BE" sz="4200" dirty="0" smtClean="0">
                <a:solidFill>
                  <a:srgbClr val="666666"/>
                </a:solidFill>
                <a:latin typeface="+mn-lt"/>
              </a:rPr>
              <a:t>Toelichting nieuwe bronnen KBO &amp; </a:t>
            </a:r>
            <a:r>
              <a:rPr lang="nl-BE" sz="4200" dirty="0" err="1" smtClean="0">
                <a:solidFill>
                  <a:srgbClr val="666666"/>
                </a:solidFill>
                <a:latin typeface="+mn-lt"/>
              </a:rPr>
              <a:t>eClipz</a:t>
            </a:r>
            <a:r>
              <a:rPr lang="nl-BE" dirty="0" smtClean="0">
                <a:solidFill>
                  <a:srgbClr val="666666"/>
                </a:solidFill>
                <a:latin typeface="+mn-lt"/>
              </a:rPr>
              <a:t/>
            </a:r>
            <a:br>
              <a:rPr lang="nl-BE" dirty="0" smtClean="0">
                <a:solidFill>
                  <a:srgbClr val="666666"/>
                </a:solidFill>
                <a:latin typeface="+mn-lt"/>
              </a:rPr>
            </a:br>
            <a:endParaRPr lang="nl-BE" sz="4400" dirty="0">
              <a:solidFill>
                <a:srgbClr val="666666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4229" y="3745161"/>
            <a:ext cx="6383384" cy="1677629"/>
          </a:xfrm>
        </p:spPr>
        <p:txBody>
          <a:bodyPr>
            <a:normAutofit/>
          </a:bodyPr>
          <a:lstStyle/>
          <a:p>
            <a:r>
              <a:rPr lang="nl-BE" dirty="0" smtClean="0">
                <a:solidFill>
                  <a:srgbClr val="666666"/>
                </a:solidFill>
              </a:rPr>
              <a:t>Bart Scholiers</a:t>
            </a:r>
            <a:endParaRPr lang="nl-BE" dirty="0">
              <a:solidFill>
                <a:srgbClr val="666666"/>
              </a:solidFill>
            </a:endParaRPr>
          </a:p>
          <a:p>
            <a:r>
              <a:rPr lang="nl-BE" sz="2400" dirty="0" smtClean="0">
                <a:solidFill>
                  <a:srgbClr val="666666"/>
                </a:solidFill>
              </a:rPr>
              <a:t>Gebruikersgroep DWH AM&amp;SB</a:t>
            </a:r>
          </a:p>
          <a:p>
            <a:r>
              <a:rPr lang="nl-BE" sz="1800" dirty="0" smtClean="0">
                <a:solidFill>
                  <a:srgbClr val="666666"/>
                </a:solidFill>
              </a:rPr>
              <a:t>19/12/2017</a:t>
            </a:r>
          </a:p>
        </p:txBody>
      </p:sp>
    </p:spTree>
    <p:extLst>
      <p:ext uri="{BB962C8B-B14F-4D97-AF65-F5344CB8AC3E}">
        <p14:creationId xmlns:p14="http://schemas.microsoft.com/office/powerpoint/2010/main" val="272756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4000" dirty="0" smtClean="0"/>
              <a:t>1. Gegevens </a:t>
            </a:r>
            <a:r>
              <a:rPr lang="nl-BE" sz="4000" dirty="0"/>
              <a:t>Kruispuntbank van Ondernemingen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BE" dirty="0" smtClean="0"/>
              <a:t>Integratie KBO-gegevens in het DWH AM&amp;SB</a:t>
            </a:r>
          </a:p>
          <a:p>
            <a:pPr lvl="1"/>
            <a:r>
              <a:rPr lang="nl-BE" dirty="0" smtClean="0"/>
              <a:t>Start en stopzettingen (niveau van de onderneming en vestigingen, cf. </a:t>
            </a:r>
            <a:r>
              <a:rPr lang="nl-BE" dirty="0" err="1" smtClean="0"/>
              <a:t>Dynam</a:t>
            </a:r>
            <a:r>
              <a:rPr lang="nl-BE" dirty="0" smtClean="0"/>
              <a:t>)</a:t>
            </a:r>
          </a:p>
          <a:p>
            <a:pPr lvl="1"/>
            <a:r>
              <a:rPr lang="nl-BE" dirty="0"/>
              <a:t>Faillissementen</a:t>
            </a:r>
          </a:p>
          <a:p>
            <a:pPr lvl="1"/>
            <a:r>
              <a:rPr lang="nl-BE" dirty="0" smtClean="0"/>
              <a:t>Fusies tussen ondernemingen</a:t>
            </a:r>
          </a:p>
          <a:p>
            <a:pPr lvl="1"/>
            <a:r>
              <a:rPr lang="nl-BE" dirty="0" smtClean="0"/>
              <a:t>Rechtsvorm van de ondernemingen</a:t>
            </a:r>
          </a:p>
          <a:p>
            <a:pPr lvl="1"/>
            <a:r>
              <a:rPr lang="nl-BE" dirty="0" smtClean="0"/>
              <a:t>Identificatie van de oprichters (Rijksregisternummer in KBO)</a:t>
            </a:r>
          </a:p>
          <a:p>
            <a:pPr lvl="2"/>
            <a:r>
              <a:rPr lang="nl-BE" dirty="0" smtClean="0"/>
              <a:t>Onderzoek mogelijk naar de relatie tussen de kenmerken van de zelfstandige en de kenmerken van de onderneming(en)</a:t>
            </a:r>
          </a:p>
          <a:p>
            <a:pPr lvl="3"/>
            <a:r>
              <a:rPr lang="nl-BE" dirty="0" smtClean="0"/>
              <a:t>Bijv. tewerkstelling bij jonge ondernemers of ondernemers met migratieachtergrond</a:t>
            </a:r>
          </a:p>
          <a:p>
            <a:pPr lvl="2"/>
            <a:r>
              <a:rPr lang="nl-BE" dirty="0" smtClean="0"/>
              <a:t>Aantal ondernemingen per ondernemer</a:t>
            </a:r>
          </a:p>
          <a:p>
            <a:pPr lvl="2"/>
            <a:endParaRPr lang="nl-BE" dirty="0"/>
          </a:p>
          <a:p>
            <a:r>
              <a:rPr lang="nl-BE" dirty="0" smtClean="0"/>
              <a:t>De </a:t>
            </a:r>
            <a:r>
              <a:rPr lang="nl-BE" dirty="0"/>
              <a:t>data </a:t>
            </a:r>
            <a:r>
              <a:rPr lang="nl-BE" dirty="0" smtClean="0"/>
              <a:t>werden </a:t>
            </a:r>
            <a:r>
              <a:rPr lang="nl-BE" dirty="0"/>
              <a:t>nog niet ingeladen in het DWH </a:t>
            </a:r>
            <a:r>
              <a:rPr lang="nl-BE" dirty="0" smtClean="0"/>
              <a:t>AM&amp;SB</a:t>
            </a:r>
          </a:p>
          <a:p>
            <a:pPr lvl="1"/>
            <a:r>
              <a:rPr lang="nl-BE" dirty="0" smtClean="0"/>
              <a:t>Nog geen volledig zicht op alle beschikbare informatie en de link met de zelfstandigen gekend via het RSVZ</a:t>
            </a:r>
            <a:endParaRPr lang="nl-BE" dirty="0"/>
          </a:p>
          <a:p>
            <a:endParaRPr lang="nl-BE" dirty="0" smtClean="0"/>
          </a:p>
          <a:p>
            <a:pPr marL="914400" lvl="2" indent="0">
              <a:buNone/>
            </a:pPr>
            <a:endParaRPr lang="nl-BE" dirty="0" smtClean="0"/>
          </a:p>
          <a:p>
            <a:pPr marL="914400" lvl="2" indent="0">
              <a:buNone/>
            </a:pPr>
            <a:endParaRPr lang="nl-BE" dirty="0" smtClean="0"/>
          </a:p>
          <a:p>
            <a:pPr lvl="1"/>
            <a:endParaRPr lang="nl-BE" dirty="0" smtClean="0"/>
          </a:p>
          <a:p>
            <a:pPr lvl="2"/>
            <a:endParaRPr lang="nl-BE" dirty="0" smtClean="0">
              <a:solidFill>
                <a:srgbClr val="666666"/>
              </a:solidFill>
            </a:endParaRPr>
          </a:p>
          <a:p>
            <a:pPr lvl="1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7821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4000" dirty="0" smtClean="0"/>
              <a:t>1. Gegevens Kruispuntbank van Ondernemingen</a:t>
            </a:r>
            <a:endParaRPr lang="nl-BE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BE" dirty="0" smtClean="0"/>
              <a:t>Enkele variabelen:</a:t>
            </a:r>
          </a:p>
          <a:p>
            <a:pPr lvl="1"/>
            <a:r>
              <a:rPr lang="nl-BE" dirty="0" smtClean="0"/>
              <a:t>Ondernemingsnummer (of KBO-nummer) </a:t>
            </a:r>
            <a:r>
              <a:rPr lang="nl-BE" smtClean="0"/>
              <a:t>=&gt; onderneming</a:t>
            </a:r>
            <a:endParaRPr lang="nl-BE" dirty="0" smtClean="0"/>
          </a:p>
          <a:p>
            <a:pPr lvl="1"/>
            <a:r>
              <a:rPr lang="nl-BE" dirty="0" smtClean="0"/>
              <a:t>Rijksregisternummer oprichters van de onderneming</a:t>
            </a:r>
          </a:p>
          <a:p>
            <a:pPr lvl="1"/>
            <a:r>
              <a:rPr lang="nl-BE" dirty="0" smtClean="0"/>
              <a:t>Begin- en einddatum onderneming</a:t>
            </a:r>
          </a:p>
          <a:p>
            <a:pPr lvl="1"/>
            <a:r>
              <a:rPr lang="nl-BE" dirty="0"/>
              <a:t>Ondernemingstype (natuurlijk persoon of rechtspersoon)</a:t>
            </a:r>
          </a:p>
          <a:p>
            <a:pPr lvl="1"/>
            <a:r>
              <a:rPr lang="nl-BE" dirty="0" smtClean="0"/>
              <a:t>Rechtsvorm (bvba, nv,…)</a:t>
            </a:r>
          </a:p>
          <a:p>
            <a:pPr lvl="1"/>
            <a:r>
              <a:rPr lang="nl-BE" dirty="0" smtClean="0"/>
              <a:t>Rechtstoestand (vb. fusie, faillissement)</a:t>
            </a:r>
          </a:p>
          <a:p>
            <a:pPr lvl="1"/>
            <a:r>
              <a:rPr lang="nl-BE" dirty="0" smtClean="0"/>
              <a:t>Linken tussen vestigingseenheden en onderneming (vb. splitsing)</a:t>
            </a:r>
          </a:p>
          <a:p>
            <a:pPr lvl="1"/>
            <a:r>
              <a:rPr lang="nl-BE" dirty="0" smtClean="0"/>
              <a:t>Postcode</a:t>
            </a:r>
          </a:p>
          <a:p>
            <a:pPr lvl="1"/>
            <a:r>
              <a:rPr lang="nl-BE" dirty="0" smtClean="0"/>
              <a:t>NACE-codes</a:t>
            </a:r>
          </a:p>
          <a:p>
            <a:pPr lvl="1"/>
            <a:r>
              <a:rPr lang="nl-BE" dirty="0" smtClean="0"/>
              <a:t>Financiële informatie (bv. maatschappelijk kapitaal)</a:t>
            </a:r>
          </a:p>
          <a:p>
            <a:pPr lvl="1"/>
            <a:r>
              <a:rPr lang="nl-BE" dirty="0" smtClean="0"/>
              <a:t>Functies (bv. bestuurder)</a:t>
            </a:r>
          </a:p>
          <a:p>
            <a:pPr lvl="1"/>
            <a:r>
              <a:rPr lang="nl-BE" dirty="0" smtClean="0"/>
              <a:t>…</a:t>
            </a:r>
          </a:p>
          <a:p>
            <a:pPr lvl="1"/>
            <a:endParaRPr lang="nl-BE" dirty="0"/>
          </a:p>
          <a:p>
            <a:r>
              <a:rPr lang="nl-BE" dirty="0" smtClean="0"/>
              <a:t>Meer informatie op </a:t>
            </a:r>
            <a:r>
              <a:rPr lang="nl-BE" dirty="0" smtClean="0">
                <a:hlinkClick r:id="rId2"/>
              </a:rPr>
              <a:t>website FOD Economie</a:t>
            </a:r>
            <a:endParaRPr lang="nl-BE" dirty="0" smtClean="0"/>
          </a:p>
          <a:p>
            <a:endParaRPr lang="nl-BE" dirty="0"/>
          </a:p>
          <a:p>
            <a:pPr lvl="1"/>
            <a:endParaRPr lang="nl-BE" dirty="0" smtClean="0"/>
          </a:p>
          <a:p>
            <a:endParaRPr lang="nl-BE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90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4000" dirty="0" smtClean="0"/>
              <a:t>2. Gegevens </a:t>
            </a:r>
            <a:r>
              <a:rPr lang="nl-BE" sz="4000" dirty="0" err="1" smtClean="0"/>
              <a:t>eClipz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BE" dirty="0" smtClean="0"/>
              <a:t>RSVZ-data die van belang zijn voor het inkomen van zelfstandigen</a:t>
            </a:r>
          </a:p>
          <a:p>
            <a:endParaRPr lang="nl-BE" dirty="0"/>
          </a:p>
          <a:p>
            <a:r>
              <a:rPr lang="nl-BE" dirty="0" smtClean="0"/>
              <a:t>Huidige situatie DWH AM&amp;SB: 4 jaar vertraging op deze inkomensgegevens</a:t>
            </a:r>
            <a:endParaRPr lang="nl-BE" dirty="0"/>
          </a:p>
          <a:p>
            <a:pPr lvl="1"/>
            <a:r>
              <a:rPr lang="nl-BE" dirty="0" smtClean="0"/>
              <a:t>Bestand jaar T met jaarinkomen T-3</a:t>
            </a:r>
          </a:p>
          <a:p>
            <a:pPr lvl="1"/>
            <a:r>
              <a:rPr lang="nl-BE" dirty="0" smtClean="0"/>
              <a:t>Bestand jaar T ingeladen in jaar T+1</a:t>
            </a:r>
          </a:p>
          <a:p>
            <a:pPr marL="457200" lvl="1" indent="0">
              <a:buNone/>
            </a:pPr>
            <a:endParaRPr lang="nl-BE" dirty="0"/>
          </a:p>
          <a:p>
            <a:pPr>
              <a:spcAft>
                <a:spcPts val="300"/>
              </a:spcAft>
            </a:pPr>
            <a:r>
              <a:rPr lang="nl-BE" dirty="0" err="1" smtClean="0"/>
              <a:t>eClipz</a:t>
            </a:r>
            <a:r>
              <a:rPr lang="nl-BE" dirty="0" smtClean="0"/>
              <a:t>-gegevens: bestand jaar T bevat een raming van het (voorlopige) jaarinkomen van de zelfstandigen voor jaar T.</a:t>
            </a:r>
          </a:p>
          <a:p>
            <a:pPr lvl="1"/>
            <a:r>
              <a:rPr lang="nl-BE" dirty="0" smtClean="0"/>
              <a:t>Vertraging </a:t>
            </a:r>
            <a:r>
              <a:rPr lang="nl-BE" smtClean="0"/>
              <a:t>van de gegevens </a:t>
            </a:r>
            <a:r>
              <a:rPr lang="nl-BE" dirty="0" smtClean="0"/>
              <a:t>beperkt tot 1 jaar (inladen gegevens T+1)</a:t>
            </a:r>
          </a:p>
          <a:p>
            <a:pPr lvl="1"/>
            <a:r>
              <a:rPr lang="nl-BE" dirty="0" smtClean="0"/>
              <a:t>Kwestie: het aangeleverde bestand van 2016 bevat een mix van jaarinkomens 2016 (1/3) en 2013 (2/3)</a:t>
            </a:r>
          </a:p>
          <a:p>
            <a:pPr lvl="1"/>
            <a:endParaRPr lang="nl-BE" dirty="0"/>
          </a:p>
          <a:p>
            <a:r>
              <a:rPr lang="nl-BE" dirty="0"/>
              <a:t>Gegevens uit de huidige aanvraag gaan terug tot 2005</a:t>
            </a:r>
          </a:p>
          <a:p>
            <a:endParaRPr lang="nl-BE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2884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297</Words>
  <Application>Microsoft Office PowerPoint</Application>
  <PresentationFormat>Breedbeeld</PresentationFormat>
  <Paragraphs>50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Toelichting nieuwe bronnen KBO &amp; eClipz </vt:lpstr>
      <vt:lpstr>1. Gegevens Kruispuntbank van Ondernemingen</vt:lpstr>
      <vt:lpstr>1. Gegevens Kruispuntbank van Ondernemingen</vt:lpstr>
      <vt:lpstr>2. Gegevens eClipz</vt:lpstr>
    </vt:vector>
  </TitlesOfParts>
  <Company>KU Leuven FEB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Vanderbiesen, Wouter</dc:creator>
  <cp:lastModifiedBy>Sanne van Daele</cp:lastModifiedBy>
  <cp:revision>141</cp:revision>
  <dcterms:created xsi:type="dcterms:W3CDTF">2016-03-14T10:01:31Z</dcterms:created>
  <dcterms:modified xsi:type="dcterms:W3CDTF">2017-12-20T12:34:19Z</dcterms:modified>
</cp:coreProperties>
</file>