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78" r:id="rId2"/>
  </p:sldMasterIdLst>
  <p:notesMasterIdLst>
    <p:notesMasterId r:id="rId15"/>
  </p:notesMasterIdLst>
  <p:sldIdLst>
    <p:sldId id="256" r:id="rId3"/>
    <p:sldId id="257" r:id="rId4"/>
    <p:sldId id="259" r:id="rId5"/>
    <p:sldId id="269" r:id="rId6"/>
    <p:sldId id="262" r:id="rId7"/>
    <p:sldId id="263" r:id="rId8"/>
    <p:sldId id="264" r:id="rId9"/>
    <p:sldId id="265" r:id="rId10"/>
    <p:sldId id="266" r:id="rId11"/>
    <p:sldId id="268" r:id="rId12"/>
    <p:sldId id="267" r:id="rId13"/>
    <p:sldId id="270" r:id="rId14"/>
  </p:sldIdLst>
  <p:sldSz cx="9144000" cy="6858000" type="screen4x3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6">
          <p15:clr>
            <a:srgbClr val="A4A3A4"/>
          </p15:clr>
        </p15:guide>
        <p15:guide id="2" orient="horz" pos="4267">
          <p15:clr>
            <a:srgbClr val="A4A3A4"/>
          </p15:clr>
        </p15:guide>
        <p15:guide id="3" pos="2880">
          <p15:clr>
            <a:srgbClr val="A4A3A4"/>
          </p15:clr>
        </p15:guide>
        <p15:guide id="4" pos="96">
          <p15:clr>
            <a:srgbClr val="A4A3A4"/>
          </p15:clr>
        </p15:guide>
        <p15:guide id="5" pos="51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 Brijs" initials="CB" lastIdx="6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B9E0"/>
    <a:srgbClr val="000000"/>
    <a:srgbClr val="014A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302" autoAdjust="0"/>
  </p:normalViewPr>
  <p:slideViewPr>
    <p:cSldViewPr snapToGrid="0">
      <p:cViewPr varScale="1">
        <p:scale>
          <a:sx n="79" d="100"/>
          <a:sy n="79" d="100"/>
        </p:scale>
        <p:origin x="1860" y="78"/>
      </p:cViewPr>
      <p:guideLst>
        <p:guide orient="horz" pos="2166"/>
        <p:guide orient="horz" pos="4267"/>
        <p:guide pos="2880"/>
        <p:guide pos="96"/>
        <p:guide pos="5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A052B3-25C6-A34B-AAEE-89AF435C69D3}" type="datetimeFigureOut">
              <a:rPr lang="fr-FR" smtClean="0"/>
              <a:t>20/12/2017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5FAD41-54C0-FB42-82AA-423C3AB594B8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4135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FAD41-54C0-FB42-82AA-423C3AB594B8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2837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fr-FR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FAD41-54C0-FB42-82AA-423C3AB594B8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31656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FAD41-54C0-FB42-82AA-423C3AB594B8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3165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FAD41-54C0-FB42-82AA-423C3AB594B8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31656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FAD41-54C0-FB42-82AA-423C3AB594B8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3165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FAD41-54C0-FB42-82AA-423C3AB594B8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3165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4EE76D-EF85-334C-B9F2-11202E6BB9C0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D1B02-53FA-644C-BB4A-8E7069F4F3A5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4918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BE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20EC21-BD87-A147-A584-9F1DAFB0B8DE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26002E-BEEB-BF48-A015-3E10327470B6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619129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371975-60FC-8048-B04F-1519251F0725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5349C-B414-AA45-89BF-C00DA1522353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99916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5696" y="836712"/>
            <a:ext cx="5638800" cy="1143000"/>
          </a:xfrm>
        </p:spPr>
        <p:txBody>
          <a:bodyPr lIns="0">
            <a:noAutofit/>
          </a:bodyPr>
          <a:lstStyle>
            <a:lvl1pPr algn="l">
              <a:defRPr sz="1800"/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9476912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5696" y="836712"/>
            <a:ext cx="5638800" cy="1143000"/>
          </a:xfrm>
        </p:spPr>
        <p:txBody>
          <a:bodyPr lIns="0">
            <a:noAutofit/>
          </a:bodyPr>
          <a:lstStyle>
            <a:lvl1pPr algn="l">
              <a:defRPr sz="1800"/>
            </a:lvl1pPr>
          </a:lstStyle>
          <a:p>
            <a:endParaRPr lang="fr-FR" dirty="0"/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899592" y="2084852"/>
            <a:ext cx="7715200" cy="4525433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573850463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7B33C2-D8EC-0042-A29E-95CA6C8C1297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209381-3E92-8D48-A138-36E3E02FBC0C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908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E9CE65-2A1C-E64B-BE95-DE1873C9B0EF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869F5E-5D93-8F46-9E42-B32C0A0C6673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44969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15616" y="4425132"/>
            <a:ext cx="7772400" cy="8223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15616" y="292494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34CF3B-FA5A-1B42-84C6-CBA2EAB96949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CE6FA9-40F6-134B-BBCF-18DC1045B3C1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01222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31640" y="1600200"/>
            <a:ext cx="31641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C4D998-9FC4-4042-A3A4-A563FBD28B64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AA3979-D4D4-7144-85A0-1EFE4CE3566D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18243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554C85-92D2-1A44-A307-58593C7C1D0E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9DA25-D812-5C4C-A153-6FDAAC89516D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496934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1C96B4-36A7-3F4A-8089-827EAF29B0B4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518DB8-BC9E-DC43-867A-7B2DA66B0FD3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31781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21907D-A7C1-F940-88BD-BE4ABF9209FE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206422-7228-EB46-AAFF-97D8FCC921C8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12493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7624" y="238324"/>
            <a:ext cx="2277889" cy="95842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dirty="0" smtClean="0"/>
              <a:t>Modifiez le style du titre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188640"/>
            <a:ext cx="5111750" cy="59375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187624" y="1412776"/>
            <a:ext cx="2277889" cy="4713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B64C7A-B8B5-514D-AE00-1BB6AE1BEDB4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CFC163-1B82-B949-9CDE-856BE5023C3B}" type="slidenum">
              <a:rPr lang="fr-BE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52450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18122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Page d</a:t>
            </a:r>
            <a:r>
              <a:rPr lang="ja-JP" altLang="fr-FR"/>
              <a:t>’</a:t>
            </a:r>
            <a:r>
              <a:rPr lang="fr-FR"/>
              <a:t>ouverture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D5340B4F-1E41-8542-948E-2D3FA919F9E3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4081AFC-BF43-FA4A-97E0-48B8EA7F6038}" type="slidenum">
              <a:rPr lang="fr-BE"/>
              <a:pPr/>
              <a:t>‹nr.›</a:t>
            </a:fld>
            <a:endParaRPr lang="fr-BE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619250" y="646113"/>
            <a:ext cx="6121400" cy="55657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fr-BE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31" name="Image 8" descr="ulb-logo-texte-vertical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91440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Image 9" descr="barrette-ulb-elargie-ppt.jpg"/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702469" y="5515769"/>
            <a:ext cx="2322513" cy="10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pitchFamily="-101" charset="-128"/>
          <a:cs typeface="ヒラギノ角ゴ Pro W3" pitchFamily="-101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ヒラギノ角ゴ Pro W3" pitchFamily="-101" charset="-128"/>
          <a:cs typeface="ヒラギノ角ゴ Pro W3" pitchFamily="-101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946150" y="381000"/>
            <a:ext cx="72834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Page de contenu</a:t>
            </a:r>
            <a:endParaRPr lang="fr-BE"/>
          </a:p>
        </p:txBody>
      </p:sp>
      <p:sp>
        <p:nvSpPr>
          <p:cNvPr id="3075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946150" y="1600200"/>
            <a:ext cx="728345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14400" y="6416675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871D9352-2ABE-044E-BCD3-56866180A020}" type="datetime1">
              <a:rPr lang="fr-BE"/>
              <a:pPr/>
              <a:t>20/12/2017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  <a:latin typeface="Calibri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172200" y="6416675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FD6F74F5-0209-9941-A457-0F1BCEB01279}" type="slidenum">
              <a:rPr lang="fr-BE"/>
              <a:pPr/>
              <a:t>‹nr.›</a:t>
            </a:fld>
            <a:endParaRPr lang="fr-BE"/>
          </a:p>
        </p:txBody>
      </p:sp>
      <p:pic>
        <p:nvPicPr>
          <p:cNvPr id="3079" name="Image 8" descr="ulb-logo-texte-vertical.jp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79" b="82310"/>
          <a:stretch>
            <a:fillRect/>
          </a:stretch>
        </p:blipFill>
        <p:spPr bwMode="auto">
          <a:xfrm>
            <a:off x="46038" y="152400"/>
            <a:ext cx="814387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Image 8" descr="barrette-ulb-elargie-ppt.jpg"/>
          <p:cNvPicPr>
            <a:picLocks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2442368" y="3831431"/>
            <a:ext cx="5837238" cy="5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pitchFamily="-101" charset="-128"/>
          <a:cs typeface="ヒラギノ角ゴ Pro W3" pitchFamily="-10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ヒラギノ角ゴ Pro W3" pitchFamily="-101" charset="-128"/>
          <a:cs typeface="ヒラギノ角ゴ Pro W3" pitchFamily="-10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ヒラギノ角ゴ Pro W3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ctrTitle"/>
          </p:nvPr>
        </p:nvSpPr>
        <p:spPr>
          <a:xfrm>
            <a:off x="971550" y="2278063"/>
            <a:ext cx="7772400" cy="1468437"/>
          </a:xfrm>
        </p:spPr>
        <p:txBody>
          <a:bodyPr/>
          <a:lstStyle/>
          <a:p>
            <a:pPr algn="l" eaLnBrk="1" hangingPunct="1"/>
            <a:r>
              <a:rPr lang="fr-BE" dirty="0" smtClean="0">
                <a:solidFill>
                  <a:srgbClr val="014A94"/>
                </a:solidFill>
                <a:latin typeface="MetaBold-Roman" charset="0"/>
                <a:ea typeface="ヒラギノ角ゴ Pro W3" charset="0"/>
                <a:cs typeface="ヒラギノ角ゴ Pro W3" charset="0"/>
              </a:rPr>
              <a:t>Incapacités permanentes</a:t>
            </a:r>
            <a:endParaRPr lang="fr-BE" dirty="0">
              <a:solidFill>
                <a:srgbClr val="014A94"/>
              </a:solidFill>
              <a:latin typeface="MetaBold-Roman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Sous-titre 2"/>
          <p:cNvSpPr>
            <a:spLocks noGrp="1"/>
          </p:cNvSpPr>
          <p:nvPr>
            <p:ph type="subTitle" idx="1"/>
          </p:nvPr>
        </p:nvSpPr>
        <p:spPr bwMode="auto">
          <a:xfrm>
            <a:off x="971550" y="3789363"/>
            <a:ext cx="5209117" cy="110437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ANNE-LAURE MATHY</a:t>
            </a:r>
          </a:p>
          <a:p>
            <a:pPr algn="l" eaLnBrk="1" hangingPunct="1"/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Analyste de données administratives</a:t>
            </a:r>
          </a:p>
          <a:p>
            <a:pPr algn="l" eaLnBrk="1" hangingPunct="1"/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/>
            </a:r>
            <a:b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</a:br>
            <a:r>
              <a:rPr lang="fr-BE" sz="16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Groupe d’utilisateurs, 19/12/2017</a:t>
            </a:r>
            <a:endParaRPr lang="fr-BE" sz="1600" dirty="0">
              <a:solidFill>
                <a:srgbClr val="A2B9E0"/>
              </a:solidFill>
              <a:latin typeface="Meta-LightLF" charset="0"/>
              <a:ea typeface="ヒラギノ角ゴ Pro W3" charset="0"/>
              <a:cs typeface="ヒラギノ角ゴ Pro W3" charset="0"/>
            </a:endParaRPr>
          </a:p>
        </p:txBody>
      </p:sp>
      <p:pic>
        <p:nvPicPr>
          <p:cNvPr id="2" name="Picture 1" descr="head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1" y="122768"/>
            <a:ext cx="5080000" cy="714057"/>
          </a:xfrm>
          <a:prstGeom prst="rect">
            <a:avLst/>
          </a:prstGeom>
        </p:spPr>
      </p:pic>
      <p:pic>
        <p:nvPicPr>
          <p:cNvPr id="3" name="Picture 2" descr="logo_metices.bmp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867" y="135467"/>
            <a:ext cx="531420" cy="7450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93691" y="610475"/>
            <a:ext cx="6152388" cy="971941"/>
          </a:xfrm>
        </p:spPr>
        <p:txBody>
          <a:bodyPr/>
          <a:lstStyle/>
          <a:p>
            <a:pPr marL="857250" indent="-857250">
              <a:buFont typeface="+mj-lt"/>
              <a:buAutoNum type="romanLcPeriod" startAt="3"/>
            </a:pPr>
            <a:r>
              <a:rPr lang="fr-FR" dirty="0" smtClean="0">
                <a:latin typeface="Avenir Book"/>
                <a:cs typeface="Avenir Book"/>
              </a:rPr>
              <a:t>Chiffres</a:t>
            </a:r>
            <a:endParaRPr lang="fr-FR" dirty="0">
              <a:latin typeface="Avenir Book"/>
              <a:cs typeface="Avenir Book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86424" y="1783253"/>
            <a:ext cx="8007929" cy="4681745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r>
              <a:rPr lang="fr-FR" sz="2800" dirty="0" smtClean="0">
                <a:latin typeface="Avenir Book"/>
                <a:cs typeface="Avenir Book"/>
              </a:rPr>
              <a:t>37.291 personnes en incapacité permanente au 4ième trimestre de l’année 2015</a:t>
            </a:r>
          </a:p>
          <a:p>
            <a:pPr marL="457200" indent="-457200" algn="l">
              <a:buFont typeface="Arial"/>
              <a:buChar char="•"/>
            </a:pPr>
            <a:endParaRPr lang="fr-FR" sz="2800" dirty="0" smtClean="0">
              <a:latin typeface="Avenir Book"/>
              <a:cs typeface="Avenir Book"/>
            </a:endParaRPr>
          </a:p>
          <a:p>
            <a:pPr marL="457200" indent="-457200" algn="l">
              <a:buFont typeface="Arial"/>
              <a:buChar char="•"/>
            </a:pPr>
            <a:endParaRPr lang="fr-FR" sz="2800" dirty="0" smtClean="0">
              <a:latin typeface="Avenir Book"/>
              <a:cs typeface="Avenir Book"/>
            </a:endParaRPr>
          </a:p>
          <a:p>
            <a:pPr algn="l"/>
            <a:endParaRPr lang="fr-FR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0123995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82965" y="610475"/>
            <a:ext cx="6360591" cy="971941"/>
          </a:xfrm>
        </p:spPr>
        <p:txBody>
          <a:bodyPr/>
          <a:lstStyle/>
          <a:p>
            <a:pPr marL="742950" indent="-742950">
              <a:buFont typeface="+mj-lt"/>
              <a:buAutoNum type="alphaLcParenR" startAt="3"/>
            </a:pPr>
            <a:r>
              <a:rPr lang="fr-FR" dirty="0" smtClean="0">
                <a:latin typeface="Avenir Book"/>
                <a:cs typeface="Avenir Book"/>
              </a:rPr>
              <a:t>Notion de revenu</a:t>
            </a:r>
            <a:endParaRPr lang="fr-FR" dirty="0">
              <a:latin typeface="Avenir Book"/>
              <a:cs typeface="Avenir Book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86424" y="1783253"/>
            <a:ext cx="8007929" cy="4681745"/>
          </a:xfrm>
        </p:spPr>
        <p:txBody>
          <a:bodyPr/>
          <a:lstStyle/>
          <a:p>
            <a:pPr marL="571500" indent="-571500" algn="l">
              <a:buFont typeface="+mj-lt"/>
              <a:buAutoNum type="romanLcPeriod"/>
            </a:pPr>
            <a:r>
              <a:rPr lang="fr-FR" sz="2800" dirty="0" smtClean="0">
                <a:latin typeface="Avenir Book"/>
                <a:cs typeface="Avenir Book"/>
              </a:rPr>
              <a:t>Données disponibles</a:t>
            </a:r>
          </a:p>
          <a:p>
            <a:pPr marL="1028700" lvl="1" indent="-571500" algn="l">
              <a:buFont typeface="Arial"/>
              <a:buChar char="•"/>
            </a:pPr>
            <a:r>
              <a:rPr lang="fr-FR" sz="2400" dirty="0" err="1" smtClean="0">
                <a:latin typeface="Avenir Book"/>
                <a:cs typeface="Avenir Book"/>
              </a:rPr>
              <a:t>Salaire_de_base_ip</a:t>
            </a:r>
            <a:endParaRPr lang="fr-FR" sz="2400" dirty="0" smtClean="0">
              <a:latin typeface="Avenir Book"/>
              <a:cs typeface="Avenir Book"/>
            </a:endParaRPr>
          </a:p>
          <a:p>
            <a:pPr marL="1028700" lvl="1" indent="-571500" algn="l">
              <a:buFont typeface="Arial"/>
              <a:buChar char="•"/>
            </a:pPr>
            <a:r>
              <a:rPr lang="fr-FR" sz="2400" dirty="0" err="1" smtClean="0">
                <a:latin typeface="Avenir Book"/>
                <a:cs typeface="Avenir Book"/>
              </a:rPr>
              <a:t>Mont_de_base_calc_aide_tiers</a:t>
            </a:r>
            <a:endParaRPr lang="fr-FR" sz="2400" dirty="0" smtClean="0">
              <a:latin typeface="Avenir Book"/>
              <a:cs typeface="Avenir Book"/>
            </a:endParaRPr>
          </a:p>
          <a:p>
            <a:pPr marL="571500" indent="-571500" algn="l">
              <a:buFont typeface="+mj-lt"/>
              <a:buAutoNum type="romanLcPeriod"/>
            </a:pPr>
            <a:r>
              <a:rPr lang="fr-FR" sz="2800" dirty="0" smtClean="0">
                <a:latin typeface="Avenir Book"/>
                <a:cs typeface="Avenir Book"/>
              </a:rPr>
              <a:t>Qualité</a:t>
            </a:r>
          </a:p>
          <a:p>
            <a:pPr marL="1028700" lvl="1" indent="-571500" algn="l">
              <a:buFont typeface="Arial"/>
              <a:buChar char="•"/>
            </a:pPr>
            <a:r>
              <a:rPr lang="fr-FR" sz="2400" dirty="0" smtClean="0">
                <a:latin typeface="Avenir Book"/>
                <a:cs typeface="Avenir Book"/>
              </a:rPr>
              <a:t>Montant touché après règlement (rente).</a:t>
            </a:r>
          </a:p>
          <a:p>
            <a:pPr marL="1028700" lvl="1" indent="-571500" algn="l">
              <a:buFont typeface="Arial"/>
              <a:buChar char="•"/>
            </a:pPr>
            <a:r>
              <a:rPr lang="fr-FR" sz="2400" dirty="0" smtClean="0">
                <a:latin typeface="Avenir Book"/>
                <a:cs typeface="Avenir Book"/>
              </a:rPr>
              <a:t>Information n’est jamais actualisée. </a:t>
            </a:r>
          </a:p>
          <a:p>
            <a:pPr algn="l"/>
            <a:endParaRPr lang="fr-FR" sz="2800" dirty="0" smtClean="0">
              <a:latin typeface="Avenir Book"/>
              <a:cs typeface="Avenir Book"/>
            </a:endParaRPr>
          </a:p>
          <a:p>
            <a:pPr marL="457200" indent="-457200" algn="l">
              <a:buFont typeface="Arial"/>
              <a:buChar char="•"/>
            </a:pPr>
            <a:endParaRPr lang="fr-FR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3107770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ctrTitle"/>
          </p:nvPr>
        </p:nvSpPr>
        <p:spPr>
          <a:xfrm>
            <a:off x="971550" y="1347423"/>
            <a:ext cx="7772400" cy="1468437"/>
          </a:xfrm>
        </p:spPr>
        <p:txBody>
          <a:bodyPr/>
          <a:lstStyle/>
          <a:p>
            <a:pPr algn="l" eaLnBrk="1" hangingPunct="1"/>
            <a:r>
              <a:rPr lang="fr-BE" dirty="0" smtClean="0">
                <a:solidFill>
                  <a:srgbClr val="014A94"/>
                </a:solidFill>
                <a:latin typeface="MetaBold-Roman" charset="0"/>
                <a:ea typeface="ヒラギノ角ゴ Pro W3" charset="0"/>
                <a:cs typeface="ヒラギノ角ゴ Pro W3" charset="0"/>
              </a:rPr>
              <a:t>Contact</a:t>
            </a:r>
            <a:endParaRPr lang="fr-BE" dirty="0">
              <a:solidFill>
                <a:srgbClr val="014A94"/>
              </a:solidFill>
              <a:latin typeface="MetaBold-Roman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Sous-titre 2"/>
          <p:cNvSpPr>
            <a:spLocks noGrp="1"/>
          </p:cNvSpPr>
          <p:nvPr>
            <p:ph type="subTitle" idx="1"/>
          </p:nvPr>
        </p:nvSpPr>
        <p:spPr bwMode="auto">
          <a:xfrm>
            <a:off x="949655" y="2694492"/>
            <a:ext cx="5209117" cy="110437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ANNE-LAURE MATHY</a:t>
            </a:r>
          </a:p>
          <a:p>
            <a:pPr algn="l" eaLnBrk="1" hangingPunct="1"/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Analyste de données administratives</a:t>
            </a:r>
          </a:p>
          <a:p>
            <a:pPr algn="l" eaLnBrk="1" hangingPunct="1"/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/>
            </a:r>
            <a:b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</a:br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Centre METICES</a:t>
            </a:r>
          </a:p>
          <a:p>
            <a:pPr algn="l" eaLnBrk="1" hangingPunct="1"/>
            <a:r>
              <a:rPr lang="fr-BE" sz="20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02/650.47.89</a:t>
            </a:r>
          </a:p>
          <a:p>
            <a:pPr algn="l" eaLnBrk="1" hangingPunct="1"/>
            <a:r>
              <a:rPr lang="fr-BE" sz="1600" dirty="0" smtClean="0">
                <a:solidFill>
                  <a:srgbClr val="A2B9E0"/>
                </a:solidFill>
                <a:latin typeface="Meta-LightLF" charset="0"/>
                <a:ea typeface="ヒラギノ角ゴ Pro W3" charset="0"/>
                <a:cs typeface="ヒラギノ角ゴ Pro W3" charset="0"/>
              </a:rPr>
              <a:t>annmathy@ulb.ac.be</a:t>
            </a:r>
            <a:endParaRPr lang="fr-BE" sz="1600" dirty="0">
              <a:solidFill>
                <a:srgbClr val="A2B9E0"/>
              </a:solidFill>
              <a:latin typeface="Meta-LightLF" charset="0"/>
              <a:ea typeface="ヒラギノ角ゴ Pro W3" charset="0"/>
              <a:cs typeface="ヒラギノ角ゴ Pro W3" charset="0"/>
            </a:endParaRPr>
          </a:p>
        </p:txBody>
      </p:sp>
      <p:pic>
        <p:nvPicPr>
          <p:cNvPr id="2" name="Picture 1" descr="head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1" y="122768"/>
            <a:ext cx="5080000" cy="714057"/>
          </a:xfrm>
          <a:prstGeom prst="rect">
            <a:avLst/>
          </a:prstGeom>
        </p:spPr>
      </p:pic>
      <p:pic>
        <p:nvPicPr>
          <p:cNvPr id="3" name="Picture 2" descr="logo_metices.bmp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867" y="135467"/>
            <a:ext cx="531420" cy="745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81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23965" y="929581"/>
            <a:ext cx="7570704" cy="5666306"/>
          </a:xfrm>
        </p:spPr>
        <p:txBody>
          <a:bodyPr/>
          <a:lstStyle/>
          <a:p>
            <a:pPr marL="514350" indent="-514350" algn="l">
              <a:buFont typeface="+mj-lt"/>
              <a:buAutoNum type="arabicPeriod"/>
            </a:pPr>
            <a:r>
              <a:rPr lang="fr-FR" dirty="0" smtClean="0">
                <a:latin typeface="Avenir Book"/>
                <a:cs typeface="Avenir Book"/>
              </a:rPr>
              <a:t>FICHIERS</a:t>
            </a:r>
          </a:p>
          <a:p>
            <a:pPr marL="514350" indent="-514350" algn="l">
              <a:buFont typeface="+mj-lt"/>
              <a:buAutoNum type="arabicPeriod"/>
            </a:pPr>
            <a:r>
              <a:rPr lang="fr-FR" dirty="0" smtClean="0">
                <a:latin typeface="Avenir Book"/>
                <a:cs typeface="Avenir Book"/>
              </a:rPr>
              <a:t>BESOINS DU DWH</a:t>
            </a:r>
          </a:p>
          <a:p>
            <a:pPr marL="971550" lvl="1" indent="-514350" algn="l">
              <a:buFont typeface="+mj-lt"/>
              <a:buAutoNum type="alphaLcParenR"/>
            </a:pPr>
            <a:r>
              <a:rPr lang="fr-FR" dirty="0" smtClean="0">
                <a:latin typeface="Avenir Book"/>
                <a:cs typeface="Avenir Book"/>
              </a:rPr>
              <a:t>Données et documentation complète</a:t>
            </a:r>
          </a:p>
          <a:p>
            <a:pPr marL="971550" lvl="1" indent="-514350" algn="l">
              <a:buFont typeface="+mj-lt"/>
              <a:buAutoNum type="alphaLcParenR"/>
            </a:pPr>
            <a:r>
              <a:rPr lang="fr-FR" dirty="0" smtClean="0">
                <a:latin typeface="Avenir Book"/>
                <a:cs typeface="Avenir Book"/>
              </a:rPr>
              <a:t>Nomenclature</a:t>
            </a:r>
          </a:p>
          <a:p>
            <a:pPr marL="1428750" lvl="2" indent="-514350" algn="l">
              <a:buFont typeface="+mj-lt"/>
              <a:buAutoNum type="romanLcPeriod"/>
            </a:pPr>
            <a:r>
              <a:rPr lang="fr-FR" dirty="0" smtClean="0">
                <a:latin typeface="Avenir Book"/>
                <a:cs typeface="Avenir Book"/>
              </a:rPr>
              <a:t>Données disponibles</a:t>
            </a:r>
          </a:p>
          <a:p>
            <a:pPr marL="1428750" lvl="2" indent="-514350" algn="l">
              <a:buFont typeface="+mj-lt"/>
              <a:buAutoNum type="romanLcPeriod"/>
            </a:pPr>
            <a:r>
              <a:rPr lang="fr-FR" dirty="0" smtClean="0">
                <a:latin typeface="Avenir Book"/>
                <a:cs typeface="Avenir Book"/>
              </a:rPr>
              <a:t>Procédure</a:t>
            </a:r>
          </a:p>
          <a:p>
            <a:pPr marL="1428750" lvl="2" indent="-514350" algn="l">
              <a:buFont typeface="+mj-lt"/>
              <a:buAutoNum type="romanLcPeriod"/>
            </a:pPr>
            <a:r>
              <a:rPr lang="fr-FR" dirty="0" smtClean="0">
                <a:latin typeface="Avenir Book"/>
                <a:cs typeface="Avenir Book"/>
              </a:rPr>
              <a:t>Chiffres</a:t>
            </a:r>
          </a:p>
          <a:p>
            <a:pPr marL="971550" lvl="1" indent="-514350" algn="l">
              <a:buFont typeface="+mj-lt"/>
              <a:buAutoNum type="alphaLcParenR"/>
            </a:pPr>
            <a:r>
              <a:rPr lang="fr-FR" dirty="0" smtClean="0">
                <a:latin typeface="Avenir Book"/>
                <a:cs typeface="Avenir Book"/>
              </a:rPr>
              <a:t>Notion de revenus</a:t>
            </a:r>
          </a:p>
          <a:p>
            <a:pPr marL="1428750" lvl="2" indent="-514350" algn="l">
              <a:buFont typeface="+mj-lt"/>
              <a:buAutoNum type="romanLcPeriod"/>
            </a:pPr>
            <a:r>
              <a:rPr lang="fr-FR" dirty="0" smtClean="0">
                <a:latin typeface="Avenir Book"/>
                <a:cs typeface="Avenir Book"/>
              </a:rPr>
              <a:t>Données disponibles</a:t>
            </a:r>
            <a:endParaRPr lang="fr-FR" dirty="0">
              <a:latin typeface="Avenir Book"/>
              <a:cs typeface="Avenir Book"/>
            </a:endParaRPr>
          </a:p>
          <a:p>
            <a:pPr marL="1428750" lvl="2" indent="-514350" algn="l">
              <a:buFont typeface="+mj-lt"/>
              <a:buAutoNum type="romanLcPeriod"/>
            </a:pPr>
            <a:r>
              <a:rPr lang="fr-FR" dirty="0" smtClean="0">
                <a:latin typeface="Avenir Book"/>
                <a:cs typeface="Avenir Book"/>
              </a:rPr>
              <a:t>Qualité</a:t>
            </a:r>
          </a:p>
        </p:txBody>
      </p:sp>
    </p:spTree>
    <p:extLst>
      <p:ext uri="{BB962C8B-B14F-4D97-AF65-F5344CB8AC3E}">
        <p14:creationId xmlns:p14="http://schemas.microsoft.com/office/powerpoint/2010/main" val="1836397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2362" y="672938"/>
            <a:ext cx="4894031" cy="971941"/>
          </a:xfrm>
        </p:spPr>
        <p:txBody>
          <a:bodyPr/>
          <a:lstStyle/>
          <a:p>
            <a:r>
              <a:rPr lang="fr-FR" dirty="0" smtClean="0">
                <a:latin typeface="Avenir Book"/>
                <a:cs typeface="Avenir Book"/>
              </a:rPr>
              <a:t>1. FICHIERS</a:t>
            </a:r>
            <a:endParaRPr lang="fr-FR" dirty="0">
              <a:latin typeface="Avenir Book"/>
              <a:cs typeface="Avenir Book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86425" y="1783253"/>
            <a:ext cx="7570704" cy="4681745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r>
              <a:rPr lang="fr-FR" dirty="0" smtClean="0">
                <a:latin typeface="Avenir Book"/>
                <a:cs typeface="Avenir Book"/>
              </a:rPr>
              <a:t>2005-2013: incapacités de travail </a:t>
            </a:r>
            <a:r>
              <a:rPr lang="fr-FR" u="sng" dirty="0" smtClean="0">
                <a:latin typeface="Avenir Book"/>
                <a:cs typeface="Avenir Book"/>
              </a:rPr>
              <a:t>temporaires</a:t>
            </a:r>
            <a:r>
              <a:rPr lang="fr-FR" dirty="0" smtClean="0">
                <a:latin typeface="Avenir Book"/>
                <a:cs typeface="Avenir Book"/>
              </a:rPr>
              <a:t> pour cause d’accident de travail.</a:t>
            </a:r>
          </a:p>
          <a:p>
            <a:pPr marL="457200" indent="-457200" algn="l">
              <a:buFont typeface="Arial"/>
              <a:buChar char="•"/>
            </a:pPr>
            <a:r>
              <a:rPr lang="fr-FR" dirty="0" smtClean="0">
                <a:latin typeface="Avenir Book"/>
                <a:cs typeface="Avenir Book"/>
              </a:rPr>
              <a:t>A partir de 2013: intégration des incapacités permanentes pour cause d’accident de travail. </a:t>
            </a:r>
          </a:p>
          <a:p>
            <a:pPr algn="l"/>
            <a:endParaRPr lang="fr-FR" dirty="0" smtClean="0">
              <a:latin typeface="Avenir Book"/>
              <a:cs typeface="Avenir Book"/>
            </a:endParaRPr>
          </a:p>
          <a:p>
            <a:pPr marL="457200" indent="-457200" algn="l">
              <a:buFont typeface="Arial"/>
              <a:buChar char="•"/>
            </a:pPr>
            <a:endParaRPr lang="fr-FR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004159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2362" y="672938"/>
            <a:ext cx="4894031" cy="971941"/>
          </a:xfrm>
        </p:spPr>
        <p:txBody>
          <a:bodyPr/>
          <a:lstStyle/>
          <a:p>
            <a:r>
              <a:rPr lang="fr-FR" dirty="0" smtClean="0">
                <a:latin typeface="Avenir Book"/>
                <a:cs typeface="Avenir Book"/>
              </a:rPr>
              <a:t>1. FICHIERS</a:t>
            </a:r>
            <a:endParaRPr lang="fr-FR" dirty="0">
              <a:latin typeface="Avenir Book"/>
              <a:cs typeface="Avenir Book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86425" y="1783253"/>
            <a:ext cx="7570704" cy="4681745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r>
              <a:rPr lang="fr-FR" dirty="0" smtClean="0">
                <a:latin typeface="Avenir Book"/>
                <a:cs typeface="Avenir Book"/>
              </a:rPr>
              <a:t>Accidents survenus sur le lieu de travail vs chemin du travail</a:t>
            </a:r>
          </a:p>
          <a:p>
            <a:pPr marL="457200" indent="-457200" algn="l">
              <a:buFont typeface="Arial"/>
              <a:buChar char="•"/>
            </a:pPr>
            <a:r>
              <a:rPr lang="fr-FR" dirty="0" smtClean="0">
                <a:latin typeface="Avenir Book"/>
                <a:cs typeface="Avenir Book"/>
              </a:rPr>
              <a:t>Secteur privé</a:t>
            </a:r>
          </a:p>
          <a:p>
            <a:pPr marL="457200" indent="-457200" algn="l">
              <a:buFont typeface="Arial"/>
              <a:buChar char="•"/>
            </a:pPr>
            <a:r>
              <a:rPr lang="fr-FR" dirty="0" smtClean="0">
                <a:latin typeface="Avenir Book"/>
                <a:cs typeface="Avenir Book"/>
              </a:rPr>
              <a:t>Acceptés</a:t>
            </a:r>
          </a:p>
          <a:p>
            <a:pPr marL="457200" indent="-457200" algn="l">
              <a:buFont typeface="Arial"/>
              <a:buChar char="•"/>
            </a:pPr>
            <a:r>
              <a:rPr lang="fr-FR" dirty="0" smtClean="0">
                <a:latin typeface="Avenir Book"/>
                <a:cs typeface="Avenir Book"/>
              </a:rPr>
              <a:t>Avec incapacité reconnue</a:t>
            </a:r>
          </a:p>
          <a:p>
            <a:pPr algn="l"/>
            <a:endParaRPr lang="fr-FR" dirty="0" smtClean="0">
              <a:latin typeface="Avenir Book"/>
              <a:cs typeface="Avenir Book"/>
            </a:endParaRPr>
          </a:p>
          <a:p>
            <a:pPr marL="457200" indent="-457200" algn="l">
              <a:buFont typeface="Arial"/>
              <a:buChar char="•"/>
            </a:pPr>
            <a:endParaRPr lang="fr-FR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992811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10721" y="548010"/>
            <a:ext cx="4894031" cy="971941"/>
          </a:xfrm>
        </p:spPr>
        <p:txBody>
          <a:bodyPr/>
          <a:lstStyle/>
          <a:p>
            <a:r>
              <a:rPr lang="fr-FR" dirty="0" smtClean="0">
                <a:latin typeface="Avenir Book"/>
                <a:cs typeface="Avenir Book"/>
              </a:rPr>
              <a:t>1. FICHIERS</a:t>
            </a:r>
            <a:endParaRPr lang="fr-FR" dirty="0">
              <a:latin typeface="Avenir Book"/>
              <a:cs typeface="Avenir Book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0083864"/>
              </p:ext>
            </p:extLst>
          </p:nvPr>
        </p:nvGraphicFramePr>
        <p:xfrm>
          <a:off x="857749" y="1979995"/>
          <a:ext cx="7782660" cy="41631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749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129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10221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14997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Datawarehouse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Fonds des Accidents</a:t>
                      </a:r>
                      <a:r>
                        <a:rPr lang="fr-FR" baseline="0" dirty="0" smtClean="0"/>
                        <a:t> du Travail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4997">
                <a:tc>
                  <a:txBody>
                    <a:bodyPr/>
                    <a:lstStyle/>
                    <a:p>
                      <a:r>
                        <a:rPr lang="fr-FR" dirty="0" smtClean="0"/>
                        <a:t>Objectif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Définition de la position de chaque individu</a:t>
                      </a:r>
                      <a:r>
                        <a:rPr lang="fr-FR" baseline="0" dirty="0" smtClean="0"/>
                        <a:t> sur le marché du travail à la fin du trimestre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Utilisation administrative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4997">
                <a:tc>
                  <a:txBody>
                    <a:bodyPr/>
                    <a:lstStyle/>
                    <a:p>
                      <a:r>
                        <a:rPr lang="fr-FR" dirty="0" smtClean="0"/>
                        <a:t>Périodicité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Trimestrielle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Annuelle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14997">
                <a:tc>
                  <a:txBody>
                    <a:bodyPr/>
                    <a:lstStyle/>
                    <a:p>
                      <a:r>
                        <a:rPr lang="fr-FR" dirty="0" smtClean="0"/>
                        <a:t>Unité d’observation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Individu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Accident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14997">
                <a:tc>
                  <a:txBody>
                    <a:bodyPr/>
                    <a:lstStyle/>
                    <a:p>
                      <a:r>
                        <a:rPr lang="fr-FR" dirty="0" smtClean="0"/>
                        <a:t>Clé</a:t>
                      </a:r>
                      <a:r>
                        <a:rPr lang="fr-FR" baseline="0" dirty="0" smtClean="0"/>
                        <a:t> unique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NISS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NRACCF</a:t>
                      </a:r>
                      <a:endParaRPr lang="fr-FR" dirty="0"/>
                    </a:p>
                  </a:txBody>
                  <a:tcPr>
                    <a:solidFill>
                      <a:srgbClr val="C050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14997">
                <a:tc>
                  <a:txBody>
                    <a:bodyPr/>
                    <a:lstStyle/>
                    <a:p>
                      <a:r>
                        <a:rPr lang="fr-FR" dirty="0" smtClean="0"/>
                        <a:t>Filtre périodique de construction des fichiers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/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Varie</a:t>
                      </a:r>
                      <a:r>
                        <a:rPr lang="fr-FR" baseline="0" dirty="0" smtClean="0"/>
                        <a:t> selon le fichier</a:t>
                      </a:r>
                      <a:endParaRPr lang="fr-FR" dirty="0"/>
                    </a:p>
                  </a:txBody>
                  <a:tcPr>
                    <a:solidFill>
                      <a:srgbClr val="C050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814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2362" y="672938"/>
            <a:ext cx="7340412" cy="971941"/>
          </a:xfrm>
        </p:spPr>
        <p:txBody>
          <a:bodyPr/>
          <a:lstStyle/>
          <a:p>
            <a:r>
              <a:rPr lang="fr-FR" dirty="0" smtClean="0">
                <a:latin typeface="Avenir Book"/>
                <a:cs typeface="Avenir Book"/>
              </a:rPr>
              <a:t>1. BESOINS DU DWH</a:t>
            </a:r>
            <a:endParaRPr lang="fr-FR" dirty="0">
              <a:latin typeface="Avenir Book"/>
              <a:cs typeface="Avenir Book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86425" y="1783253"/>
            <a:ext cx="7570704" cy="4681745"/>
          </a:xfrm>
        </p:spPr>
        <p:txBody>
          <a:bodyPr/>
          <a:lstStyle/>
          <a:p>
            <a:pPr marL="514350" indent="-514350" algn="l">
              <a:buFont typeface="+mj-lt"/>
              <a:buAutoNum type="alphaLcParenR"/>
            </a:pPr>
            <a:r>
              <a:rPr lang="fr-FR" dirty="0" smtClean="0">
                <a:latin typeface="Avenir Book"/>
                <a:cs typeface="Avenir Book"/>
              </a:rPr>
              <a:t>Compléter la base de données et la documenter pour les utilisateurs</a:t>
            </a:r>
          </a:p>
          <a:p>
            <a:pPr marL="514350" indent="-514350" algn="l">
              <a:buFont typeface="+mj-lt"/>
              <a:buAutoNum type="alphaLcParenR"/>
            </a:pPr>
            <a:r>
              <a:rPr lang="fr-FR" dirty="0" smtClean="0">
                <a:latin typeface="Avenir Book"/>
                <a:cs typeface="Avenir Book"/>
              </a:rPr>
              <a:t>Pouvoir déterminer à chaque trimestre si une personne est en incapacité permanente en donnant la priorité au travail. (Nomenclature)</a:t>
            </a:r>
          </a:p>
          <a:p>
            <a:pPr marL="514350" indent="-514350" algn="l">
              <a:buFont typeface="+mj-lt"/>
              <a:buAutoNum type="alphaLcParenR"/>
            </a:pPr>
            <a:r>
              <a:rPr lang="fr-FR" dirty="0" smtClean="0">
                <a:latin typeface="Avenir Book"/>
                <a:cs typeface="Avenir Book"/>
              </a:rPr>
              <a:t>Déduire le montant des revenus liés aux incapacités de travail. (Notion de revenu)</a:t>
            </a:r>
          </a:p>
          <a:p>
            <a:pPr algn="l"/>
            <a:endParaRPr lang="fr-FR" dirty="0" smtClean="0">
              <a:latin typeface="Avenir Book"/>
              <a:cs typeface="Avenir Book"/>
            </a:endParaRPr>
          </a:p>
          <a:p>
            <a:pPr marL="457200" indent="-457200" algn="l">
              <a:buFont typeface="Arial"/>
              <a:buChar char="•"/>
            </a:pPr>
            <a:endParaRPr lang="fr-FR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739420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3689" y="610475"/>
            <a:ext cx="6360591" cy="971941"/>
          </a:xfrm>
        </p:spPr>
        <p:txBody>
          <a:bodyPr/>
          <a:lstStyle/>
          <a:p>
            <a:pPr marL="742950" indent="-742950">
              <a:buFont typeface="+mj-lt"/>
              <a:buAutoNum type="alphaLcParenR" startAt="2"/>
            </a:pPr>
            <a:r>
              <a:rPr lang="fr-FR" dirty="0" smtClean="0">
                <a:latin typeface="Avenir Book"/>
                <a:cs typeface="Avenir Book"/>
              </a:rPr>
              <a:t>Nomenclature</a:t>
            </a:r>
            <a:endParaRPr lang="fr-FR" dirty="0">
              <a:latin typeface="Avenir Book"/>
              <a:cs typeface="Avenir Book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86424" y="1783253"/>
            <a:ext cx="8007929" cy="4681745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r>
              <a:rPr lang="fr-FR" sz="2800" dirty="0" smtClean="0">
                <a:latin typeface="Avenir Book"/>
                <a:cs typeface="Avenir Book"/>
              </a:rPr>
              <a:t>Accident + déclaration</a:t>
            </a:r>
          </a:p>
          <a:p>
            <a:pPr marL="457200" indent="-457200" algn="l">
              <a:buFont typeface="Arial"/>
              <a:buChar char="•"/>
            </a:pPr>
            <a:r>
              <a:rPr lang="fr-FR" sz="2800" dirty="0" smtClean="0">
                <a:solidFill>
                  <a:schemeClr val="accent3"/>
                </a:solidFill>
                <a:latin typeface="Avenir Book"/>
                <a:cs typeface="Avenir Book"/>
              </a:rPr>
              <a:t>(Proposition de l’assureur)</a:t>
            </a:r>
          </a:p>
          <a:p>
            <a:pPr marL="457200" indent="-457200" algn="l">
              <a:buFont typeface="Arial"/>
              <a:buChar char="•"/>
            </a:pPr>
            <a:r>
              <a:rPr lang="fr-FR" sz="2800" dirty="0" smtClean="0">
                <a:solidFill>
                  <a:schemeClr val="accent3"/>
                </a:solidFill>
                <a:latin typeface="Avenir Book"/>
                <a:cs typeface="Avenir Book"/>
              </a:rPr>
              <a:t>Consolidation: fin d’évolution de la blessure</a:t>
            </a:r>
          </a:p>
          <a:p>
            <a:pPr marL="457200" indent="-457200" algn="l">
              <a:buFont typeface="Arial"/>
              <a:buChar char="•"/>
            </a:pPr>
            <a:r>
              <a:rPr lang="fr-FR" sz="2800" dirty="0" smtClean="0">
                <a:latin typeface="Avenir Book"/>
                <a:cs typeface="Avenir Book"/>
              </a:rPr>
              <a:t>Règlement + ouverture du délai de révision</a:t>
            </a:r>
          </a:p>
          <a:p>
            <a:pPr marL="457200" indent="-457200" algn="l">
              <a:buFont typeface="Arial"/>
              <a:buChar char="•"/>
            </a:pPr>
            <a:endParaRPr lang="fr-FR" sz="2800" dirty="0" smtClean="0">
              <a:latin typeface="Avenir Book"/>
              <a:cs typeface="Avenir Book"/>
            </a:endParaRPr>
          </a:p>
          <a:p>
            <a:pPr marL="457200" indent="-457200" algn="l">
              <a:buFont typeface="Arial"/>
              <a:buChar char="•"/>
            </a:pPr>
            <a:endParaRPr lang="fr-FR" dirty="0">
              <a:latin typeface="Avenir Book"/>
              <a:cs typeface="Avenir Book"/>
            </a:endParaRPr>
          </a:p>
        </p:txBody>
      </p:sp>
      <p:pic>
        <p:nvPicPr>
          <p:cNvPr id="5" name="Image 4" descr="Schéma FAT.png"/>
          <p:cNvPicPr>
            <a:picLocks noChangeAspect="1"/>
          </p:cNvPicPr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29" y="4060694"/>
            <a:ext cx="8687771" cy="25320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82943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3689" y="610475"/>
            <a:ext cx="8182366" cy="971941"/>
          </a:xfrm>
        </p:spPr>
        <p:txBody>
          <a:bodyPr/>
          <a:lstStyle/>
          <a:p>
            <a:pPr marL="857250" indent="-857250">
              <a:buFont typeface="+mj-lt"/>
              <a:buAutoNum type="romanLcPeriod"/>
            </a:pPr>
            <a:r>
              <a:rPr lang="fr-FR" dirty="0" smtClean="0">
                <a:latin typeface="Avenir Book"/>
                <a:cs typeface="Avenir Book"/>
              </a:rPr>
              <a:t>Données disponibles</a:t>
            </a:r>
            <a:endParaRPr lang="fr-FR" dirty="0">
              <a:latin typeface="Avenir Book"/>
              <a:cs typeface="Avenir Book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86424" y="1783253"/>
            <a:ext cx="8007929" cy="4681745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r>
              <a:rPr lang="fr-FR" sz="2800" dirty="0" smtClean="0">
                <a:latin typeface="Avenir Book"/>
                <a:cs typeface="Avenir Book"/>
              </a:rPr>
              <a:t>Numéro national (AT) et numéro d’accident</a:t>
            </a:r>
          </a:p>
          <a:p>
            <a:pPr marL="457200" indent="-457200" algn="l">
              <a:buFont typeface="Arial"/>
              <a:buChar char="•"/>
            </a:pPr>
            <a:r>
              <a:rPr lang="fr-FR" sz="2800" dirty="0" smtClean="0">
                <a:latin typeface="Avenir Book"/>
                <a:cs typeface="Avenir Book"/>
              </a:rPr>
              <a:t>Filtre périodique: date de création assimilée à la date de proposition</a:t>
            </a:r>
          </a:p>
          <a:p>
            <a:pPr marL="457200" indent="-457200" algn="l">
              <a:buFont typeface="Arial"/>
              <a:buChar char="•"/>
            </a:pPr>
            <a:r>
              <a:rPr lang="fr-FR" sz="2800" dirty="0" smtClean="0">
                <a:latin typeface="Avenir Book"/>
                <a:cs typeface="Avenir Book"/>
              </a:rPr>
              <a:t>Date de consolidation</a:t>
            </a:r>
          </a:p>
          <a:p>
            <a:pPr algn="l"/>
            <a:endParaRPr lang="fr-FR" sz="2800" dirty="0" smtClean="0">
              <a:latin typeface="Avenir Book"/>
              <a:cs typeface="Avenir Book"/>
            </a:endParaRPr>
          </a:p>
          <a:p>
            <a:pPr algn="l"/>
            <a:r>
              <a:rPr lang="fr-FR" sz="2800" dirty="0" smtClean="0">
                <a:latin typeface="Avenir Book"/>
                <a:cs typeface="Avenir Book"/>
              </a:rPr>
              <a:t>Remarque: les données ne sont envoyées qu’une seule fois et ne sont jamais actualisées.</a:t>
            </a:r>
          </a:p>
          <a:p>
            <a:pPr marL="457200" indent="-457200" algn="l">
              <a:buFont typeface="Arial"/>
              <a:buChar char="•"/>
            </a:pPr>
            <a:endParaRPr lang="fr-FR" sz="2800" dirty="0" smtClean="0">
              <a:latin typeface="Avenir Book"/>
              <a:cs typeface="Avenir Book"/>
            </a:endParaRPr>
          </a:p>
          <a:p>
            <a:pPr marL="457200" indent="-457200" algn="l">
              <a:buFont typeface="Arial"/>
              <a:buChar char="•"/>
            </a:pPr>
            <a:endParaRPr lang="fr-FR" sz="2800" dirty="0" smtClean="0">
              <a:latin typeface="Avenir Book"/>
              <a:cs typeface="Avenir Book"/>
            </a:endParaRPr>
          </a:p>
          <a:p>
            <a:pPr marL="457200" indent="-457200" algn="l">
              <a:buFont typeface="Arial"/>
              <a:buChar char="•"/>
            </a:pPr>
            <a:endParaRPr lang="fr-FR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827797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93691" y="610475"/>
            <a:ext cx="6152388" cy="971941"/>
          </a:xfrm>
        </p:spPr>
        <p:txBody>
          <a:bodyPr/>
          <a:lstStyle/>
          <a:p>
            <a:pPr marL="857250" indent="-857250">
              <a:buFont typeface="+mj-lt"/>
              <a:buAutoNum type="romanLcPeriod" startAt="2"/>
            </a:pPr>
            <a:r>
              <a:rPr lang="fr-FR" dirty="0" smtClean="0">
                <a:latin typeface="Avenir Book"/>
                <a:cs typeface="Avenir Book"/>
              </a:rPr>
              <a:t>Procédure</a:t>
            </a:r>
            <a:endParaRPr lang="fr-FR" dirty="0">
              <a:latin typeface="Avenir Book"/>
              <a:cs typeface="Avenir Book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86424" y="1783253"/>
            <a:ext cx="8007929" cy="4681745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r>
              <a:rPr lang="fr-FR" sz="2800" dirty="0" smtClean="0">
                <a:latin typeface="Avenir Book"/>
                <a:cs typeface="Avenir Book"/>
              </a:rPr>
              <a:t>Relier les numéros d’accidents aux numéros nationaux du fichier AT.</a:t>
            </a:r>
          </a:p>
          <a:p>
            <a:pPr marL="914400" lvl="1" indent="-457200" algn="l">
              <a:buFont typeface="Arial"/>
              <a:buChar char="•"/>
            </a:pPr>
            <a:r>
              <a:rPr lang="fr-FR" sz="2400" dirty="0" smtClean="0">
                <a:latin typeface="Avenir Book"/>
                <a:cs typeface="Avenir Book"/>
              </a:rPr>
              <a:t>Numéros nationaux introuvables.</a:t>
            </a:r>
          </a:p>
          <a:p>
            <a:pPr marL="457200" indent="-457200" algn="l">
              <a:buFont typeface="Arial"/>
              <a:buChar char="•"/>
            </a:pPr>
            <a:r>
              <a:rPr lang="fr-FR" sz="2800" dirty="0" smtClean="0">
                <a:latin typeface="Avenir Book"/>
                <a:cs typeface="Avenir Book"/>
              </a:rPr>
              <a:t>Sélection de la date de création d’un dossier la plus ancienne.</a:t>
            </a:r>
          </a:p>
          <a:p>
            <a:pPr marL="457200" indent="-457200" algn="l">
              <a:buFont typeface="Arial"/>
              <a:buChar char="•"/>
            </a:pPr>
            <a:r>
              <a:rPr lang="fr-FR" sz="2800" dirty="0" smtClean="0">
                <a:latin typeface="Avenir Book"/>
                <a:cs typeface="Avenir Book"/>
              </a:rPr>
              <a:t>Sélection de la date de consolidation ou de la date de création comme début d’incapacité permanente.</a:t>
            </a:r>
          </a:p>
          <a:p>
            <a:pPr marL="457200" indent="-457200" algn="l">
              <a:buFont typeface="Arial"/>
              <a:buChar char="•"/>
            </a:pPr>
            <a:endParaRPr lang="fr-FR" sz="2800" dirty="0" smtClean="0">
              <a:latin typeface="Avenir Book"/>
              <a:cs typeface="Avenir Book"/>
            </a:endParaRPr>
          </a:p>
          <a:p>
            <a:pPr marL="457200" indent="-457200" algn="l">
              <a:buFont typeface="Arial"/>
              <a:buChar char="•"/>
            </a:pPr>
            <a:endParaRPr lang="fr-FR" sz="2800" dirty="0" smtClean="0">
              <a:latin typeface="Avenir Book"/>
              <a:cs typeface="Avenir Book"/>
            </a:endParaRPr>
          </a:p>
          <a:p>
            <a:pPr algn="l"/>
            <a:endParaRPr lang="fr-FR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476064338"/>
      </p:ext>
    </p:extLst>
  </p:cSld>
  <p:clrMapOvr>
    <a:masterClrMapping/>
  </p:clrMapOvr>
</p:sld>
</file>

<file path=ppt/theme/theme1.xml><?xml version="1.0" encoding="utf-8"?>
<a:theme xmlns:a="http://schemas.openxmlformats.org/drawingml/2006/main" name="Saturn N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Saturn NL.potx</Template>
  <TotalTime>1392</TotalTime>
  <Words>336</Words>
  <Application>Microsoft Office PowerPoint</Application>
  <PresentationFormat>Diavoorstelling (4:3)</PresentationFormat>
  <Paragraphs>84</Paragraphs>
  <Slides>12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12</vt:i4>
      </vt:variant>
    </vt:vector>
  </HeadingPairs>
  <TitlesOfParts>
    <vt:vector size="21" baseType="lpstr">
      <vt:lpstr>ＭＳ Ｐゴシック</vt:lpstr>
      <vt:lpstr>Arial</vt:lpstr>
      <vt:lpstr>Avenir Book</vt:lpstr>
      <vt:lpstr>Calibri</vt:lpstr>
      <vt:lpstr>MetaBold-Roman</vt:lpstr>
      <vt:lpstr>Meta-LightLF</vt:lpstr>
      <vt:lpstr>ヒラギノ角ゴ Pro W3</vt:lpstr>
      <vt:lpstr>Saturn NL</vt:lpstr>
      <vt:lpstr>Conception personnalisée</vt:lpstr>
      <vt:lpstr>Incapacités permanentes</vt:lpstr>
      <vt:lpstr>PowerPoint-presentatie</vt:lpstr>
      <vt:lpstr>1. FICHIERS</vt:lpstr>
      <vt:lpstr>1. FICHIERS</vt:lpstr>
      <vt:lpstr>1. FICHIERS</vt:lpstr>
      <vt:lpstr>1. BESOINS DU DWH</vt:lpstr>
      <vt:lpstr>Nomenclature</vt:lpstr>
      <vt:lpstr>Données disponibles</vt:lpstr>
      <vt:lpstr>Procédure</vt:lpstr>
      <vt:lpstr>Chiffres</vt:lpstr>
      <vt:lpstr>Notion de revenu</vt:lpstr>
      <vt:lpstr>Contact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Windows</dc:creator>
  <cp:lastModifiedBy>Sanne van Daele</cp:lastModifiedBy>
  <cp:revision>104</cp:revision>
  <cp:lastPrinted>2013-06-17T09:51:43Z</cp:lastPrinted>
  <dcterms:created xsi:type="dcterms:W3CDTF">2015-05-29T09:36:10Z</dcterms:created>
  <dcterms:modified xsi:type="dcterms:W3CDTF">2017-12-20T12:31:25Z</dcterms:modified>
</cp:coreProperties>
</file>