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-Laure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4863" autoAdjust="0"/>
  </p:normalViewPr>
  <p:slideViewPr>
    <p:cSldViewPr snapToGrid="0">
      <p:cViewPr varScale="1">
        <p:scale>
          <a:sx n="92" d="100"/>
          <a:sy n="92" d="100"/>
        </p:scale>
        <p:origin x="52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14T12:08:32.330" idx="1">
    <p:pos x="6750" y="2629"/>
    <p:text>C'est le bon terme en Fr :) </p:tex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conomie.fgov.be/fr/entreprises/BCE/contenu/#.WjI517F7Rf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4229" y="1785256"/>
            <a:ext cx="8945904" cy="1689463"/>
          </a:xfrm>
        </p:spPr>
        <p:txBody>
          <a:bodyPr>
            <a:normAutofit fontScale="90000"/>
          </a:bodyPr>
          <a:lstStyle/>
          <a:p>
            <a:r>
              <a:rPr lang="nl-BE" sz="4200" dirty="0" smtClean="0">
                <a:solidFill>
                  <a:srgbClr val="666666"/>
                </a:solidFill>
                <a:latin typeface="+mn-lt"/>
              </a:rPr>
              <a:t>Exposé des nouvelles sources BCE &amp; eClipz</a:t>
            </a:r>
            <a:r>
              <a:rPr lang="nl-BE" dirty="0" smtClean="0">
                <a:solidFill>
                  <a:srgbClr val="666666"/>
                </a:solidFill>
                <a:latin typeface="+mn-lt"/>
              </a:rPr>
              <a:t/>
            </a:r>
            <a:br>
              <a:rPr lang="nl-BE" dirty="0" smtClean="0">
                <a:solidFill>
                  <a:srgbClr val="666666"/>
                </a:solidFill>
                <a:latin typeface="+mn-lt"/>
              </a:rPr>
            </a:br>
            <a:endParaRPr lang="nl-BE" sz="4400" dirty="0">
              <a:solidFill>
                <a:srgbClr val="6666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3745161"/>
            <a:ext cx="6383384" cy="1677629"/>
          </a:xfrm>
        </p:spPr>
        <p:txBody>
          <a:bodyPr>
            <a:normAutofit/>
          </a:bodyPr>
          <a:lstStyle/>
          <a:p>
            <a:r>
              <a:rPr lang="nl-BE" dirty="0" smtClean="0">
                <a:solidFill>
                  <a:srgbClr val="666666"/>
                </a:solidFill>
              </a:rPr>
              <a:t>Bart Scholiers</a:t>
            </a:r>
            <a:endParaRPr lang="nl-BE" dirty="0">
              <a:solidFill>
                <a:srgbClr val="666666"/>
              </a:solidFill>
            </a:endParaRPr>
          </a:p>
          <a:p>
            <a:r>
              <a:rPr lang="nl-BE" sz="2400" dirty="0" smtClean="0">
                <a:solidFill>
                  <a:srgbClr val="666666"/>
                </a:solidFill>
              </a:rPr>
              <a:t>Groupe d’utilisateurs DWH MT&amp;PS</a:t>
            </a:r>
          </a:p>
          <a:p>
            <a:r>
              <a:rPr lang="nl-BE" sz="1800" dirty="0" smtClean="0">
                <a:solidFill>
                  <a:srgbClr val="666666"/>
                </a:solidFill>
              </a:rPr>
              <a:t>19/12/2017</a:t>
            </a:r>
          </a:p>
        </p:txBody>
      </p:sp>
    </p:spTree>
    <p:extLst>
      <p:ext uri="{BB962C8B-B14F-4D97-AF65-F5344CB8AC3E}">
        <p14:creationId xmlns:p14="http://schemas.microsoft.com/office/powerpoint/2010/main" val="27275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1. Données Banque Carrefour des Entreprises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BE" dirty="0" smtClean="0"/>
              <a:t>Intégration des données BCE dans le DWH MT&amp;PS</a:t>
            </a:r>
          </a:p>
          <a:p>
            <a:pPr lvl="1"/>
            <a:r>
              <a:rPr lang="nl-BE" dirty="0" smtClean="0"/>
              <a:t>Lancement et arrête d’activité (niveau des entreprises et des établissements, cf. </a:t>
            </a:r>
            <a:r>
              <a:rPr lang="nl-BE" dirty="0" err="1" smtClean="0"/>
              <a:t>Dynam</a:t>
            </a:r>
            <a:r>
              <a:rPr lang="nl-BE" dirty="0" smtClean="0"/>
              <a:t>)</a:t>
            </a:r>
          </a:p>
          <a:p>
            <a:pPr lvl="1"/>
            <a:r>
              <a:rPr lang="nl-BE" dirty="0" smtClean="0"/>
              <a:t>Faillites</a:t>
            </a:r>
            <a:endParaRPr lang="nl-BE" dirty="0"/>
          </a:p>
          <a:p>
            <a:pPr lvl="1"/>
            <a:r>
              <a:rPr lang="nl-BE" dirty="0" smtClean="0"/>
              <a:t>Fusions entre entreprises</a:t>
            </a:r>
          </a:p>
          <a:p>
            <a:pPr lvl="1"/>
            <a:r>
              <a:rPr lang="nl-BE" dirty="0" smtClean="0"/>
              <a:t>Forme juridique des entreprises</a:t>
            </a:r>
          </a:p>
          <a:p>
            <a:pPr lvl="1"/>
            <a:r>
              <a:rPr lang="nl-BE" dirty="0" smtClean="0"/>
              <a:t>Identification des fondateurs (Numéro national à la BCE)</a:t>
            </a:r>
          </a:p>
          <a:p>
            <a:pPr lvl="2"/>
            <a:r>
              <a:rPr lang="nl-BE" dirty="0" smtClean="0"/>
              <a:t>Etude possible d’une relation entre les caractéristiques des indépendants et les caractéristiques de(s) l’ entreprise(s)</a:t>
            </a:r>
          </a:p>
          <a:p>
            <a:pPr marL="1371600" lvl="3" indent="0">
              <a:buNone/>
            </a:pPr>
            <a:r>
              <a:rPr lang="nl-BE" dirty="0" smtClean="0"/>
              <a:t>Par exemple, l’emploi chez les jeunes entrepreneurs ou chez les entrepreneurs avec un historique migratoire</a:t>
            </a:r>
          </a:p>
          <a:p>
            <a:pPr lvl="2"/>
            <a:r>
              <a:rPr lang="nl-BE" dirty="0" smtClean="0"/>
              <a:t>Nombre d’entreprises par entrepreneur</a:t>
            </a:r>
          </a:p>
          <a:p>
            <a:pPr lvl="2"/>
            <a:endParaRPr lang="nl-BE" dirty="0"/>
          </a:p>
          <a:p>
            <a:r>
              <a:rPr lang="nl-BE" dirty="0" smtClean="0"/>
              <a:t>Les données ne sont pas encore chargées dans le DWH MT&amp;PS</a:t>
            </a:r>
          </a:p>
          <a:p>
            <a:pPr lvl="1"/>
            <a:r>
              <a:rPr lang="nl-BE" dirty="0" smtClean="0"/>
              <a:t>Pas encore un aperçu complet de toute </a:t>
            </a:r>
            <a:r>
              <a:rPr lang="nl-BE" dirty="0" err="1" smtClean="0"/>
              <a:t>l’information</a:t>
            </a:r>
            <a:r>
              <a:rPr lang="nl-BE" dirty="0" smtClean="0"/>
              <a:t> </a:t>
            </a:r>
            <a:r>
              <a:rPr lang="nl-BE" dirty="0" err="1" smtClean="0"/>
              <a:t>disponible</a:t>
            </a:r>
            <a:r>
              <a:rPr lang="nl-BE" dirty="0" smtClean="0"/>
              <a:t> et du lien avec les indépendants connus de l’INASTI</a:t>
            </a:r>
          </a:p>
          <a:p>
            <a:pPr marL="914400" lvl="2" indent="0">
              <a:buNone/>
            </a:pPr>
            <a:endParaRPr lang="nl-BE" dirty="0" smtClean="0"/>
          </a:p>
          <a:p>
            <a:pPr marL="914400" lvl="2" indent="0">
              <a:buNone/>
            </a:pPr>
            <a:endParaRPr lang="nl-BE" dirty="0" smtClean="0"/>
          </a:p>
          <a:p>
            <a:pPr lvl="1"/>
            <a:endParaRPr lang="nl-BE" dirty="0" smtClean="0"/>
          </a:p>
          <a:p>
            <a:pPr lvl="2"/>
            <a:endParaRPr lang="nl-BE" dirty="0" smtClean="0">
              <a:solidFill>
                <a:srgbClr val="666666"/>
              </a:solidFill>
            </a:endParaRP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82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1. Données de la Banque Carrefour des Entreprises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Quelques variables:</a:t>
            </a:r>
          </a:p>
          <a:p>
            <a:pPr lvl="1"/>
            <a:r>
              <a:rPr lang="nl-BE" dirty="0" smtClean="0"/>
              <a:t>Numéro </a:t>
            </a:r>
            <a:r>
              <a:rPr lang="nl-BE" dirty="0" err="1" smtClean="0"/>
              <a:t>d’entreprise</a:t>
            </a:r>
            <a:r>
              <a:rPr lang="nl-BE" dirty="0" smtClean="0"/>
              <a:t> (ou numéro-BCE) =&gt; </a:t>
            </a:r>
            <a:r>
              <a:rPr lang="nl-BE" dirty="0" err="1" smtClean="0"/>
              <a:t>entreprise</a:t>
            </a:r>
            <a:endParaRPr lang="nl-BE" dirty="0" smtClean="0"/>
          </a:p>
          <a:p>
            <a:pPr lvl="1"/>
            <a:r>
              <a:rPr lang="nl-BE" dirty="0" smtClean="0"/>
              <a:t>Numéro de registre </a:t>
            </a:r>
            <a:r>
              <a:rPr lang="nl-BE" dirty="0" err="1" smtClean="0"/>
              <a:t>national</a:t>
            </a:r>
            <a:r>
              <a:rPr lang="nl-BE" dirty="0" smtClean="0"/>
              <a:t> des </a:t>
            </a:r>
            <a:r>
              <a:rPr lang="nl-BE" dirty="0" err="1" smtClean="0"/>
              <a:t>fondateurs</a:t>
            </a:r>
            <a:r>
              <a:rPr lang="nl-BE" dirty="0" smtClean="0"/>
              <a:t> de l’entreprise</a:t>
            </a:r>
          </a:p>
          <a:p>
            <a:pPr lvl="1"/>
            <a:r>
              <a:rPr lang="nl-BE" dirty="0" smtClean="0"/>
              <a:t>Date de début et de fin d’activité</a:t>
            </a:r>
          </a:p>
          <a:p>
            <a:pPr lvl="1"/>
            <a:r>
              <a:rPr lang="nl-BE" dirty="0" smtClean="0"/>
              <a:t>Type d’entreprise (personne physique ou personne morale)</a:t>
            </a:r>
            <a:endParaRPr lang="nl-BE" dirty="0"/>
          </a:p>
          <a:p>
            <a:pPr lvl="1"/>
            <a:r>
              <a:rPr lang="nl-BE" dirty="0" smtClean="0"/>
              <a:t>Forme juridique (sprl, sa,…)</a:t>
            </a:r>
          </a:p>
          <a:p>
            <a:pPr lvl="1"/>
            <a:r>
              <a:rPr lang="nl-BE" dirty="0" smtClean="0"/>
              <a:t>Situation légale (par exemple: fusion, faillite)</a:t>
            </a:r>
          </a:p>
          <a:p>
            <a:pPr lvl="1"/>
            <a:r>
              <a:rPr lang="nl-BE" dirty="0" smtClean="0"/>
              <a:t>Lien entre unités d’établissement et entreprise (par exemple: scission)</a:t>
            </a:r>
          </a:p>
          <a:p>
            <a:pPr lvl="1"/>
            <a:r>
              <a:rPr lang="nl-BE" dirty="0" smtClean="0"/>
              <a:t>Code postal</a:t>
            </a:r>
          </a:p>
          <a:p>
            <a:pPr lvl="1"/>
            <a:r>
              <a:rPr lang="nl-BE" dirty="0" smtClean="0"/>
              <a:t>Codes-NACE</a:t>
            </a:r>
          </a:p>
          <a:p>
            <a:pPr lvl="1"/>
            <a:r>
              <a:rPr lang="nl-BE" dirty="0" smtClean="0"/>
              <a:t>Informations financières (par exemple: le capital de la société)</a:t>
            </a:r>
          </a:p>
          <a:p>
            <a:pPr lvl="1"/>
            <a:r>
              <a:rPr lang="nl-BE" dirty="0" smtClean="0"/>
              <a:t>Missions (par exemple: manager)</a:t>
            </a:r>
          </a:p>
          <a:p>
            <a:pPr lvl="1"/>
            <a:r>
              <a:rPr lang="nl-BE" dirty="0" smtClean="0"/>
              <a:t>…</a:t>
            </a:r>
          </a:p>
          <a:p>
            <a:pPr lvl="1"/>
            <a:endParaRPr lang="nl-BE" dirty="0"/>
          </a:p>
          <a:p>
            <a:r>
              <a:rPr lang="nl-BE" dirty="0" smtClean="0"/>
              <a:t>Plus d’informations: </a:t>
            </a:r>
            <a:r>
              <a:rPr lang="nl-NL" dirty="0" smtClean="0">
                <a:hlinkClick r:id="rId2"/>
              </a:rPr>
              <a:t>site web SPF Economie</a:t>
            </a:r>
            <a:endParaRPr lang="nl-BE" dirty="0" smtClean="0"/>
          </a:p>
          <a:p>
            <a:endParaRPr lang="nl-BE" dirty="0"/>
          </a:p>
          <a:p>
            <a:pPr lvl="1"/>
            <a:endParaRPr lang="nl-BE" dirty="0" smtClean="0"/>
          </a:p>
          <a:p>
            <a:endParaRPr lang="nl-B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2. Données eClipz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sz="2600" dirty="0"/>
              <a:t>D</a:t>
            </a:r>
            <a:r>
              <a:rPr lang="nl-BE" sz="2600" dirty="0" smtClean="0"/>
              <a:t>es données de </a:t>
            </a:r>
            <a:r>
              <a:rPr lang="nl-BE" sz="2600" dirty="0" err="1" smtClean="0"/>
              <a:t>l’INASTI</a:t>
            </a:r>
            <a:r>
              <a:rPr lang="nl-BE" sz="2600" dirty="0" smtClean="0"/>
              <a:t> </a:t>
            </a:r>
            <a:r>
              <a:rPr lang="nl-BE" sz="2600" dirty="0" err="1" smtClean="0"/>
              <a:t>portant</a:t>
            </a:r>
            <a:r>
              <a:rPr lang="nl-BE" sz="2600" dirty="0" smtClean="0"/>
              <a:t> sur les revenus des </a:t>
            </a:r>
            <a:r>
              <a:rPr lang="nl-BE" sz="2600" dirty="0" err="1" smtClean="0"/>
              <a:t>indépendants</a:t>
            </a:r>
            <a:endParaRPr lang="nl-BE" dirty="0" smtClean="0"/>
          </a:p>
          <a:p>
            <a:r>
              <a:rPr lang="nl-BE" sz="2600" dirty="0" smtClean="0"/>
              <a:t>La </a:t>
            </a:r>
            <a:r>
              <a:rPr lang="nl-BE" sz="2600" dirty="0" err="1" smtClean="0"/>
              <a:t>situation</a:t>
            </a:r>
            <a:r>
              <a:rPr lang="nl-BE" sz="2600" dirty="0" smtClean="0"/>
              <a:t> </a:t>
            </a:r>
            <a:r>
              <a:rPr lang="nl-BE" sz="2600" dirty="0" err="1" smtClean="0"/>
              <a:t>actuelle</a:t>
            </a:r>
            <a:r>
              <a:rPr lang="nl-BE" sz="2600" dirty="0" smtClean="0"/>
              <a:t> DWH MT&amp;PS: 4 ans de retard sur les données concernant les revenus </a:t>
            </a:r>
          </a:p>
          <a:p>
            <a:pPr lvl="1"/>
            <a:r>
              <a:rPr lang="nl-BE" sz="2200" dirty="0" smtClean="0"/>
              <a:t>Fichier année T concerne les revenus de l’année T-3</a:t>
            </a:r>
          </a:p>
          <a:p>
            <a:pPr lvl="1"/>
            <a:r>
              <a:rPr lang="nl-BE" sz="2200" dirty="0" smtClean="0"/>
              <a:t>Fichier de l’année T chargé </a:t>
            </a:r>
            <a:r>
              <a:rPr lang="nl-BE" sz="2200" dirty="0" err="1" smtClean="0"/>
              <a:t>l’année</a:t>
            </a:r>
            <a:r>
              <a:rPr lang="nl-BE" sz="2200" dirty="0" smtClean="0"/>
              <a:t> T+1</a:t>
            </a:r>
            <a:endParaRPr lang="nl-BE" sz="2600" dirty="0" smtClean="0"/>
          </a:p>
          <a:p>
            <a:r>
              <a:rPr lang="nl-BE" sz="2600" dirty="0" err="1" smtClean="0"/>
              <a:t>Données</a:t>
            </a:r>
            <a:r>
              <a:rPr lang="nl-BE" sz="2600" dirty="0" smtClean="0"/>
              <a:t> </a:t>
            </a:r>
            <a:r>
              <a:rPr lang="nl-BE" sz="2600" dirty="0" err="1" smtClean="0"/>
              <a:t>eClipz</a:t>
            </a:r>
            <a:r>
              <a:rPr lang="nl-BE" sz="2600" dirty="0" smtClean="0"/>
              <a:t>: fichier de l’année T prévoit </a:t>
            </a:r>
            <a:r>
              <a:rPr lang="nl-BE" sz="2600" dirty="0" err="1"/>
              <a:t>une</a:t>
            </a:r>
            <a:r>
              <a:rPr lang="nl-BE" sz="2600" dirty="0"/>
              <a:t> </a:t>
            </a:r>
            <a:r>
              <a:rPr lang="nl-BE" sz="2600" dirty="0" err="1" smtClean="0"/>
              <a:t>estimation</a:t>
            </a:r>
            <a:r>
              <a:rPr lang="nl-BE" sz="2600" dirty="0" smtClean="0"/>
              <a:t> des </a:t>
            </a:r>
            <a:r>
              <a:rPr lang="nl-BE" sz="2600" dirty="0" err="1" smtClean="0"/>
              <a:t>revenus</a:t>
            </a:r>
            <a:r>
              <a:rPr lang="nl-BE" sz="2600" dirty="0" smtClean="0"/>
              <a:t> (provisoire) des indépendants de l’année T. </a:t>
            </a:r>
          </a:p>
          <a:p>
            <a:pPr lvl="1"/>
            <a:r>
              <a:rPr lang="nl-BE" sz="2200" dirty="0" err="1" smtClean="0"/>
              <a:t>Retard</a:t>
            </a:r>
            <a:r>
              <a:rPr lang="nl-BE" sz="2200" dirty="0" smtClean="0"/>
              <a:t> dans les données ramené à 1 an (données </a:t>
            </a:r>
            <a:r>
              <a:rPr lang="nl-BE" sz="2200" dirty="0" err="1" smtClean="0"/>
              <a:t>chargée</a:t>
            </a:r>
            <a:r>
              <a:rPr lang="nl-BE" sz="2200" dirty="0" smtClean="0"/>
              <a:t> en T+1)</a:t>
            </a:r>
          </a:p>
          <a:p>
            <a:pPr lvl="1">
              <a:spcAft>
                <a:spcPts val="300"/>
              </a:spcAft>
            </a:pPr>
            <a:r>
              <a:rPr lang="nl-BE" sz="2200" dirty="0" err="1" smtClean="0"/>
              <a:t>Problème</a:t>
            </a:r>
            <a:r>
              <a:rPr lang="nl-BE" sz="2200" dirty="0" smtClean="0"/>
              <a:t>: le fichier fourni de 2016 </a:t>
            </a:r>
            <a:r>
              <a:rPr lang="nl-BE" sz="2200" dirty="0" err="1" smtClean="0"/>
              <a:t>contient</a:t>
            </a:r>
            <a:r>
              <a:rPr lang="nl-BE" sz="2200" dirty="0"/>
              <a:t> </a:t>
            </a:r>
            <a:r>
              <a:rPr lang="nl-BE" sz="2200" dirty="0" err="1" smtClean="0"/>
              <a:t>un</a:t>
            </a:r>
            <a:r>
              <a:rPr lang="nl-BE" sz="2200" dirty="0" smtClean="0"/>
              <a:t> mix des </a:t>
            </a:r>
            <a:r>
              <a:rPr lang="nl-BE" sz="2200" dirty="0" err="1" smtClean="0"/>
              <a:t>revenus</a:t>
            </a:r>
            <a:r>
              <a:rPr lang="nl-BE" sz="2200" dirty="0" smtClean="0"/>
              <a:t> </a:t>
            </a:r>
            <a:r>
              <a:rPr lang="nl-BE" sz="2200" dirty="0"/>
              <a:t>d</a:t>
            </a:r>
            <a:r>
              <a:rPr lang="nl-BE" sz="2200" dirty="0" smtClean="0"/>
              <a:t>es années 2016 (1/3) et 2013 (2/3)</a:t>
            </a:r>
            <a:endParaRPr lang="nl-BE" sz="2600" dirty="0" smtClean="0"/>
          </a:p>
          <a:p>
            <a:r>
              <a:rPr lang="nl-BE" sz="2600" dirty="0" smtClean="0"/>
              <a:t>Les </a:t>
            </a:r>
            <a:r>
              <a:rPr lang="nl-BE" sz="2600" dirty="0" err="1" smtClean="0"/>
              <a:t>données</a:t>
            </a:r>
            <a:r>
              <a:rPr lang="nl-BE" sz="2600" dirty="0" smtClean="0"/>
              <a:t> de la </a:t>
            </a:r>
            <a:r>
              <a:rPr lang="nl-BE" sz="2600" err="1" smtClean="0"/>
              <a:t>demande</a:t>
            </a:r>
            <a:r>
              <a:rPr lang="nl-BE" sz="2600" smtClean="0"/>
              <a:t> actuelle </a:t>
            </a:r>
            <a:r>
              <a:rPr lang="nl-BE" sz="2600" dirty="0" smtClean="0"/>
              <a:t>remontent à 2005</a:t>
            </a:r>
            <a:endParaRPr lang="nl-BE" sz="2600" dirty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8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346</Words>
  <Application>Microsoft Office PowerPoint</Application>
  <PresentationFormat>Breedbeeld</PresentationFormat>
  <Paragraphs>46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Exposé des nouvelles sources BCE &amp; eClipz </vt:lpstr>
      <vt:lpstr>1. Données Banque Carrefour des Entreprises</vt:lpstr>
      <vt:lpstr>1. Données de la Banque Carrefour des Entreprises</vt:lpstr>
      <vt:lpstr>2. Données eClipz</vt:lpstr>
    </vt:vector>
  </TitlesOfParts>
  <Company>KU Leuven FEB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Sanne van Daele</cp:lastModifiedBy>
  <cp:revision>163</cp:revision>
  <dcterms:created xsi:type="dcterms:W3CDTF">2016-03-14T10:01:31Z</dcterms:created>
  <dcterms:modified xsi:type="dcterms:W3CDTF">2017-12-20T12:34:07Z</dcterms:modified>
</cp:coreProperties>
</file>