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20" r:id="rId1"/>
    <p:sldMasterId id="2147483730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7" r:id="rId4"/>
    <p:sldId id="265" r:id="rId5"/>
    <p:sldId id="258" r:id="rId6"/>
    <p:sldId id="264" r:id="rId7"/>
    <p:sldId id="259" r:id="rId8"/>
    <p:sldId id="260" r:id="rId9"/>
    <p:sldId id="261" r:id="rId10"/>
    <p:sldId id="262" r:id="rId11"/>
    <p:sldId id="266" r:id="rId12"/>
    <p:sldId id="267" r:id="rId13"/>
  </p:sldIdLst>
  <p:sldSz cx="12192000" cy="6858000"/>
  <p:notesSz cx="6797675" cy="9926638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94" userDrawn="1">
          <p15:clr>
            <a:srgbClr val="A4A3A4"/>
          </p15:clr>
        </p15:guide>
        <p15:guide id="2" pos="74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lke Laenen" initials="SL" lastIdx="2" clrIdx="0">
    <p:extLst>
      <p:ext uri="{19B8F6BF-5375-455C-9EA6-DF929625EA0E}">
        <p15:presenceInfo xmlns:p15="http://schemas.microsoft.com/office/powerpoint/2012/main" userId="S-1-5-21-4060015860-3155939536-3220560164-3322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FF9966"/>
    <a:srgbClr val="86BCE5"/>
    <a:srgbClr val="1D8DB0"/>
    <a:srgbClr val="116E8A"/>
    <a:srgbClr val="147694"/>
    <a:srgbClr val="177E9D"/>
    <a:srgbClr val="004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Stijl, lich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Stijl, licht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Stijl, licht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Stijl, licht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Stijl, licht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74153" autoAdjust="0"/>
  </p:normalViewPr>
  <p:slideViewPr>
    <p:cSldViewPr snapToObjects="1" showGuides="1">
      <p:cViewPr varScale="1">
        <p:scale>
          <a:sx n="63" d="100"/>
          <a:sy n="63" d="100"/>
        </p:scale>
        <p:origin x="965" y="67"/>
      </p:cViewPr>
      <p:guideLst>
        <p:guide orient="horz" pos="3294"/>
        <p:guide pos="74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Objects="1" showGuides="1">
      <p:cViewPr varScale="1">
        <p:scale>
          <a:sx n="73" d="100"/>
          <a:sy n="73" d="100"/>
        </p:scale>
        <p:origin x="-2028" y="-9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85198-F140-406E-8F04-DE9D809B9791}" type="datetimeFigureOut">
              <a:rPr lang="nl-BE" sz="1000" smtClean="0">
                <a:latin typeface="Arial" pitchFamily="34" charset="0"/>
                <a:cs typeface="Arial" pitchFamily="34" charset="0"/>
              </a:rPr>
              <a:pPr/>
              <a:t>25/10/2016</a:t>
            </a:fld>
            <a:endParaRPr lang="nl-BE" sz="100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sz="10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24B3E-C6E9-4CB0-843C-3CD5676655AA}" type="slidenum">
              <a:rPr lang="nl-BE" sz="1000" smtClean="0"/>
              <a:pPr/>
              <a:t>‹nr.›</a:t>
            </a:fld>
            <a:endParaRPr lang="nl-BE" sz="1000"/>
          </a:p>
        </p:txBody>
      </p:sp>
    </p:spTree>
    <p:extLst>
      <p:ext uri="{BB962C8B-B14F-4D97-AF65-F5344CB8AC3E}">
        <p14:creationId xmlns:p14="http://schemas.microsoft.com/office/powerpoint/2010/main" val="3973219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fld id="{7AF0A2F9-EF49-41B3-9E69-7CDBDC14786A}" type="datetimeFigureOut">
              <a:rPr lang="nl-BE" smtClean="0"/>
              <a:pPr/>
              <a:t>25/10/2016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535250" y="4689750"/>
            <a:ext cx="5709333" cy="449434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fld id="{17C257C2-8D60-4760-88CB-024AF3EEC641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94757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26554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10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002048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11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65379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u="sng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899638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nl-BE" u="none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966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u="sng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65951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nl-BE" u="none" baseline="0" dirty="0" smtClean="0"/>
          </a:p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460453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0392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642949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u="sng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799045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u="sng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9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43633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403874" y="5796914"/>
            <a:ext cx="428400" cy="720000"/>
          </a:xfrm>
          <a:prstGeom prst="rect">
            <a:avLst/>
          </a:prstGeom>
        </p:spPr>
      </p:pic>
      <p:sp>
        <p:nvSpPr>
          <p:cNvPr id="8" name="Rechthoek 12"/>
          <p:cNvSpPr/>
          <p:nvPr userDrawn="1"/>
        </p:nvSpPr>
        <p:spPr>
          <a:xfrm>
            <a:off x="0" y="648000"/>
            <a:ext cx="12192000" cy="622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13" name="Rechthoek 12"/>
          <p:cNvSpPr/>
          <p:nvPr/>
        </p:nvSpPr>
        <p:spPr>
          <a:xfrm>
            <a:off x="0" y="648000"/>
            <a:ext cx="12192000" cy="622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094061" y="2088000"/>
            <a:ext cx="8737939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094061" y="4193675"/>
            <a:ext cx="8737939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94" y="1800000"/>
            <a:ext cx="1837438" cy="42948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3874" y="5796914"/>
            <a:ext cx="428126" cy="719086"/>
          </a:xfrm>
          <a:prstGeom prst="rect">
            <a:avLst/>
          </a:prstGeom>
        </p:spPr>
      </p:pic>
      <p:pic>
        <p:nvPicPr>
          <p:cNvPr id="3" name="Afbeelding 2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1"/>
            <a:ext cx="2014732" cy="719329"/>
          </a:xfrm>
          <a:prstGeom prst="rect">
            <a:avLst/>
          </a:prstGeom>
        </p:spPr>
      </p:pic>
      <p:pic>
        <p:nvPicPr>
          <p:cNvPr id="14" name="Afbeelding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94" y="1800000"/>
            <a:ext cx="1837438" cy="4294800"/>
          </a:xfrm>
          <a:prstGeom prst="rect">
            <a:avLst/>
          </a:prstGeom>
        </p:spPr>
      </p:pic>
      <p:pic>
        <p:nvPicPr>
          <p:cNvPr id="16" name="Afbeelding 2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1"/>
            <a:ext cx="2014732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528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/>
        </p:nvSpPr>
        <p:spPr>
          <a:xfrm>
            <a:off x="0" y="648000"/>
            <a:ext cx="12192000" cy="622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094732" y="2088000"/>
            <a:ext cx="8737268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094732" y="4193675"/>
            <a:ext cx="8737268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8" name="Afbeelding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94" y="1800000"/>
            <a:ext cx="1837438" cy="4294800"/>
          </a:xfrm>
          <a:prstGeom prst="rect">
            <a:avLst/>
          </a:prstGeom>
        </p:spPr>
      </p:pic>
      <p:pic>
        <p:nvPicPr>
          <p:cNvPr id="14" name="Afbeelding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1"/>
            <a:ext cx="2014732" cy="719329"/>
          </a:xfrm>
          <a:prstGeom prst="rect">
            <a:avLst/>
          </a:prstGeom>
        </p:spPr>
      </p:pic>
      <p:pic>
        <p:nvPicPr>
          <p:cNvPr id="16" name="Afbeelding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03874" y="5795267"/>
            <a:ext cx="428126" cy="71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737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nl-BE" dirty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25/10/2016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000" y="1349999"/>
            <a:ext cx="11382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>
              <a:defRPr lang="nl-BE" dirty="0"/>
            </a:lvl5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557128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/>
        </p:nvSpPr>
        <p:spPr>
          <a:xfrm>
            <a:off x="0" y="0"/>
            <a:ext cx="12192000" cy="63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752712" y="2304000"/>
            <a:ext cx="8079288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752712" y="4419108"/>
            <a:ext cx="8079288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7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50000"/>
            <a:ext cx="3302711" cy="3211200"/>
          </a:xfrm>
          <a:prstGeom prst="rect">
            <a:avLst/>
          </a:prstGeom>
        </p:spPr>
      </p:pic>
      <p:pic>
        <p:nvPicPr>
          <p:cNvPr id="8" name="Afbeelding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011" y="6047127"/>
            <a:ext cx="1512989" cy="54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41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40000" y="1350000"/>
            <a:ext cx="5556833" cy="442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228600">
              <a:buFont typeface="Arial" pitchFamily="34" charset="0"/>
              <a:buChar char="-"/>
              <a:defRPr lang="nl-BE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447200" y="1350000"/>
            <a:ext cx="5474800" cy="442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228600">
              <a:buFont typeface="Arial" pitchFamily="34" charset="0"/>
              <a:buChar char="-"/>
              <a:defRPr lang="nl-BE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25/10/2016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05591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350000"/>
            <a:ext cx="55669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40000" y="1991922"/>
            <a:ext cx="5566917" cy="379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180000">
              <a:buFont typeface="Arial" pitchFamily="34" charset="0"/>
              <a:buChar char="-"/>
              <a:defRPr lang="nl-BE" dirty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6432000" y="1350000"/>
            <a:ext cx="549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432000" y="1991922"/>
            <a:ext cx="5490000" cy="379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584325" indent="-285750">
              <a:buFont typeface="Arial" pitchFamily="34" charset="0"/>
              <a:buChar char="-"/>
              <a:defRPr lang="nl-BE" dirty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25/10/2016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864842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25/10/2016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02451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25/10/2016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67426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598" y="540000"/>
            <a:ext cx="4190487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5015878" y="540000"/>
            <a:ext cx="6912769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40000" y="1435101"/>
            <a:ext cx="4190487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25/10/2016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45497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4788000"/>
            <a:ext cx="11388648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113886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40000" y="5445224"/>
            <a:ext cx="11388648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908000" y="6048000"/>
            <a:ext cx="2640000" cy="288000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9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40000" y="6048000"/>
            <a:ext cx="1248000" cy="288000"/>
          </a:xfrm>
        </p:spPr>
        <p:txBody>
          <a:bodyPr/>
          <a:lstStyle/>
          <a:p>
            <a:fld id="{C4DDCD72-59EE-436D-B435-201699A5BB49}" type="datetimeFigureOut">
              <a:rPr lang="nl-BE" smtClean="0"/>
              <a:pPr/>
              <a:t>25/10/2016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17510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nl-BE" dirty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25/10/2016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000" y="1349999"/>
            <a:ext cx="11382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>
              <a:defRPr lang="nl-BE" dirty="0"/>
            </a:lvl5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32919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12"/>
          <p:cNvSpPr/>
          <p:nvPr userDrawn="1"/>
        </p:nvSpPr>
        <p:spPr>
          <a:xfrm>
            <a:off x="0" y="0"/>
            <a:ext cx="12192000" cy="63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13" name="Rechthoek 12"/>
          <p:cNvSpPr/>
          <p:nvPr/>
        </p:nvSpPr>
        <p:spPr>
          <a:xfrm>
            <a:off x="0" y="-8021"/>
            <a:ext cx="12192000" cy="63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752712" y="2304000"/>
            <a:ext cx="8079288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752712" y="4419108"/>
            <a:ext cx="8079288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50000"/>
            <a:ext cx="3302711" cy="3211200"/>
          </a:xfrm>
          <a:prstGeom prst="rect">
            <a:avLst/>
          </a:prstGeom>
        </p:spPr>
      </p:pic>
      <p:pic>
        <p:nvPicPr>
          <p:cNvPr id="7" name="Afbeelding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011" y="6047127"/>
            <a:ext cx="1512989" cy="540353"/>
          </a:xfrm>
          <a:prstGeom prst="rect">
            <a:avLst/>
          </a:prstGeom>
        </p:spPr>
      </p:pic>
      <p:pic>
        <p:nvPicPr>
          <p:cNvPr id="11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50000"/>
            <a:ext cx="3302711" cy="3211200"/>
          </a:xfrm>
          <a:prstGeom prst="rect">
            <a:avLst/>
          </a:prstGeom>
        </p:spPr>
      </p:pic>
      <p:pic>
        <p:nvPicPr>
          <p:cNvPr id="12" name="Afbeelding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011" y="6047127"/>
            <a:ext cx="1512989" cy="54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0351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nl-BE" dirty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40000" y="1350000"/>
            <a:ext cx="5564800" cy="442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228600">
              <a:buFont typeface="Arial" pitchFamily="34" charset="0"/>
              <a:buChar char="-"/>
              <a:defRPr lang="nl-BE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447200" y="1350000"/>
            <a:ext cx="5474800" cy="442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228600">
              <a:buFont typeface="Arial" pitchFamily="34" charset="0"/>
              <a:buChar char="-"/>
              <a:defRPr lang="nl-BE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25/10/2016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09324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350000"/>
            <a:ext cx="55669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40000" y="1991922"/>
            <a:ext cx="5566917" cy="379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180000">
              <a:buFont typeface="Arial" pitchFamily="34" charset="0"/>
              <a:buChar char="-"/>
              <a:defRPr lang="nl-BE" dirty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6432000" y="1350000"/>
            <a:ext cx="549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432000" y="1991922"/>
            <a:ext cx="5490000" cy="379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584325" indent="-285750">
              <a:buFont typeface="Arial" pitchFamily="34" charset="0"/>
              <a:buChar char="-"/>
              <a:defRPr lang="nl-BE" dirty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25/10/2016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897364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25/10/2016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29344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25/10/2016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60761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598" y="540000"/>
            <a:ext cx="4190487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5015878" y="540000"/>
            <a:ext cx="6912769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40000" y="1435101"/>
            <a:ext cx="4190487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25/10/2016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9135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4788000"/>
            <a:ext cx="11388648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113886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40000" y="5445224"/>
            <a:ext cx="11388648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40000" y="6048000"/>
            <a:ext cx="1248000" cy="288000"/>
          </a:xfrm>
        </p:spPr>
        <p:txBody>
          <a:bodyPr/>
          <a:lstStyle/>
          <a:p>
            <a:fld id="{C4DDCD72-59EE-436D-B435-201699A5BB49}" type="datetimeFigureOut">
              <a:rPr lang="nl-BE" smtClean="0"/>
              <a:pPr/>
              <a:t>25/10/2016</a:t>
            </a:fld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908000" y="6048000"/>
            <a:ext cx="2640000" cy="288000"/>
          </a:xfrm>
        </p:spPr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2251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11382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49999"/>
            <a:ext cx="11382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40000" y="6048000"/>
            <a:ext cx="1248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4DDCD72-59EE-436D-B435-201699A5BB49}" type="datetimeFigureOut">
              <a:rPr lang="nl-BE" smtClean="0"/>
              <a:pPr/>
              <a:t>25/10/2016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908000" y="6048000"/>
            <a:ext cx="264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669200" y="6048000"/>
            <a:ext cx="1248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7" name="Rechthoek 6"/>
          <p:cNvSpPr/>
          <p:nvPr/>
        </p:nvSpPr>
        <p:spPr>
          <a:xfrm>
            <a:off x="0" y="6372000"/>
            <a:ext cx="12192000" cy="4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>
              <a:solidFill>
                <a:schemeClr val="accent1"/>
              </a:solidFill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011" y="6047127"/>
            <a:ext cx="1512989" cy="54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822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nl-BE" sz="3600" kern="1200" baseline="0" dirty="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lang="nl-NL" sz="24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lang="nl-NL" sz="24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lang="nl-NL" sz="20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lang="nl-NL" sz="16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51370"/>
            <a:ext cx="3301200" cy="272063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11382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49999"/>
            <a:ext cx="11382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40000" y="6048000"/>
            <a:ext cx="1248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4DDCD72-59EE-436D-B435-201699A5BB49}" type="datetimeFigureOut">
              <a:rPr lang="nl-BE" smtClean="0"/>
              <a:pPr/>
              <a:t>25/10/2016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908000" y="6048000"/>
            <a:ext cx="264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669200" y="6048000"/>
            <a:ext cx="1248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7" name="Rechthoek 6"/>
          <p:cNvSpPr/>
          <p:nvPr/>
        </p:nvSpPr>
        <p:spPr>
          <a:xfrm>
            <a:off x="0" y="6372000"/>
            <a:ext cx="12192000" cy="4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pic>
        <p:nvPicPr>
          <p:cNvPr id="11" name="Afbeelding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011" y="6047127"/>
            <a:ext cx="1512989" cy="54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975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nl-BE" sz="3600" kern="1200" baseline="0" dirty="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lang="nl-NL" sz="24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lang="nl-NL" sz="24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lang="nl-NL" sz="20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lang="nl-NL" sz="16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>
                <a:latin typeface="Calibri Light" panose="020F0302020204030204" pitchFamily="34" charset="0"/>
              </a:rPr>
              <a:t>Een beschikbaar inkomen op basis van administratieve data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>
                <a:latin typeface="Calibri Light" panose="020F0302020204030204" pitchFamily="34" charset="0"/>
              </a:rPr>
              <a:t>Silke </a:t>
            </a:r>
            <a:r>
              <a:rPr lang="nl-BE" dirty="0" err="1">
                <a:latin typeface="Calibri Light" panose="020F0302020204030204" pitchFamily="34" charset="0"/>
              </a:rPr>
              <a:t>Laenen</a:t>
            </a:r>
            <a:endParaRPr lang="nl-BE" dirty="0">
              <a:latin typeface="Calibri Light" panose="020F0302020204030204" pitchFamily="34" charset="0"/>
            </a:endParaRPr>
          </a:p>
          <a:p>
            <a:r>
              <a:rPr lang="nl-BE" dirty="0">
                <a:latin typeface="Calibri Light" panose="020F0302020204030204" pitchFamily="34" charset="0"/>
              </a:rPr>
              <a:t>Centrum voor Sociologisch Onderzoek (</a:t>
            </a:r>
            <a:r>
              <a:rPr lang="nl-BE" dirty="0" err="1">
                <a:latin typeface="Calibri Light" panose="020F0302020204030204" pitchFamily="34" charset="0"/>
              </a:rPr>
              <a:t>CeSO</a:t>
            </a:r>
            <a:r>
              <a:rPr lang="nl-BE" dirty="0">
                <a:latin typeface="Calibri Light" panose="020F0302020204030204" pitchFamily="34" charset="0"/>
              </a:rPr>
              <a:t> – KU Leuven</a:t>
            </a:r>
            <a:r>
              <a:rPr lang="nl-BE" dirty="0" smtClean="0">
                <a:latin typeface="Calibri Light" panose="020F0302020204030204" pitchFamily="34" charset="0"/>
              </a:rPr>
              <a:t>)</a:t>
            </a:r>
          </a:p>
          <a:p>
            <a:r>
              <a:rPr lang="nl-BE" dirty="0" smtClean="0">
                <a:latin typeface="Calibri Light" panose="020F0302020204030204" pitchFamily="34" charset="0"/>
              </a:rPr>
              <a:t>Gebruikersgroep DWH AM&amp;SB 27/10/2016</a:t>
            </a:r>
            <a:endParaRPr lang="nl-BE" dirty="0">
              <a:latin typeface="Calibri Light" panose="020F0302020204030204" pitchFamily="34" charset="0"/>
            </a:endParaRP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55099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>
                <a:latin typeface="Calibri Light" panose="020F0302020204030204" pitchFamily="34" charset="0"/>
              </a:rPr>
              <a:t>Toekomst?</a:t>
            </a:r>
            <a:endParaRPr lang="nl-BE" dirty="0">
              <a:latin typeface="Calibri Light" panose="020F030202020403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>
                <a:latin typeface="Calibri Light" panose="020F0302020204030204" pitchFamily="34" charset="0"/>
              </a:rPr>
              <a:t>Opleveren eerste versie beschikbaar inkomen</a:t>
            </a:r>
          </a:p>
          <a:p>
            <a:pPr lvl="1"/>
            <a:r>
              <a:rPr lang="nl-BE" sz="1800" dirty="0">
                <a:latin typeface="Calibri Light" panose="020F0302020204030204" pitchFamily="34" charset="0"/>
              </a:rPr>
              <a:t>Lijst van IPCAL-codes en DWH AM&amp;SB componenten</a:t>
            </a:r>
          </a:p>
          <a:p>
            <a:pPr lvl="1"/>
            <a:r>
              <a:rPr lang="nl-BE" sz="1800" dirty="0">
                <a:latin typeface="Calibri Light" panose="020F0302020204030204" pitchFamily="34" charset="0"/>
              </a:rPr>
              <a:t>Gedegen vergelijking verschillen concept SILC en DWH AM&amp;SB</a:t>
            </a:r>
          </a:p>
          <a:p>
            <a:pPr lvl="1"/>
            <a:endParaRPr lang="nl-BE" dirty="0">
              <a:latin typeface="Calibri Light" panose="020F0302020204030204" pitchFamily="34" charset="0"/>
            </a:endParaRPr>
          </a:p>
          <a:p>
            <a:pPr marL="360000" lvl="1" indent="-360000">
              <a:buSzPct val="110000"/>
              <a:buFont typeface="Arial" pitchFamily="34" charset="0"/>
              <a:buChar char="•"/>
            </a:pPr>
            <a:r>
              <a:rPr lang="nl-BE" dirty="0">
                <a:latin typeface="Calibri Light" panose="020F0302020204030204" pitchFamily="34" charset="0"/>
              </a:rPr>
              <a:t>Verder in kaart brengen personen met een inkomen volgens IPCAL, maar niet volgens het DWH </a:t>
            </a:r>
            <a:r>
              <a:rPr lang="nl-BE" dirty="0" smtClean="0">
                <a:latin typeface="Calibri Light" panose="020F0302020204030204" pitchFamily="34" charset="0"/>
              </a:rPr>
              <a:t>AM&amp;SB</a:t>
            </a:r>
            <a:r>
              <a:rPr lang="nl-BE" dirty="0">
                <a:latin typeface="Calibri Light" panose="020F0302020204030204" pitchFamily="34" charset="0"/>
              </a:rPr>
              <a:t> </a:t>
            </a:r>
            <a:r>
              <a:rPr lang="nl-BE" dirty="0" smtClean="0">
                <a:latin typeface="Calibri Light" panose="020F0302020204030204" pitchFamily="34" charset="0"/>
              </a:rPr>
              <a:t>(en omgekeerd)</a:t>
            </a:r>
          </a:p>
          <a:p>
            <a:pPr marL="630000" lvl="2" indent="-360000">
              <a:buSzPct val="110000"/>
            </a:pPr>
            <a:r>
              <a:rPr lang="nl-BE" sz="1800" dirty="0">
                <a:latin typeface="Calibri Light" panose="020F0302020204030204" pitchFamily="34" charset="0"/>
              </a:rPr>
              <a:t>Belangrijk omdat een aantal inkomenselementen uit DWH AM&amp;SB worden ontleend</a:t>
            </a:r>
          </a:p>
        </p:txBody>
      </p:sp>
    </p:spTree>
    <p:extLst>
      <p:ext uri="{BB962C8B-B14F-4D97-AF65-F5344CB8AC3E}">
        <p14:creationId xmlns:p14="http://schemas.microsoft.com/office/powerpoint/2010/main" val="164812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>
                <a:latin typeface="Calibri Light" panose="020F0302020204030204" pitchFamily="34" charset="0"/>
              </a:rPr>
              <a:t>Vragen?</a:t>
            </a:r>
            <a:endParaRPr lang="nl-BE" dirty="0">
              <a:latin typeface="Calibri Light" panose="020F030202020403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300000"/>
              </a:lnSpc>
              <a:buNone/>
            </a:pPr>
            <a:r>
              <a:rPr lang="nl-BE" dirty="0">
                <a:latin typeface="Calibri Light" panose="020F0302020204030204" pitchFamily="34" charset="0"/>
              </a:rPr>
              <a:t>s</a:t>
            </a:r>
            <a:r>
              <a:rPr lang="nl-BE" dirty="0" smtClean="0">
                <a:latin typeface="Calibri Light" panose="020F0302020204030204" pitchFamily="34" charset="0"/>
              </a:rPr>
              <a:t>ilke.laenen@kuleuven.be</a:t>
            </a:r>
            <a:endParaRPr lang="nl-BE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59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latin typeface="Calibri Light" panose="020F0302020204030204" pitchFamily="34" charset="0"/>
              </a:rPr>
              <a:t>Inleiding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>
                <a:latin typeface="Calibri Light" panose="020F0302020204030204" pitchFamily="34" charset="0"/>
              </a:rPr>
              <a:t>Gezamenlijk project met </a:t>
            </a:r>
            <a:r>
              <a:rPr lang="nl-BE" dirty="0" err="1">
                <a:latin typeface="Calibri Light" panose="020F0302020204030204" pitchFamily="34" charset="0"/>
              </a:rPr>
              <a:t>Statistics</a:t>
            </a:r>
            <a:r>
              <a:rPr lang="nl-BE" dirty="0">
                <a:latin typeface="Calibri Light" panose="020F0302020204030204" pitchFamily="34" charset="0"/>
              </a:rPr>
              <a:t> Belgium, maar </a:t>
            </a:r>
            <a:r>
              <a:rPr lang="nl-BE" dirty="0" smtClean="0">
                <a:latin typeface="Calibri Light" panose="020F0302020204030204" pitchFamily="34" charset="0"/>
              </a:rPr>
              <a:t>verschillende aanpak</a:t>
            </a:r>
            <a:endParaRPr lang="nl-BE" dirty="0">
              <a:latin typeface="Calibri Light" panose="020F0302020204030204" pitchFamily="34" charset="0"/>
            </a:endParaRPr>
          </a:p>
          <a:p>
            <a:r>
              <a:rPr lang="nl-BE" dirty="0">
                <a:latin typeface="Calibri Light" panose="020F0302020204030204" pitchFamily="34" charset="0"/>
              </a:rPr>
              <a:t>EU-SILC (</a:t>
            </a:r>
            <a:r>
              <a:rPr lang="nl-BE" dirty="0" smtClean="0">
                <a:latin typeface="Calibri Light" panose="020F0302020204030204" pitchFamily="34" charset="0"/>
              </a:rPr>
              <a:t>HY020 – ‘</a:t>
            </a:r>
            <a:r>
              <a:rPr lang="nl-BE" dirty="0" err="1" smtClean="0">
                <a:latin typeface="Calibri Light" panose="020F0302020204030204" pitchFamily="34" charset="0"/>
              </a:rPr>
              <a:t>total</a:t>
            </a:r>
            <a:r>
              <a:rPr lang="nl-BE" dirty="0" smtClean="0">
                <a:latin typeface="Calibri Light" panose="020F0302020204030204" pitchFamily="34" charset="0"/>
              </a:rPr>
              <a:t> disposable </a:t>
            </a:r>
            <a:r>
              <a:rPr lang="nl-BE" dirty="0" err="1">
                <a:latin typeface="Calibri Light" panose="020F0302020204030204" pitchFamily="34" charset="0"/>
              </a:rPr>
              <a:t>household</a:t>
            </a:r>
            <a:r>
              <a:rPr lang="nl-BE" dirty="0">
                <a:latin typeface="Calibri Light" panose="020F0302020204030204" pitchFamily="34" charset="0"/>
              </a:rPr>
              <a:t> </a:t>
            </a:r>
            <a:r>
              <a:rPr lang="nl-BE" dirty="0" err="1">
                <a:latin typeface="Calibri Light" panose="020F0302020204030204" pitchFamily="34" charset="0"/>
              </a:rPr>
              <a:t>income</a:t>
            </a:r>
            <a:r>
              <a:rPr lang="nl-BE" dirty="0">
                <a:latin typeface="Calibri Light" panose="020F0302020204030204" pitchFamily="34" charset="0"/>
              </a:rPr>
              <a:t>’) als theoretische </a:t>
            </a:r>
            <a:r>
              <a:rPr lang="nl-BE" dirty="0" smtClean="0">
                <a:latin typeface="Calibri Light" panose="020F0302020204030204" pitchFamily="34" charset="0"/>
              </a:rPr>
              <a:t>basis, met </a:t>
            </a:r>
            <a:r>
              <a:rPr lang="nl-BE" dirty="0">
                <a:latin typeface="Calibri Light" panose="020F0302020204030204" pitchFamily="34" charset="0"/>
              </a:rPr>
              <a:t>SILC 2009 (inkomens 2008) als </a:t>
            </a:r>
            <a:r>
              <a:rPr lang="nl-BE" dirty="0" smtClean="0">
                <a:latin typeface="Calibri Light" panose="020F0302020204030204" pitchFamily="34" charset="0"/>
              </a:rPr>
              <a:t>referentiejaar reconstructie</a:t>
            </a:r>
          </a:p>
          <a:p>
            <a:r>
              <a:rPr lang="nl-BE" dirty="0" smtClean="0">
                <a:latin typeface="Calibri Light" panose="020F0302020204030204" pitchFamily="34" charset="0"/>
              </a:rPr>
              <a:t>Op basis van data in IPCAL (aangifte) en DWH AM&amp;SB</a:t>
            </a:r>
          </a:p>
          <a:p>
            <a:pPr lvl="1"/>
            <a:r>
              <a:rPr lang="nl-BE" sz="1800" dirty="0">
                <a:latin typeface="Calibri Light" panose="020F0302020204030204" pitchFamily="34" charset="0"/>
              </a:rPr>
              <a:t>[belastbare componenten IPCAL – belastingcomponenten IPCAL] + [niet-belastbare componenten DWH AM&amp;SB]</a:t>
            </a:r>
            <a:endParaRPr lang="nl-BE" sz="1800" dirty="0" smtClean="0">
              <a:latin typeface="Calibri Light" panose="020F0302020204030204" pitchFamily="34" charset="0"/>
            </a:endParaRPr>
          </a:p>
          <a:p>
            <a:r>
              <a:rPr lang="nl-BE" dirty="0" smtClean="0">
                <a:latin typeface="Calibri Light" panose="020F0302020204030204" pitchFamily="34" charset="0"/>
              </a:rPr>
              <a:t>Reconstructie ingedeeld in vier verschillende groepen:</a:t>
            </a:r>
            <a:endParaRPr lang="nl-BE" dirty="0">
              <a:latin typeface="Calibri Light" panose="020F0302020204030204" pitchFamily="34" charset="0"/>
            </a:endParaRPr>
          </a:p>
          <a:p>
            <a:pPr lvl="1"/>
            <a:r>
              <a:rPr lang="nl-BE" sz="1800" dirty="0">
                <a:latin typeface="Calibri Light" panose="020F0302020204030204" pitchFamily="34" charset="0"/>
              </a:rPr>
              <a:t>GROEP 1. Componenten niet te reconstrueren op basis van DWH AM&amp;SB en IPCAL</a:t>
            </a:r>
          </a:p>
          <a:p>
            <a:pPr lvl="1"/>
            <a:r>
              <a:rPr lang="nl-BE" sz="1800" dirty="0">
                <a:latin typeface="Calibri Light" panose="020F0302020204030204" pitchFamily="34" charset="0"/>
              </a:rPr>
              <a:t>GROEP 2. Componenten </a:t>
            </a:r>
            <a:r>
              <a:rPr lang="nl-BE" sz="1800" dirty="0" smtClean="0">
                <a:latin typeface="Calibri Light" panose="020F0302020204030204" pitchFamily="34" charset="0"/>
              </a:rPr>
              <a:t>te </a:t>
            </a:r>
            <a:r>
              <a:rPr lang="nl-BE" sz="1800" dirty="0">
                <a:latin typeface="Calibri Light" panose="020F0302020204030204" pitchFamily="34" charset="0"/>
              </a:rPr>
              <a:t>reconstrueren op basis van DWH AM&amp;SB</a:t>
            </a:r>
          </a:p>
          <a:p>
            <a:pPr lvl="1"/>
            <a:r>
              <a:rPr lang="nl-BE" sz="1800" dirty="0">
                <a:latin typeface="Calibri Light" panose="020F0302020204030204" pitchFamily="34" charset="0"/>
              </a:rPr>
              <a:t>GROEP 3. Componenten </a:t>
            </a:r>
            <a:r>
              <a:rPr lang="nl-BE" sz="1800" dirty="0" smtClean="0">
                <a:latin typeface="Calibri Light" panose="020F0302020204030204" pitchFamily="34" charset="0"/>
              </a:rPr>
              <a:t>te </a:t>
            </a:r>
            <a:r>
              <a:rPr lang="nl-BE" sz="1800" dirty="0">
                <a:latin typeface="Calibri Light" panose="020F0302020204030204" pitchFamily="34" charset="0"/>
              </a:rPr>
              <a:t>reconstrueren op basis van IPCAL</a:t>
            </a:r>
          </a:p>
          <a:p>
            <a:pPr lvl="1"/>
            <a:r>
              <a:rPr lang="nl-BE" sz="1800" dirty="0">
                <a:latin typeface="Calibri Light" panose="020F0302020204030204" pitchFamily="34" charset="0"/>
              </a:rPr>
              <a:t>GROEP 4. Componenten te reconstrueren op basis van beide </a:t>
            </a:r>
            <a:r>
              <a:rPr lang="nl-BE" sz="1800" dirty="0" smtClean="0">
                <a:latin typeface="Calibri Light" panose="020F0302020204030204" pitchFamily="34" charset="0"/>
              </a:rPr>
              <a:t>databronnen</a:t>
            </a:r>
            <a:endParaRPr lang="nl-BE" sz="18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38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latin typeface="Calibri Light" panose="020F0302020204030204" pitchFamily="34" charset="0"/>
              </a:rPr>
              <a:t>Inleiding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>
                <a:latin typeface="Calibri Light" panose="020F0302020204030204" pitchFamily="34" charset="0"/>
              </a:rPr>
              <a:t>3 verschillende bronnen van data → verschillen in populatie, observatie-eenheid en periodiciteit</a:t>
            </a:r>
          </a:p>
          <a:p>
            <a:pPr marL="0" indent="0">
              <a:buNone/>
            </a:pPr>
            <a:endParaRPr lang="nl-BE" dirty="0">
              <a:latin typeface="Calibri Light" panose="020F0302020204030204" pitchFamily="34" charset="0"/>
            </a:endParaRPr>
          </a:p>
          <a:p>
            <a:r>
              <a:rPr lang="nl-BE" dirty="0" smtClean="0">
                <a:latin typeface="Calibri Light" panose="020F0302020204030204" pitchFamily="34" charset="0"/>
              </a:rPr>
              <a:t>Observatie-eenheid:</a:t>
            </a:r>
          </a:p>
          <a:p>
            <a:pPr lvl="1"/>
            <a:r>
              <a:rPr lang="nl-BE" sz="1800" dirty="0" smtClean="0">
                <a:latin typeface="Calibri Light" panose="020F0302020204030204" pitchFamily="34" charset="0"/>
              </a:rPr>
              <a:t>DWH AM&amp;SB: individueel niveau</a:t>
            </a:r>
          </a:p>
          <a:p>
            <a:pPr lvl="1"/>
            <a:r>
              <a:rPr lang="nl-BE" sz="1800" dirty="0" smtClean="0">
                <a:latin typeface="Calibri Light" panose="020F0302020204030204" pitchFamily="34" charset="0"/>
              </a:rPr>
              <a:t>IPCAL: fiscale eenheid</a:t>
            </a:r>
          </a:p>
          <a:p>
            <a:pPr lvl="1"/>
            <a:r>
              <a:rPr lang="nl-BE" sz="1800" dirty="0" smtClean="0">
                <a:latin typeface="Calibri Light" panose="020F0302020204030204" pitchFamily="34" charset="0"/>
              </a:rPr>
              <a:t>SILC: zowel op individueel niveau, als op niveau huishouden</a:t>
            </a:r>
          </a:p>
          <a:p>
            <a:pPr lvl="1"/>
            <a:endParaRPr lang="nl-BE" sz="1800" dirty="0">
              <a:latin typeface="Calibri Light" panose="020F0302020204030204" pitchFamily="34" charset="0"/>
            </a:endParaRPr>
          </a:p>
          <a:p>
            <a:pPr marL="360000" lvl="1" indent="-360000">
              <a:buSzPct val="110000"/>
              <a:buFont typeface="Arial" pitchFamily="34" charset="0"/>
              <a:buChar char="•"/>
            </a:pPr>
            <a:r>
              <a:rPr lang="nl-BE" dirty="0">
                <a:latin typeface="Calibri Light" panose="020F0302020204030204" pitchFamily="34" charset="0"/>
              </a:rPr>
              <a:t>Populatie</a:t>
            </a:r>
            <a:r>
              <a:rPr lang="nl-BE" dirty="0" smtClean="0">
                <a:latin typeface="Calibri Light" panose="020F0302020204030204" pitchFamily="34" charset="0"/>
              </a:rPr>
              <a:t>:</a:t>
            </a:r>
          </a:p>
          <a:p>
            <a:pPr marL="630000" lvl="2" indent="-360000">
              <a:buSzPct val="110000"/>
            </a:pPr>
            <a:r>
              <a:rPr lang="nl-BE" sz="1800" dirty="0" smtClean="0">
                <a:latin typeface="Calibri Light" panose="020F0302020204030204" pitchFamily="34" charset="0"/>
              </a:rPr>
              <a:t>Niet iedereen is aanwezig in IPCAL</a:t>
            </a:r>
          </a:p>
          <a:p>
            <a:pPr marL="630000" lvl="2" indent="-360000">
              <a:buSzPct val="110000"/>
            </a:pPr>
            <a:r>
              <a:rPr lang="nl-BE" sz="1800" dirty="0" smtClean="0">
                <a:latin typeface="Calibri Light" panose="020F0302020204030204" pitchFamily="34" charset="0"/>
              </a:rPr>
              <a:t>Eerste verkennende vergelijking: Wel inkomen in DWH AM&amp;SB, geen inkomen in IPCAL (en omgekeerd)</a:t>
            </a:r>
          </a:p>
          <a:p>
            <a:pPr marL="630000" lvl="2" indent="-360000">
              <a:buSzPct val="110000"/>
            </a:pPr>
            <a:r>
              <a:rPr lang="nl-BE" sz="1800" dirty="0" smtClean="0">
                <a:latin typeface="Calibri Light" panose="020F0302020204030204" pitchFamily="34" charset="0"/>
              </a:rPr>
              <a:t>Nog verdere analyses nodig voor implementatie inkomensconcept</a:t>
            </a:r>
          </a:p>
          <a:p>
            <a:pPr marL="630000" lvl="2" indent="-360000">
              <a:buSzPct val="110000"/>
            </a:pPr>
            <a:endParaRPr lang="nl-BE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64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767466"/>
              </p:ext>
            </p:extLst>
          </p:nvPr>
        </p:nvGraphicFramePr>
        <p:xfrm>
          <a:off x="119340" y="44623"/>
          <a:ext cx="11953320" cy="595184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195332"/>
                <a:gridCol w="244824"/>
                <a:gridCol w="950508"/>
                <a:gridCol w="489652"/>
                <a:gridCol w="705680"/>
                <a:gridCol w="1195332"/>
                <a:gridCol w="1195332"/>
                <a:gridCol w="576064"/>
                <a:gridCol w="619268"/>
                <a:gridCol w="532860"/>
                <a:gridCol w="662472"/>
                <a:gridCol w="1195332"/>
                <a:gridCol w="590468"/>
                <a:gridCol w="604864"/>
                <a:gridCol w="1195332"/>
              </a:tblGrid>
              <a:tr h="311625">
                <a:tc gridSpan="15">
                  <a:txBody>
                    <a:bodyPr/>
                    <a:lstStyle/>
                    <a:p>
                      <a:pPr algn="ctr"/>
                      <a:r>
                        <a:rPr lang="en-US" sz="1400" u="sng" kern="1200" dirty="0" smtClean="0">
                          <a:effectLst/>
                          <a:latin typeface="Calibri Light" panose="020F0302020204030204" pitchFamily="34" charset="0"/>
                        </a:rPr>
                        <a:t>HY020 (total disposable household income) =</a:t>
                      </a:r>
                      <a:endParaRPr lang="nl-BE" sz="1400" dirty="0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11625">
                <a:tc gridSpan="15">
                  <a:txBody>
                    <a:bodyPr/>
                    <a:lstStyle/>
                    <a:p>
                      <a:pPr algn="ctr"/>
                      <a:r>
                        <a:rPr lang="nl-BE" sz="1400" kern="1200" dirty="0" smtClean="0">
                          <a:effectLst/>
                          <a:latin typeface="Calibri Light" panose="020F0302020204030204" pitchFamily="34" charset="0"/>
                        </a:rPr>
                        <a:t>Voor alle leden van het huishouden:</a:t>
                      </a:r>
                      <a:endParaRPr lang="nl-BE" sz="1400" dirty="0">
                        <a:latin typeface="Calibri Light" panose="020F0302020204030204" pitchFamily="34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2612521">
                <a:tc>
                  <a:txBody>
                    <a:bodyPr/>
                    <a:lstStyle/>
                    <a:p>
                      <a:r>
                        <a:rPr lang="nl-BE" sz="1400" noProof="0" dirty="0" smtClean="0">
                          <a:latin typeface="Calibri Light" panose="020F0302020204030204" pitchFamily="34" charset="0"/>
                        </a:rPr>
                        <a:t>Bruto-inkomen uit loondienst, in geld of met geld vergelijkbaar</a:t>
                      </a:r>
                      <a:r>
                        <a:rPr lang="nl-BE" sz="1400" baseline="0" noProof="0" dirty="0" smtClean="0">
                          <a:latin typeface="Calibri Light" panose="020F0302020204030204" pitchFamily="34" charset="0"/>
                        </a:rPr>
                        <a:t> </a:t>
                      </a:r>
                      <a:r>
                        <a:rPr lang="nl-BE" sz="1400" noProof="0" dirty="0" smtClean="0">
                          <a:latin typeface="Calibri Light" panose="020F0302020204030204" pitchFamily="34" charset="0"/>
                        </a:rPr>
                        <a:t>(PY010G)</a:t>
                      </a:r>
                      <a:endParaRPr lang="nl-BE" sz="1400" noProof="0" dirty="0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Bruto-inkomen</a:t>
                      </a:r>
                      <a:r>
                        <a:rPr lang="nl-BE" sz="1400" kern="1200" baseline="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uit loondienst, in natura </a:t>
                      </a:r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(PY020G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)</a:t>
                      </a:r>
                      <a:endParaRPr lang="nl-BE" sz="1400" kern="12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Brutowinst of –verlies uit zelfstandige bedrijfsuitoefening (inclusief royalty's), in geld (PY050G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)</a:t>
                      </a:r>
                      <a:endParaRPr lang="nl-BE" sz="1400" kern="12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400" i="1" kern="12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Inkomsten uit vrijwillige particuliere verzekeringen 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i="1" kern="12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(PY080G) (</a:t>
                      </a:r>
                      <a:r>
                        <a:rPr lang="nl-BE" sz="1400" i="1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vanaf</a:t>
                      </a:r>
                      <a:r>
                        <a:rPr lang="en-US" sz="1400" i="1" kern="12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2011)</a:t>
                      </a:r>
                      <a:endParaRPr lang="nl-BE" sz="1400" i="1" kern="12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Werkloosheidsuitkeringen (PY090G)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Ouderdomsuitkeringen (PY100G)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Nabestaandenuitkeringen (PY110G)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Ziekte-uitkeringen (PY120G)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Invaliditeitsuitkeringen</a:t>
                      </a:r>
                      <a:r>
                        <a:rPr lang="nl-BE" sz="1400" kern="1200" baseline="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(PY130G)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Onderwijstoelagen (PY140G)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1625">
                <a:tc gridSpan="15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nl-BE" sz="1400" kern="1200" dirty="0" smtClean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PLUS de volgende bruto inkomsten op huishoudniveau:</a:t>
                      </a:r>
                      <a:endParaRPr lang="nl-BE" sz="1400" kern="12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noFill/>
                  </a:tcPr>
                </a:tc>
              </a:tr>
              <a:tr h="1421157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Inkomsten uit de verhuur op de verpachting</a:t>
                      </a:r>
                      <a:r>
                        <a:rPr lang="nl-BE" sz="1400" kern="1200" baseline="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van gebouwen of grond </a:t>
                      </a:r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(HY040G)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nl-BE" sz="1800" kern="12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Gezins- en kindertoelagen (HY050G)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nl-BE" sz="1800" kern="12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Sociale uitsluiting, niet elders</a:t>
                      </a:r>
                      <a:r>
                        <a:rPr lang="nl-BE" sz="1400" kern="1200" baseline="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genoemd </a:t>
                      </a:r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(HY060G)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nl-BE" sz="1800" kern="12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Huisvestingstoelagen (HY070G)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nl-BE" sz="1800" kern="12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Periodiek</a:t>
                      </a:r>
                      <a:r>
                        <a:rPr lang="nl-BE" sz="1400" kern="1200" baseline="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ontvangen overdrachten tussen huishoudens, in geld </a:t>
                      </a:r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(HY080G)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nl-BE" sz="1400" kern="12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Rente, dividenden</a:t>
                      </a:r>
                      <a:r>
                        <a:rPr lang="nl-BE" sz="1400" kern="1200" baseline="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en winsten uit de kapitaalinbreng in een onderneming zonder rechtspersoonlijkheid </a:t>
                      </a:r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(HY090G)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nl-BE" sz="1400" kern="12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Inkomen van personen</a:t>
                      </a:r>
                      <a:r>
                        <a:rPr lang="nl-BE" sz="1400" kern="1200" baseline="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tot zestien jaar </a:t>
                      </a:r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(HY110G)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60040">
                <a:tc gridSpan="15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nl-BE" sz="1400" kern="1200" dirty="0" smtClean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MINUS:</a:t>
                      </a:r>
                      <a:endParaRPr lang="nl-BE" sz="1400" kern="12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noFill/>
                  </a:tcPr>
                </a:tc>
              </a:tr>
              <a:tr h="623249">
                <a:tc gridSpan="5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Periodieke vermogensbelastingen</a:t>
                      </a:r>
                      <a:r>
                        <a:rPr lang="nl-BE" sz="1400" kern="1200" baseline="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(HY120G) – niet in België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nl-BE" sz="1400" kern="12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Periodiek betaalde overdrachten</a:t>
                      </a:r>
                      <a:r>
                        <a:rPr lang="nl-BE" sz="1400" kern="1200" baseline="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tussen huishoudens, in geld </a:t>
                      </a:r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(HY130G)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Inkomstenbelasting</a:t>
                      </a:r>
                      <a:r>
                        <a:rPr lang="nl-BE" sz="1400" kern="1200" baseline="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en sociale premies </a:t>
                      </a:r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(HY140G)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231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48396"/>
              </p:ext>
            </p:extLst>
          </p:nvPr>
        </p:nvGraphicFramePr>
        <p:xfrm>
          <a:off x="119340" y="44623"/>
          <a:ext cx="11953320" cy="5903427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195332"/>
                <a:gridCol w="244824"/>
                <a:gridCol w="950508"/>
                <a:gridCol w="489652"/>
                <a:gridCol w="705680"/>
                <a:gridCol w="1195332"/>
                <a:gridCol w="1195332"/>
                <a:gridCol w="576064"/>
                <a:gridCol w="619268"/>
                <a:gridCol w="532860"/>
                <a:gridCol w="662472"/>
                <a:gridCol w="1195332"/>
                <a:gridCol w="590468"/>
                <a:gridCol w="604864"/>
                <a:gridCol w="1195332"/>
              </a:tblGrid>
              <a:tr h="311625">
                <a:tc gridSpan="15">
                  <a:txBody>
                    <a:bodyPr/>
                    <a:lstStyle/>
                    <a:p>
                      <a:pPr algn="ctr"/>
                      <a:r>
                        <a:rPr lang="en-US" sz="1400" u="sng" kern="1200" dirty="0" smtClean="0">
                          <a:effectLst/>
                          <a:latin typeface="Calibri Light" panose="020F0302020204030204" pitchFamily="34" charset="0"/>
                        </a:rPr>
                        <a:t>HY020 (total disposable household income) =</a:t>
                      </a:r>
                      <a:endParaRPr lang="nl-BE" sz="1400" dirty="0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11625">
                <a:tc gridSpan="15">
                  <a:txBody>
                    <a:bodyPr/>
                    <a:lstStyle/>
                    <a:p>
                      <a:pPr algn="ctr"/>
                      <a:r>
                        <a:rPr lang="nl-BE" sz="1400" kern="1200" dirty="0" smtClean="0">
                          <a:effectLst/>
                          <a:latin typeface="Calibri Light" panose="020F0302020204030204" pitchFamily="34" charset="0"/>
                        </a:rPr>
                        <a:t>Voor alle leden van het huishouden:</a:t>
                      </a:r>
                      <a:endParaRPr lang="nl-BE" sz="1400" dirty="0">
                        <a:latin typeface="Calibri Light" panose="020F0302020204030204" pitchFamily="34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2612521">
                <a:tc>
                  <a:txBody>
                    <a:bodyPr/>
                    <a:lstStyle/>
                    <a:p>
                      <a:r>
                        <a:rPr lang="nl-BE" sz="1400" noProof="0" dirty="0" smtClean="0">
                          <a:latin typeface="Calibri Light" panose="020F0302020204030204" pitchFamily="34" charset="0"/>
                        </a:rPr>
                        <a:t>Bruto-inkomen uit loondienst, in geld of met geld vergelijkbaar</a:t>
                      </a:r>
                      <a:r>
                        <a:rPr lang="nl-BE" sz="1400" baseline="0" noProof="0" dirty="0" smtClean="0">
                          <a:latin typeface="Calibri Light" panose="020F0302020204030204" pitchFamily="34" charset="0"/>
                        </a:rPr>
                        <a:t> </a:t>
                      </a:r>
                      <a:r>
                        <a:rPr lang="nl-BE" sz="1400" noProof="0" dirty="0" smtClean="0">
                          <a:latin typeface="Calibri Light" panose="020F0302020204030204" pitchFamily="34" charset="0"/>
                        </a:rPr>
                        <a:t>(PY010G)</a:t>
                      </a:r>
                      <a:endParaRPr lang="nl-BE" sz="1400" noProof="0" dirty="0"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Bruto-inkomen</a:t>
                      </a:r>
                      <a:r>
                        <a:rPr lang="nl-BE" sz="1400" kern="1200" baseline="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uit loondienst, in natura </a:t>
                      </a:r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(PY020G)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Brutowinst of –verlies uit zelfstandige bedrijfsuitoefening (inclusief royalty's), in geld (PY050G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)</a:t>
                      </a:r>
                      <a:endParaRPr lang="nl-BE" sz="1400" kern="12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400" i="1" kern="12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Inkomsten uit vrijwillige particuliere verzekeringen 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i="1" kern="12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(PY080G) (</a:t>
                      </a:r>
                      <a:r>
                        <a:rPr lang="nl-BE" sz="1400" i="1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vanaf 2011</a:t>
                      </a:r>
                      <a:r>
                        <a:rPr lang="en-US" sz="1400" i="1" kern="12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)</a:t>
                      </a:r>
                      <a:endParaRPr lang="nl-BE" sz="1400" i="1" kern="12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Werkloosheidsuitkeringen (PY090G)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Ouderdomsuitkeringen (PY100G)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Nabestaandenuitkeringen (PY110G)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Ziekte-uitkeringen (PY120G)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Invaliditeitsuitkeringen</a:t>
                      </a:r>
                      <a:r>
                        <a:rPr lang="nl-BE" sz="1400" kern="1200" baseline="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(PY130G)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Onderwijstoelagen (PY140G)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1625">
                <a:tc gridSpan="15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nl-BE" sz="1400" kern="1200" dirty="0" smtClean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PLUS de volgende bruto inkomsten op huishoudniveau:</a:t>
                      </a:r>
                      <a:endParaRPr lang="nl-BE" sz="1400" kern="12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noFill/>
                  </a:tcPr>
                </a:tc>
              </a:tr>
              <a:tr h="1421157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Inkomsten uit de </a:t>
                      </a:r>
                      <a:r>
                        <a:rPr lang="nl-BE" sz="1400" kern="1200" noProof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verhuur of </a:t>
                      </a:r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de verpachting</a:t>
                      </a:r>
                      <a:r>
                        <a:rPr lang="nl-BE" sz="1400" kern="1200" baseline="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van gebouwen of grond </a:t>
                      </a:r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(HY040G)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nl-BE" sz="1800" kern="12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Gezins- en kindertoelagen (HY050G)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nl-BE" sz="1800" kern="12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Sociale uitsluiting, niet elders</a:t>
                      </a:r>
                      <a:r>
                        <a:rPr lang="nl-BE" sz="1400" kern="1200" baseline="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genoemd </a:t>
                      </a:r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(HY060G)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nl-BE" sz="1800" kern="12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Huisvestingstoelagen (HY070G)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nl-BE" sz="1800" kern="12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Periodiek</a:t>
                      </a:r>
                      <a:r>
                        <a:rPr lang="nl-BE" sz="1400" kern="1200" baseline="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ontvangen overdrachten tussen huishoudens, in geld </a:t>
                      </a:r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(HY080G)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nl-BE" sz="1400" kern="12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Rente, dividenden</a:t>
                      </a:r>
                      <a:r>
                        <a:rPr lang="nl-BE" sz="1400" kern="1200" baseline="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en winsten uit de kapitaalinbreng in een onderneming zonder rechtspersoonlijkheid </a:t>
                      </a:r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(HY090G)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nl-BE" sz="1400" kern="12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Inkomen van personen</a:t>
                      </a:r>
                      <a:r>
                        <a:rPr lang="nl-BE" sz="1400" kern="1200" baseline="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tot zestien jaar </a:t>
                      </a:r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(HY110G)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11625">
                <a:tc gridSpan="15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nl-BE" sz="1400" kern="1200" dirty="0" smtClean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MINUS:</a:t>
                      </a:r>
                      <a:endParaRPr lang="nl-BE" sz="1400" kern="12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>
                    <a:noFill/>
                  </a:tcPr>
                </a:tc>
              </a:tr>
              <a:tr h="623249">
                <a:tc gridSpan="5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Periodieke vermogensbelastingen</a:t>
                      </a:r>
                      <a:r>
                        <a:rPr lang="nl-BE" sz="1400" kern="1200" baseline="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(HY120G) – niet in België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nl-BE" sz="1400" kern="12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Periodiek betaalde overdrachten</a:t>
                      </a:r>
                      <a:r>
                        <a:rPr lang="nl-BE" sz="1400" kern="1200" baseline="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tussen huishoudens, in geld </a:t>
                      </a:r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(HY130G)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Inkomstenbelasting en sociale premies</a:t>
                      </a:r>
                      <a:r>
                        <a:rPr lang="nl-BE" sz="1400" kern="1200" baseline="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nl-BE" sz="1400" kern="1200" noProof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(HY140G)</a:t>
                      </a:r>
                      <a:endParaRPr lang="nl-BE" sz="1400" kern="1200" noProof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kstvak 1"/>
          <p:cNvSpPr txBox="1"/>
          <p:nvPr/>
        </p:nvSpPr>
        <p:spPr>
          <a:xfrm>
            <a:off x="3863752" y="6394306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i="1" dirty="0" smtClean="0">
                <a:solidFill>
                  <a:schemeClr val="bg1"/>
                </a:solidFill>
                <a:latin typeface="Calibri Light" panose="020F0302020204030204" pitchFamily="34" charset="0"/>
              </a:rPr>
              <a:t>Stand van zaken op 27/10/2016</a:t>
            </a:r>
            <a:endParaRPr lang="nl-BE" sz="2400" i="1" dirty="0">
              <a:solidFill>
                <a:schemeClr val="bg1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01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>
                <a:latin typeface="Calibri Light" panose="020F0302020204030204" pitchFamily="34" charset="0"/>
              </a:rPr>
              <a:t>Componenten die niet belastbaar zijn (ontbreken in IPCAL) en niet opgenomen in DWH AM&amp;SB</a:t>
            </a:r>
          </a:p>
          <a:p>
            <a:pPr lvl="1"/>
            <a:r>
              <a:rPr lang="nl-BE" sz="1800" dirty="0" smtClean="0">
                <a:latin typeface="Calibri Light" panose="020F0302020204030204" pitchFamily="34" charset="0"/>
              </a:rPr>
              <a:t>Onderwijs-gerelateerde </a:t>
            </a:r>
            <a:r>
              <a:rPr lang="nl-BE" sz="1800" dirty="0">
                <a:latin typeface="Calibri Light" panose="020F0302020204030204" pitchFamily="34" charset="0"/>
              </a:rPr>
              <a:t>uitkeringen (</a:t>
            </a:r>
            <a:r>
              <a:rPr lang="nl-BE" sz="1800" dirty="0" smtClean="0">
                <a:latin typeface="Calibri Light" panose="020F0302020204030204" pitchFamily="34" charset="0"/>
              </a:rPr>
              <a:t>PY140G)</a:t>
            </a:r>
            <a:endParaRPr lang="nl-BE" sz="1800" dirty="0">
              <a:latin typeface="Calibri Light" panose="020F0302020204030204" pitchFamily="34" charset="0"/>
            </a:endParaRPr>
          </a:p>
          <a:p>
            <a:pPr lvl="1"/>
            <a:r>
              <a:rPr lang="nl-BE" sz="1800" dirty="0">
                <a:latin typeface="Calibri Light" panose="020F0302020204030204" pitchFamily="34" charset="0"/>
              </a:rPr>
              <a:t>Huisvestingstoelagen (</a:t>
            </a:r>
            <a:r>
              <a:rPr lang="nl-BE" sz="1800" dirty="0" smtClean="0">
                <a:latin typeface="Calibri Light" panose="020F0302020204030204" pitchFamily="34" charset="0"/>
              </a:rPr>
              <a:t>HY070G)</a:t>
            </a:r>
            <a:endParaRPr lang="nl-BE" sz="1800" dirty="0">
              <a:latin typeface="Calibri Light" panose="020F0302020204030204" pitchFamily="34" charset="0"/>
            </a:endParaRPr>
          </a:p>
          <a:p>
            <a:endParaRPr lang="nl-BE" dirty="0" smtClean="0"/>
          </a:p>
          <a:p>
            <a:r>
              <a:rPr lang="nl-BE" dirty="0">
                <a:latin typeface="Calibri Light" panose="020F0302020204030204" pitchFamily="34" charset="0"/>
              </a:rPr>
              <a:t>Uitzondering: Periodieke vermogensbelasting (</a:t>
            </a:r>
            <a:r>
              <a:rPr lang="nl-BE" dirty="0" smtClean="0">
                <a:latin typeface="Calibri Light" panose="020F0302020204030204" pitchFamily="34" charset="0"/>
              </a:rPr>
              <a:t>HY120G)</a:t>
            </a:r>
          </a:p>
          <a:p>
            <a:pPr lvl="1"/>
            <a:r>
              <a:rPr lang="nl-BE" sz="1800" dirty="0">
                <a:latin typeface="Calibri Light" panose="020F0302020204030204" pitchFamily="34" charset="0"/>
              </a:rPr>
              <a:t>Bestaat niet in België</a:t>
            </a:r>
          </a:p>
          <a:p>
            <a:endParaRPr lang="nl-BE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692400" y="332400"/>
            <a:ext cx="11382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 fontScale="9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nl-BE" sz="3600" kern="1200" baseline="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BE" dirty="0">
                <a:latin typeface="Calibri Light" panose="020F0302020204030204" pitchFamily="34" charset="0"/>
              </a:rPr>
              <a:t>GROEP 1. Componenten niet te reconstrueren op basis van DWH AM&amp;SB en IPCAL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5560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>
                <a:latin typeface="Calibri Light" panose="020F0302020204030204" pitchFamily="34" charset="0"/>
              </a:rPr>
              <a:t>Een beperkt aantal sociale overdrachten is vrijgesteld van belastingen, waardoor zij ontbreken in IPCAL (zie ook Fiscaal Memento 2016, FOD Financiën)</a:t>
            </a:r>
          </a:p>
          <a:p>
            <a:endParaRPr lang="nl-BE" dirty="0">
              <a:latin typeface="Calibri Light" panose="020F0302020204030204" pitchFamily="34" charset="0"/>
            </a:endParaRPr>
          </a:p>
          <a:p>
            <a:r>
              <a:rPr lang="nl-BE" dirty="0" smtClean="0">
                <a:latin typeface="Calibri Light" panose="020F0302020204030204" pitchFamily="34" charset="0"/>
              </a:rPr>
              <a:t>Dit is het geval voor sociale uitsluiting, niet elders genoemd (HY060G)</a:t>
            </a:r>
          </a:p>
          <a:p>
            <a:pPr lvl="1"/>
            <a:r>
              <a:rPr lang="nl-BE" sz="1800" dirty="0">
                <a:latin typeface="Calibri Light" panose="020F0302020204030204" pitchFamily="34" charset="0"/>
              </a:rPr>
              <a:t>Leefloon is vrijgesteld van </a:t>
            </a:r>
            <a:r>
              <a:rPr lang="nl-BE" sz="1800" dirty="0" smtClean="0">
                <a:latin typeface="Calibri Light" panose="020F0302020204030204" pitchFamily="34" charset="0"/>
              </a:rPr>
              <a:t>belastingen</a:t>
            </a:r>
            <a:endParaRPr lang="nl-BE" dirty="0">
              <a:latin typeface="Calibri Light" panose="020F0302020204030204" pitchFamily="34" charset="0"/>
            </a:endParaRPr>
          </a:p>
          <a:p>
            <a:endParaRPr lang="nl-BE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692400" y="332400"/>
            <a:ext cx="11382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 fontScale="9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nl-BE" sz="3600" kern="1200" baseline="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BE" dirty="0">
                <a:latin typeface="Calibri Light" panose="020F0302020204030204" pitchFamily="34" charset="0"/>
              </a:rPr>
              <a:t>GROEP 2. Componenten </a:t>
            </a:r>
            <a:r>
              <a:rPr lang="nl-BE" dirty="0" smtClean="0">
                <a:latin typeface="Calibri Light" panose="020F0302020204030204" pitchFamily="34" charset="0"/>
              </a:rPr>
              <a:t>te </a:t>
            </a:r>
            <a:r>
              <a:rPr lang="nl-BE" dirty="0">
                <a:latin typeface="Calibri Light" panose="020F0302020204030204" pitchFamily="34" charset="0"/>
              </a:rPr>
              <a:t>reconstrueren op basis van DWH AM&amp;SB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06711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>
                <a:latin typeface="Calibri Light" panose="020F0302020204030204" pitchFamily="34" charset="0"/>
              </a:rPr>
              <a:t>Bruto-inkomen uit loondienst (zowel in geld als in natura) (PY010G en PY020G)</a:t>
            </a:r>
          </a:p>
          <a:p>
            <a:endParaRPr lang="nl-BE" dirty="0" smtClean="0">
              <a:latin typeface="Calibri Light" panose="020F0302020204030204" pitchFamily="34" charset="0"/>
            </a:endParaRPr>
          </a:p>
          <a:p>
            <a:endParaRPr lang="nl-BE" dirty="0">
              <a:latin typeface="Calibri Light" panose="020F0302020204030204" pitchFamily="34" charset="0"/>
            </a:endParaRPr>
          </a:p>
          <a:p>
            <a:r>
              <a:rPr lang="nl-BE" dirty="0" smtClean="0">
                <a:latin typeface="Calibri Light" panose="020F0302020204030204" pitchFamily="34" charset="0"/>
              </a:rPr>
              <a:t>Transfers tussen huishoudens (HY080G en HY130G)</a:t>
            </a:r>
          </a:p>
          <a:p>
            <a:pPr lvl="1"/>
            <a:r>
              <a:rPr lang="nl-BE" sz="1800" dirty="0">
                <a:latin typeface="Calibri Light" panose="020F0302020204030204" pitchFamily="34" charset="0"/>
              </a:rPr>
              <a:t>Fiscus hanteert striktere definitie dan </a:t>
            </a:r>
            <a:r>
              <a:rPr lang="nl-BE" sz="1800" dirty="0" smtClean="0">
                <a:latin typeface="Calibri Light" panose="020F0302020204030204" pitchFamily="34" charset="0"/>
              </a:rPr>
              <a:t>EU-SILC → transfer dient steeds te zijn betaald in het kader van een wettelijke verplichting</a:t>
            </a:r>
          </a:p>
          <a:p>
            <a:pPr lvl="1"/>
            <a:r>
              <a:rPr lang="nl-BE" sz="1800" dirty="0" smtClean="0">
                <a:latin typeface="Calibri Light" panose="020F0302020204030204" pitchFamily="34" charset="0"/>
              </a:rPr>
              <a:t>SILC: ook niet-wettelijk verplichte / niet-fiscaal aftrekbare transfers kunnen gerapporteerd worden </a:t>
            </a:r>
            <a:endParaRPr lang="nl-BE" dirty="0">
              <a:latin typeface="Calibri Light" panose="020F0302020204030204" pitchFamily="34" charset="0"/>
            </a:endParaRPr>
          </a:p>
          <a:p>
            <a:endParaRPr lang="nl-BE" dirty="0">
              <a:latin typeface="Calibri Light" panose="020F0302020204030204" pitchFamily="34" charset="0"/>
            </a:endParaRPr>
          </a:p>
          <a:p>
            <a:endParaRPr lang="nl-BE" dirty="0">
              <a:latin typeface="Calibri Light" panose="020F0302020204030204" pitchFamily="34" charset="0"/>
            </a:endParaRPr>
          </a:p>
          <a:p>
            <a:endParaRPr lang="nl-BE" dirty="0">
              <a:latin typeface="Calibri Light" panose="020F0302020204030204" pitchFamily="34" charset="0"/>
            </a:endParaRPr>
          </a:p>
          <a:p>
            <a:endParaRPr lang="nl-BE" dirty="0">
              <a:latin typeface="Calibri Light" panose="020F0302020204030204" pitchFamily="34" charset="0"/>
            </a:endParaRPr>
          </a:p>
          <a:p>
            <a:endParaRPr lang="nl-B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692400" y="332400"/>
            <a:ext cx="11382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nl-BE" sz="3600" kern="1200" baseline="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nl-BE" sz="3300" dirty="0">
                <a:latin typeface="Calibri Light" panose="020F0302020204030204" pitchFamily="34" charset="0"/>
              </a:rPr>
              <a:t>GROEP 3. Componenten te reconstrueren op basis van IPCAL</a:t>
            </a:r>
          </a:p>
        </p:txBody>
      </p:sp>
    </p:spTree>
    <p:extLst>
      <p:ext uri="{BB962C8B-B14F-4D97-AF65-F5344CB8AC3E}">
        <p14:creationId xmlns:p14="http://schemas.microsoft.com/office/powerpoint/2010/main" val="126814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>
                <a:latin typeface="Calibri Light" panose="020F0302020204030204" pitchFamily="34" charset="0"/>
              </a:rPr>
              <a:t>GROEP 4. Componenten te reconstrueren op basis van beide databronnen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>
                <a:latin typeface="Calibri Light" panose="020F0302020204030204" pitchFamily="34" charset="0"/>
              </a:rPr>
              <a:t>Niet zonder problemen</a:t>
            </a:r>
          </a:p>
          <a:p>
            <a:endParaRPr lang="nl-BE" dirty="0" smtClean="0">
              <a:latin typeface="Calibri Light" panose="020F0302020204030204" pitchFamily="34" charset="0"/>
            </a:endParaRPr>
          </a:p>
          <a:p>
            <a:r>
              <a:rPr lang="nl-BE" dirty="0" smtClean="0">
                <a:latin typeface="Calibri Light" panose="020F0302020204030204" pitchFamily="34" charset="0"/>
              </a:rPr>
              <a:t>Voorbeeld: gezins- en kindertoeslagen (HY050)</a:t>
            </a:r>
          </a:p>
          <a:p>
            <a:pPr lvl="1"/>
            <a:r>
              <a:rPr lang="nl-BE" sz="1800" dirty="0" smtClean="0">
                <a:latin typeface="Calibri Light" panose="020F0302020204030204" pitchFamily="34" charset="0"/>
              </a:rPr>
              <a:t>Geboorte / adoptiepremies → niet belastbaar, maar gereconstrueerd in DWH AM&amp;SB</a:t>
            </a:r>
          </a:p>
          <a:p>
            <a:pPr lvl="1"/>
            <a:r>
              <a:rPr lang="nl-BE" sz="1800" dirty="0" smtClean="0">
                <a:latin typeface="Calibri Light" panose="020F0302020204030204" pitchFamily="34" charset="0"/>
              </a:rPr>
              <a:t>Kindertoeslagen → idem</a:t>
            </a:r>
          </a:p>
          <a:p>
            <a:pPr lvl="1"/>
            <a:r>
              <a:rPr lang="nl-BE" sz="1800" dirty="0" smtClean="0">
                <a:latin typeface="Calibri Light" panose="020F0302020204030204" pitchFamily="34" charset="0"/>
              </a:rPr>
              <a:t>Uitkeringen voor moederschapsrust / </a:t>
            </a:r>
            <a:r>
              <a:rPr lang="nl-BE" sz="1800" dirty="0">
                <a:latin typeface="Calibri Light" panose="020F0302020204030204" pitchFamily="34" charset="0"/>
              </a:rPr>
              <a:t>vaderschapsverlof </a:t>
            </a:r>
            <a:r>
              <a:rPr lang="nl-BE" sz="1800" dirty="0" smtClean="0">
                <a:latin typeface="Calibri Light" panose="020F0302020204030204" pitchFamily="34" charset="0"/>
              </a:rPr>
              <a:t>→ belastbaar, dus in IPCAL, maar…</a:t>
            </a:r>
          </a:p>
          <a:p>
            <a:pPr lvl="1"/>
            <a:r>
              <a:rPr lang="nl-BE" sz="1800" dirty="0" smtClean="0">
                <a:latin typeface="Calibri Light" panose="020F0302020204030204" pitchFamily="34" charset="0"/>
              </a:rPr>
              <a:t>Uitkeringen voor ouderschapsverlof </a:t>
            </a:r>
            <a:r>
              <a:rPr lang="nl-BE" sz="1800" dirty="0">
                <a:latin typeface="Calibri Light" panose="020F0302020204030204" pitchFamily="34" charset="0"/>
              </a:rPr>
              <a:t>→ belastbaar, dus in IPCAL, maar</a:t>
            </a:r>
            <a:r>
              <a:rPr lang="nl-BE" sz="1800" dirty="0" smtClean="0">
                <a:latin typeface="Calibri Light" panose="020F0302020204030204" pitchFamily="34" charset="0"/>
              </a:rPr>
              <a:t>…</a:t>
            </a:r>
          </a:p>
          <a:p>
            <a:pPr lvl="1"/>
            <a:endParaRPr lang="nl-BE" sz="1800" dirty="0">
              <a:latin typeface="Calibri Light" panose="020F0302020204030204" pitchFamily="34" charset="0"/>
            </a:endParaRPr>
          </a:p>
          <a:p>
            <a:r>
              <a:rPr lang="nl-BE" dirty="0">
                <a:latin typeface="Calibri Light" panose="020F0302020204030204" pitchFamily="34" charset="0"/>
              </a:rPr>
              <a:t>Zelfde situatie voor </a:t>
            </a:r>
            <a:r>
              <a:rPr lang="nl-BE" dirty="0" smtClean="0">
                <a:latin typeface="Calibri Light" panose="020F0302020204030204" pitchFamily="34" charset="0"/>
              </a:rPr>
              <a:t>vervangingsinkomsten</a:t>
            </a:r>
            <a:endParaRPr lang="nl-BE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40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-KU Leuven-Liggend-Achtergrond Wit">
  <a:themeElements>
    <a:clrScheme name="KU Leuven Corporate">
      <a:dk1>
        <a:srgbClr val="00407A"/>
      </a:dk1>
      <a:lt1>
        <a:srgbClr val="FFFFFF"/>
      </a:lt1>
      <a:dk2>
        <a:srgbClr val="52BDEC"/>
      </a:dk2>
      <a:lt2>
        <a:srgbClr val="FFFFFF"/>
      </a:lt2>
      <a:accent1>
        <a:srgbClr val="00407A"/>
      </a:accent1>
      <a:accent2>
        <a:srgbClr val="1D8DB0"/>
      </a:accent2>
      <a:accent3>
        <a:srgbClr val="52BDEC"/>
      </a:accent3>
      <a:accent4>
        <a:srgbClr val="00407A"/>
      </a:accent4>
      <a:accent5>
        <a:srgbClr val="FF9E0F"/>
      </a:accent5>
      <a:accent6>
        <a:srgbClr val="FF4D00"/>
      </a:accent6>
      <a:hlink>
        <a:srgbClr val="1D8DB0"/>
      </a:hlink>
      <a:folHlink>
        <a:srgbClr val="00407A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KU Leuven" id="{F2BCC727-2FE8-4CF6-A914-4F2FB01FAB1C}" vid="{5F7B67F4-B5EA-4346-9241-177087B30639}"/>
    </a:ext>
  </a:extLst>
</a:theme>
</file>

<file path=ppt/theme/theme2.xml><?xml version="1.0" encoding="utf-8"?>
<a:theme xmlns:a="http://schemas.openxmlformats.org/drawingml/2006/main" name="Corporate-KU Leuven-Liggend-Achtergrond Wit en Watermerk">
  <a:themeElements>
    <a:clrScheme name="KU Leuven Corporate">
      <a:dk1>
        <a:srgbClr val="00407A"/>
      </a:dk1>
      <a:lt1>
        <a:srgbClr val="FFFFFF"/>
      </a:lt1>
      <a:dk2>
        <a:srgbClr val="52BDEC"/>
      </a:dk2>
      <a:lt2>
        <a:srgbClr val="FFFFFF"/>
      </a:lt2>
      <a:accent1>
        <a:srgbClr val="00407A"/>
      </a:accent1>
      <a:accent2>
        <a:srgbClr val="1D8DB0"/>
      </a:accent2>
      <a:accent3>
        <a:srgbClr val="52BDEC"/>
      </a:accent3>
      <a:accent4>
        <a:srgbClr val="00407A"/>
      </a:accent4>
      <a:accent5>
        <a:srgbClr val="FF9E0F"/>
      </a:accent5>
      <a:accent6>
        <a:srgbClr val="FF4D00"/>
      </a:accent6>
      <a:hlink>
        <a:srgbClr val="1D8DB0"/>
      </a:hlink>
      <a:folHlink>
        <a:srgbClr val="00407A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corporate-KULeuven</Template>
  <TotalTime>1070</TotalTime>
  <Words>909</Words>
  <Application>Microsoft Office PowerPoint</Application>
  <PresentationFormat>Breedbeeld</PresentationFormat>
  <Paragraphs>129</Paragraphs>
  <Slides>11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Courier New</vt:lpstr>
      <vt:lpstr>Corporate-KU Leuven-Liggend-Achtergrond Wit</vt:lpstr>
      <vt:lpstr>Corporate-KU Leuven-Liggend-Achtergrond Wit en Watermerk</vt:lpstr>
      <vt:lpstr>Een beschikbaar inkomen op basis van administratieve data</vt:lpstr>
      <vt:lpstr>Inleiding</vt:lpstr>
      <vt:lpstr>Inleiding</vt:lpstr>
      <vt:lpstr>PowerPoint-presentatie</vt:lpstr>
      <vt:lpstr>PowerPoint-presentatie</vt:lpstr>
      <vt:lpstr>PowerPoint-presentatie</vt:lpstr>
      <vt:lpstr>PowerPoint-presentatie</vt:lpstr>
      <vt:lpstr>PowerPoint-presentatie</vt:lpstr>
      <vt:lpstr>GROEP 4. Componenten te reconstrueren op basis van beide databronnen</vt:lpstr>
      <vt:lpstr>Toekomst?</vt:lpstr>
      <vt:lpstr>Vragen?</vt:lpstr>
    </vt:vector>
  </TitlesOfParts>
  <Company>KULeuven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ICTS | Communicatie, Servicepunt en Opleiding</dc:creator>
  <dc:description>Huisstijl KU Leuven - versie 24 juli 2012</dc:description>
  <cp:lastModifiedBy>Silke Laenen</cp:lastModifiedBy>
  <cp:revision>159</cp:revision>
  <cp:lastPrinted>2016-10-25T09:51:35Z</cp:lastPrinted>
  <dcterms:created xsi:type="dcterms:W3CDTF">2012-07-10T07:57:57Z</dcterms:created>
  <dcterms:modified xsi:type="dcterms:W3CDTF">2016-10-25T10:13:00Z</dcterms:modified>
</cp:coreProperties>
</file>