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78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orient="horz" pos="4267">
          <p15:clr>
            <a:srgbClr val="A4A3A4"/>
          </p15:clr>
        </p15:guide>
        <p15:guide id="3" pos="2880">
          <p15:clr>
            <a:srgbClr val="A4A3A4"/>
          </p15:clr>
        </p15:guide>
        <p15:guide id="4" pos="96">
          <p15:clr>
            <a:srgbClr val="A4A3A4"/>
          </p15:clr>
        </p15:guide>
        <p15:guide id="5" pos="5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B9E0"/>
    <a:srgbClr val="000000"/>
    <a:srgbClr val="014A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1306" y="72"/>
      </p:cViewPr>
      <p:guideLst>
        <p:guide orient="horz" pos="2166"/>
        <p:guide orient="horz" pos="4267"/>
        <p:guide pos="2880"/>
        <p:guide pos="96"/>
        <p:guide pos="5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4EE76D-EF85-334C-B9F2-11202E6BB9C0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D1B02-53FA-644C-BB4A-8E7069F4F3A5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4918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20EC21-BD87-A147-A584-9F1DAFB0B8DE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6002E-BEEB-BF48-A015-3E10327470B6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19129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371975-60FC-8048-B04F-1519251F0725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5349C-B414-AA45-89BF-C00DA1522353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99916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9476912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899592" y="2084852"/>
            <a:ext cx="7715200" cy="4525433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73850463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7B33C2-D8EC-0042-A29E-95CA6C8C1297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09381-3E92-8D48-A138-36E3E02FBC0C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90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E9CE65-2A1C-E64B-BE95-DE1873C9B0EF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69F5E-5D93-8F46-9E42-B32C0A0C6673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44969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4425132"/>
            <a:ext cx="7772400" cy="822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15616" y="292494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4CF3B-FA5A-1B42-84C6-CBA2EAB96949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E6FA9-40F6-134B-BBCF-18DC1045B3C1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0122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31640" y="1600200"/>
            <a:ext cx="31641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4D998-9FC4-4042-A3A4-A563FBD28B64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A3979-D4D4-7144-85A0-1EFE4CE3566D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8243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554C85-92D2-1A44-A307-58593C7C1D0E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9DA25-D812-5C4C-A153-6FDAAC89516D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96934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1C96B4-36A7-3F4A-8089-827EAF29B0B4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18DB8-BC9E-DC43-867A-7B2DA66B0FD3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3178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21907D-A7C1-F940-88BD-BE4ABF9209FE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06422-7228-EB46-AAFF-97D8FCC921C8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1249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238324"/>
            <a:ext cx="2277889" cy="9584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188640"/>
            <a:ext cx="5111750" cy="59375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87624" y="1412776"/>
            <a:ext cx="2277889" cy="4713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B64C7A-B8B5-514D-AE00-1BB6AE1BEDB4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CFC163-1B82-B949-9CDE-856BE5023C3B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52450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18122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Page d</a:t>
            </a:r>
            <a:r>
              <a:rPr lang="ja-JP" altLang="fr-FR"/>
              <a:t>’</a:t>
            </a:r>
            <a:r>
              <a:rPr lang="fr-FR"/>
              <a:t>ouverture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D5340B4F-1E41-8542-948E-2D3FA919F9E3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4081AFC-BF43-FA4A-97E0-48B8EA7F6038}" type="slidenum">
              <a:rPr lang="fr-BE"/>
              <a:pPr/>
              <a:t>‹#›</a:t>
            </a:fld>
            <a:endParaRPr lang="fr-BE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619250" y="646113"/>
            <a:ext cx="6121400" cy="55657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BE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1" name="Image 8" descr="ulb-logo-texte-vertica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144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Image 9" descr="barrette-ulb-elargie-ppt.jp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702469" y="5515769"/>
            <a:ext cx="2322513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946150" y="381000"/>
            <a:ext cx="72834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Page de contenu</a:t>
            </a:r>
            <a:endParaRPr lang="fr-BE"/>
          </a:p>
        </p:txBody>
      </p:sp>
      <p:sp>
        <p:nvSpPr>
          <p:cNvPr id="307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946150" y="1600200"/>
            <a:ext cx="72834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14400" y="6416675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71D9352-2ABE-044E-BCD3-56866180A020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Calibri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172200" y="6416675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D6F74F5-0209-9941-A457-0F1BCEB01279}" type="slidenum">
              <a:rPr lang="fr-BE"/>
              <a:pPr/>
              <a:t>‹#›</a:t>
            </a:fld>
            <a:endParaRPr lang="fr-BE"/>
          </a:p>
        </p:txBody>
      </p:sp>
      <p:pic>
        <p:nvPicPr>
          <p:cNvPr id="3079" name="Image 8" descr="ulb-logo-texte-vertical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9" b="82310"/>
          <a:stretch>
            <a:fillRect/>
          </a:stretch>
        </p:blipFill>
        <p:spPr bwMode="auto">
          <a:xfrm>
            <a:off x="46038" y="152400"/>
            <a:ext cx="814387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Image 8" descr="barrette-ulb-elargie-ppt.jpg"/>
          <p:cNvPicPr>
            <a:picLocks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2442368" y="3831431"/>
            <a:ext cx="5837238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ctrTitle"/>
          </p:nvPr>
        </p:nvSpPr>
        <p:spPr>
          <a:xfrm>
            <a:off x="971550" y="2278063"/>
            <a:ext cx="7772400" cy="1468437"/>
          </a:xfrm>
        </p:spPr>
        <p:txBody>
          <a:bodyPr/>
          <a:lstStyle/>
          <a:p>
            <a:pPr algn="l" eaLnBrk="1" hangingPunct="1"/>
            <a:r>
              <a:rPr lang="fr-BE" dirty="0" err="1" smtClean="0">
                <a:solidFill>
                  <a:srgbClr val="014A94"/>
                </a:solidFill>
                <a:latin typeface="MetaBold-Roman" charset="0"/>
                <a:ea typeface="ヒラギノ角ゴ Pro W3" charset="0"/>
                <a:cs typeface="ヒラギノ角ゴ Pro W3" charset="0"/>
              </a:rPr>
              <a:t>Integratie</a:t>
            </a:r>
            <a:r>
              <a:rPr lang="fr-BE" dirty="0" smtClean="0">
                <a:solidFill>
                  <a:srgbClr val="014A94"/>
                </a:solidFill>
                <a:latin typeface="MetaBold-Roman" charset="0"/>
                <a:ea typeface="ヒラギノ角ゴ Pro W3" charset="0"/>
                <a:cs typeface="ヒラギノ角ゴ Pro W3" charset="0"/>
              </a:rPr>
              <a:t> van Saturn</a:t>
            </a:r>
            <a:endParaRPr lang="fr-BE" dirty="0">
              <a:solidFill>
                <a:srgbClr val="014A94"/>
              </a:solidFill>
              <a:latin typeface="MetaBold-Roman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 bwMode="auto">
          <a:xfrm>
            <a:off x="971550" y="3789363"/>
            <a:ext cx="5209117" cy="110437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Anne-Laure Mathy, ULB METICES</a:t>
            </a: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/>
            </a:r>
            <a:b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</a:br>
            <a:r>
              <a:rPr lang="fr-BE" sz="1600" dirty="0" err="1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Gebruikersgroep</a:t>
            </a:r>
            <a:r>
              <a:rPr lang="fr-BE" sz="16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 DWH AM&amp;SB 27/10/2016</a:t>
            </a:r>
            <a:endParaRPr lang="fr-BE" sz="1600" dirty="0">
              <a:solidFill>
                <a:srgbClr val="A2B9E0"/>
              </a:solidFill>
              <a:latin typeface="Meta-LightLF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2" name="Picture 1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3" name="Picture 2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ctrTitle"/>
          </p:nvPr>
        </p:nvSpPr>
        <p:spPr>
          <a:xfrm>
            <a:off x="668867" y="945092"/>
            <a:ext cx="7323666" cy="1222375"/>
          </a:xfrm>
        </p:spPr>
        <p:txBody>
          <a:bodyPr/>
          <a:lstStyle/>
          <a:p>
            <a:pPr algn="l"/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1. </a:t>
            </a:r>
            <a:r>
              <a:rPr lang="fr-BE" sz="3200" dirty="0" err="1" smtClean="0">
                <a:latin typeface="Calibri" charset="0"/>
                <a:ea typeface="ヒラギノ角ゴ Pro W3" charset="0"/>
                <a:cs typeface="ヒラギノ角ゴ Pro W3" charset="0"/>
              </a:rPr>
              <a:t>Oorsprong</a:t>
            </a:r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 van de </a:t>
            </a:r>
            <a:r>
              <a:rPr lang="fr-BE" sz="3200" dirty="0" err="1" smtClean="0">
                <a:latin typeface="Calibri" charset="0"/>
                <a:ea typeface="ヒラギノ角ゴ Pro W3" charset="0"/>
                <a:cs typeface="ヒラギノ角ゴ Pro W3" charset="0"/>
              </a:rPr>
              <a:t>gegevens</a:t>
            </a:r>
            <a:endParaRPr lang="fr-BE" sz="3200" dirty="0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03866" y="2209799"/>
            <a:ext cx="6400800" cy="4411133"/>
          </a:xfrm>
        </p:spPr>
        <p:txBody>
          <a:bodyPr/>
          <a:lstStyle/>
          <a:p>
            <a:pPr marL="457200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2004</a:t>
            </a:r>
          </a:p>
          <a:p>
            <a:pPr marL="457200" indent="-457200" algn="l">
              <a:buFont typeface="Arial"/>
              <a:buChar char="•"/>
              <a:defRPr/>
            </a:pPr>
            <a:r>
              <a:rPr lang="fr-BE" dirty="0" err="1" smtClean="0">
                <a:ea typeface="+mn-ea"/>
                <a:cs typeface="+mn-cs"/>
              </a:rPr>
              <a:t>Federatie</a:t>
            </a:r>
            <a:r>
              <a:rPr lang="fr-BE" dirty="0" smtClean="0">
                <a:ea typeface="+mn-ea"/>
                <a:cs typeface="+mn-cs"/>
              </a:rPr>
              <a:t> </a:t>
            </a:r>
            <a:r>
              <a:rPr lang="fr-BE" dirty="0" err="1" smtClean="0">
                <a:ea typeface="+mn-ea"/>
                <a:cs typeface="+mn-cs"/>
              </a:rPr>
              <a:t>Wallonië</a:t>
            </a:r>
            <a:r>
              <a:rPr lang="fr-BE" dirty="0" smtClean="0">
                <a:ea typeface="+mn-ea"/>
                <a:cs typeface="+mn-cs"/>
              </a:rPr>
              <a:t>-Brussel</a:t>
            </a:r>
          </a:p>
          <a:p>
            <a:pPr marL="457200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Het </a:t>
            </a:r>
            <a:r>
              <a:rPr lang="fr-BE" dirty="0" err="1" smtClean="0">
                <a:ea typeface="+mn-ea"/>
                <a:cs typeface="+mn-cs"/>
              </a:rPr>
              <a:t>Observatorium</a:t>
            </a:r>
            <a:r>
              <a:rPr lang="fr-BE" dirty="0" smtClean="0">
                <a:ea typeface="+mn-ea"/>
                <a:cs typeface="+mn-cs"/>
              </a:rPr>
              <a:t> van het </a:t>
            </a:r>
            <a:r>
              <a:rPr lang="fr-BE" dirty="0" err="1" smtClean="0">
                <a:ea typeface="+mn-ea"/>
                <a:cs typeface="+mn-cs"/>
              </a:rPr>
              <a:t>Hoger</a:t>
            </a:r>
            <a:r>
              <a:rPr lang="fr-BE" dirty="0" smtClean="0">
                <a:ea typeface="+mn-ea"/>
                <a:cs typeface="+mn-cs"/>
              </a:rPr>
              <a:t> </a:t>
            </a:r>
            <a:r>
              <a:rPr lang="fr-BE" dirty="0" err="1" smtClean="0">
                <a:ea typeface="+mn-ea"/>
                <a:cs typeface="+mn-cs"/>
              </a:rPr>
              <a:t>Onderwijs</a:t>
            </a:r>
            <a:r>
              <a:rPr lang="fr-BE" dirty="0" smtClean="0">
                <a:ea typeface="+mn-ea"/>
                <a:cs typeface="+mn-cs"/>
              </a:rPr>
              <a:t> via de </a:t>
            </a:r>
            <a:r>
              <a:rPr lang="fr-BE" dirty="0" err="1" smtClean="0">
                <a:ea typeface="+mn-ea"/>
                <a:cs typeface="+mn-cs"/>
              </a:rPr>
              <a:t>instellingen</a:t>
            </a:r>
            <a:r>
              <a:rPr lang="fr-BE" dirty="0" smtClean="0">
                <a:ea typeface="+mn-ea"/>
                <a:cs typeface="+mn-cs"/>
              </a:rPr>
              <a:t> =&gt; </a:t>
            </a:r>
            <a:r>
              <a:rPr lang="fr-BE" dirty="0" err="1" smtClean="0">
                <a:ea typeface="+mn-ea"/>
                <a:cs typeface="+mn-cs"/>
              </a:rPr>
              <a:t>bevordering</a:t>
            </a:r>
            <a:r>
              <a:rPr lang="fr-BE" dirty="0" smtClean="0">
                <a:ea typeface="+mn-ea"/>
                <a:cs typeface="+mn-cs"/>
              </a:rPr>
              <a:t> van de </a:t>
            </a:r>
            <a:r>
              <a:rPr lang="fr-BE" dirty="0" err="1" smtClean="0">
                <a:ea typeface="+mn-ea"/>
                <a:cs typeface="+mn-cs"/>
              </a:rPr>
              <a:t>slaagkansen</a:t>
            </a:r>
            <a:endParaRPr lang="fr-BE" dirty="0" smtClean="0">
              <a:ea typeface="+mn-ea"/>
              <a:cs typeface="+mn-cs"/>
            </a:endParaRPr>
          </a:p>
          <a:p>
            <a:pPr algn="l">
              <a:defRPr/>
            </a:pPr>
            <a:endParaRPr lang="fr-BE" dirty="0">
              <a:ea typeface="+mn-ea"/>
              <a:cs typeface="+mn-cs"/>
            </a:endParaRPr>
          </a:p>
        </p:txBody>
      </p:sp>
      <p:pic>
        <p:nvPicPr>
          <p:cNvPr id="6" name="Picture 5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7" name="Picture 6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ctrTitle"/>
          </p:nvPr>
        </p:nvSpPr>
        <p:spPr>
          <a:xfrm>
            <a:off x="668867" y="945092"/>
            <a:ext cx="7357533" cy="1120775"/>
          </a:xfrm>
        </p:spPr>
        <p:txBody>
          <a:bodyPr/>
          <a:lstStyle/>
          <a:p>
            <a:pPr algn="l"/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2. </a:t>
            </a:r>
            <a:r>
              <a:rPr lang="fr-BE" sz="3200" dirty="0" err="1" smtClean="0">
                <a:latin typeface="Calibri" charset="0"/>
                <a:ea typeface="ヒラギノ角ゴ Pro W3" charset="0"/>
                <a:cs typeface="ヒラギノ角ゴ Pro W3" charset="0"/>
              </a:rPr>
              <a:t>Inhoud</a:t>
            </a:r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 en </a:t>
            </a:r>
            <a:r>
              <a:rPr lang="fr-BE" sz="3200" dirty="0" err="1" smtClean="0">
                <a:latin typeface="Calibri" charset="0"/>
                <a:ea typeface="ヒラギノ角ゴ Pro W3" charset="0"/>
                <a:cs typeface="ヒラギノ角ゴ Pro W3" charset="0"/>
              </a:rPr>
              <a:t>omvang</a:t>
            </a:r>
            <a:endParaRPr lang="fr-BE" sz="3200" dirty="0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03866" y="2209799"/>
            <a:ext cx="6400800" cy="4411133"/>
          </a:xfrm>
        </p:spPr>
        <p:txBody>
          <a:bodyPr/>
          <a:lstStyle/>
          <a:p>
            <a:pPr marL="457200" indent="-457200" algn="l">
              <a:buFont typeface="Arial"/>
              <a:buChar char="•"/>
              <a:defRPr/>
            </a:pPr>
            <a:r>
              <a:rPr lang="fr-BE" dirty="0" err="1" smtClean="0">
                <a:ea typeface="+mn-ea"/>
                <a:cs typeface="+mn-cs"/>
              </a:rPr>
              <a:t>Enkel</a:t>
            </a:r>
            <a:r>
              <a:rPr lang="fr-BE" dirty="0" smtClean="0">
                <a:ea typeface="+mn-ea"/>
                <a:cs typeface="+mn-cs"/>
              </a:rPr>
              <a:t> de </a:t>
            </a:r>
            <a:r>
              <a:rPr lang="fr-BE" dirty="0" err="1" smtClean="0">
                <a:ea typeface="+mn-ea"/>
                <a:cs typeface="+mn-cs"/>
              </a:rPr>
              <a:t>hogescholen</a:t>
            </a:r>
            <a:endParaRPr lang="fr-BE" dirty="0" smtClean="0">
              <a:ea typeface="+mn-ea"/>
              <a:cs typeface="+mn-cs"/>
            </a:endParaRPr>
          </a:p>
          <a:p>
            <a:pPr marL="457200" indent="-457200" algn="l">
              <a:buFont typeface="Arial"/>
              <a:buChar char="•"/>
              <a:defRPr/>
            </a:pPr>
            <a:r>
              <a:rPr lang="fr-BE" dirty="0" err="1" smtClean="0">
                <a:ea typeface="+mn-ea"/>
                <a:cs typeface="+mn-cs"/>
              </a:rPr>
              <a:t>Inschrijvingen</a:t>
            </a:r>
            <a:r>
              <a:rPr lang="fr-BE" dirty="0" smtClean="0">
                <a:ea typeface="+mn-ea"/>
                <a:cs typeface="+mn-cs"/>
              </a:rPr>
              <a:t> per </a:t>
            </a:r>
            <a:r>
              <a:rPr lang="fr-BE" dirty="0" err="1" smtClean="0">
                <a:ea typeface="+mn-ea"/>
                <a:cs typeface="+mn-cs"/>
              </a:rPr>
              <a:t>studieprogramma</a:t>
            </a:r>
            <a:r>
              <a:rPr lang="fr-BE" dirty="0" smtClean="0">
                <a:ea typeface="+mn-ea"/>
                <a:cs typeface="+mn-cs"/>
              </a:rPr>
              <a:t> en </a:t>
            </a:r>
            <a:r>
              <a:rPr lang="fr-BE" dirty="0" err="1" smtClean="0">
                <a:ea typeface="+mn-ea"/>
                <a:cs typeface="+mn-cs"/>
              </a:rPr>
              <a:t>opties</a:t>
            </a:r>
            <a:r>
              <a:rPr lang="fr-BE" dirty="0" smtClean="0">
                <a:ea typeface="+mn-ea"/>
                <a:cs typeface="+mn-cs"/>
              </a:rPr>
              <a:t>, </a:t>
            </a:r>
            <a:r>
              <a:rPr lang="fr-BE" dirty="0" err="1" smtClean="0">
                <a:ea typeface="+mn-ea"/>
                <a:cs typeface="+mn-cs"/>
              </a:rPr>
              <a:t>academische</a:t>
            </a:r>
            <a:r>
              <a:rPr lang="fr-BE" dirty="0" smtClean="0">
                <a:ea typeface="+mn-ea"/>
                <a:cs typeface="+mn-cs"/>
              </a:rPr>
              <a:t> </a:t>
            </a:r>
            <a:r>
              <a:rPr lang="fr-BE" dirty="0" err="1" smtClean="0">
                <a:ea typeface="+mn-ea"/>
                <a:cs typeface="+mn-cs"/>
              </a:rPr>
              <a:t>achtergrond</a:t>
            </a:r>
            <a:r>
              <a:rPr lang="fr-BE" dirty="0" smtClean="0">
                <a:ea typeface="+mn-ea"/>
                <a:cs typeface="+mn-cs"/>
              </a:rPr>
              <a:t>, het </a:t>
            </a:r>
            <a:r>
              <a:rPr lang="fr-BE" dirty="0" err="1" smtClean="0">
                <a:ea typeface="+mn-ea"/>
                <a:cs typeface="+mn-cs"/>
              </a:rPr>
              <a:t>diplomatype</a:t>
            </a:r>
            <a:r>
              <a:rPr lang="fr-BE" dirty="0" smtClean="0">
                <a:ea typeface="+mn-ea"/>
                <a:cs typeface="+mn-cs"/>
              </a:rPr>
              <a:t>, </a:t>
            </a:r>
            <a:r>
              <a:rPr lang="is-IS" dirty="0" smtClean="0">
                <a:ea typeface="+mn-ea"/>
                <a:cs typeface="+mn-cs"/>
              </a:rPr>
              <a:t>…</a:t>
            </a:r>
            <a:endParaRPr lang="fr-BE" dirty="0" smtClean="0">
              <a:ea typeface="+mn-ea"/>
              <a:cs typeface="+mn-cs"/>
            </a:endParaRPr>
          </a:p>
          <a:p>
            <a:pPr marL="457200" indent="-457200" algn="l">
              <a:buFont typeface="Arial"/>
              <a:buChar char="•"/>
              <a:defRPr/>
            </a:pPr>
            <a:r>
              <a:rPr lang="fr-BE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+mn-cs"/>
              </a:rPr>
              <a:t>Persoonlijke gegevens van de student</a:t>
            </a:r>
            <a:r>
              <a:rPr lang="fr-BE" dirty="0" smtClean="0">
                <a:ea typeface="+mn-ea"/>
                <a:cs typeface="+mn-cs"/>
              </a:rPr>
              <a:t>: geslacht, herkomst, geboorteplaats, </a:t>
            </a:r>
            <a:r>
              <a:rPr lang="is-IS" dirty="0" smtClean="0">
                <a:ea typeface="+mn-ea"/>
                <a:cs typeface="+mn-cs"/>
              </a:rPr>
              <a:t>…</a:t>
            </a:r>
            <a:endParaRPr lang="fr-BE" dirty="0" smtClean="0">
              <a:ea typeface="+mn-ea"/>
              <a:cs typeface="+mn-cs"/>
            </a:endParaRPr>
          </a:p>
          <a:p>
            <a:pPr marL="457200" indent="-457200" algn="l">
              <a:buFont typeface="Arial"/>
              <a:buChar char="•"/>
              <a:defRPr/>
            </a:pPr>
            <a:endParaRPr lang="fr-BE" dirty="0" smtClean="0">
              <a:ea typeface="+mn-ea"/>
              <a:cs typeface="+mn-cs"/>
            </a:endParaRPr>
          </a:p>
        </p:txBody>
      </p:sp>
      <p:pic>
        <p:nvPicPr>
          <p:cNvPr id="6" name="Picture 5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7" name="Picture 6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27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ctrTitle"/>
          </p:nvPr>
        </p:nvSpPr>
        <p:spPr>
          <a:xfrm>
            <a:off x="668867" y="945092"/>
            <a:ext cx="7357533" cy="1120775"/>
          </a:xfrm>
        </p:spPr>
        <p:txBody>
          <a:bodyPr/>
          <a:lstStyle/>
          <a:p>
            <a:pPr algn="l"/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3. Op lange </a:t>
            </a:r>
            <a:r>
              <a:rPr lang="fr-BE" sz="3200" dirty="0" err="1" smtClean="0">
                <a:latin typeface="Calibri" charset="0"/>
                <a:ea typeface="ヒラギノ角ゴ Pro W3" charset="0"/>
                <a:cs typeface="ヒラギノ角ゴ Pro W3" charset="0"/>
              </a:rPr>
              <a:t>termijn</a:t>
            </a:r>
            <a:endParaRPr lang="fr-BE" sz="3200" dirty="0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03866" y="2209799"/>
            <a:ext cx="6400800" cy="4411133"/>
          </a:xfrm>
        </p:spPr>
        <p:txBody>
          <a:bodyPr/>
          <a:lstStyle/>
          <a:p>
            <a:pPr marL="457200" indent="-457200" algn="l">
              <a:buFont typeface="Arial"/>
              <a:buChar char="•"/>
              <a:defRPr/>
            </a:pPr>
            <a:r>
              <a:rPr lang="fr-BE" dirty="0" err="1" smtClean="0">
                <a:ea typeface="+mn-ea"/>
                <a:cs typeface="+mn-cs"/>
              </a:rPr>
              <a:t>Academie</a:t>
            </a:r>
            <a:r>
              <a:rPr lang="fr-BE" dirty="0" smtClean="0">
                <a:ea typeface="+mn-ea"/>
                <a:cs typeface="+mn-cs"/>
              </a:rPr>
              <a:t> </a:t>
            </a:r>
            <a:r>
              <a:rPr lang="fr-BE" dirty="0" err="1" smtClean="0">
                <a:ea typeface="+mn-ea"/>
                <a:cs typeface="+mn-cs"/>
              </a:rPr>
              <a:t>voor</a:t>
            </a:r>
            <a:r>
              <a:rPr lang="fr-BE" dirty="0" smtClean="0">
                <a:ea typeface="+mn-ea"/>
                <a:cs typeface="+mn-cs"/>
              </a:rPr>
              <a:t> </a:t>
            </a:r>
            <a:r>
              <a:rPr lang="fr-BE" dirty="0" err="1">
                <a:ea typeface="+mn-ea"/>
                <a:cs typeface="+mn-cs"/>
              </a:rPr>
              <a:t>O</a:t>
            </a:r>
            <a:r>
              <a:rPr lang="fr-BE" dirty="0" err="1" smtClean="0">
                <a:ea typeface="+mn-ea"/>
                <a:cs typeface="+mn-cs"/>
              </a:rPr>
              <a:t>nderzoek</a:t>
            </a:r>
            <a:r>
              <a:rPr lang="fr-BE" dirty="0" smtClean="0">
                <a:ea typeface="+mn-ea"/>
                <a:cs typeface="+mn-cs"/>
              </a:rPr>
              <a:t> en </a:t>
            </a:r>
            <a:r>
              <a:rPr lang="fr-BE" dirty="0" err="1">
                <a:ea typeface="+mn-ea"/>
                <a:cs typeface="+mn-cs"/>
              </a:rPr>
              <a:t>H</a:t>
            </a:r>
            <a:r>
              <a:rPr lang="fr-BE" dirty="0" err="1" smtClean="0">
                <a:ea typeface="+mn-ea"/>
                <a:cs typeface="+mn-cs"/>
              </a:rPr>
              <a:t>oger</a:t>
            </a:r>
            <a:r>
              <a:rPr lang="fr-BE" dirty="0" smtClean="0">
                <a:ea typeface="+mn-ea"/>
                <a:cs typeface="+mn-cs"/>
              </a:rPr>
              <a:t> </a:t>
            </a:r>
            <a:r>
              <a:rPr lang="fr-BE" dirty="0" err="1">
                <a:ea typeface="+mn-ea"/>
                <a:cs typeface="+mn-cs"/>
              </a:rPr>
              <a:t>O</a:t>
            </a:r>
            <a:r>
              <a:rPr lang="fr-BE" dirty="0" err="1" smtClean="0">
                <a:ea typeface="+mn-ea"/>
                <a:cs typeface="+mn-cs"/>
              </a:rPr>
              <a:t>nderwijs</a:t>
            </a:r>
            <a:r>
              <a:rPr lang="fr-BE" dirty="0" smtClean="0">
                <a:ea typeface="+mn-ea"/>
                <a:cs typeface="+mn-cs"/>
              </a:rPr>
              <a:t> </a:t>
            </a:r>
            <a:r>
              <a:rPr lang="fr-BE" dirty="0">
                <a:ea typeface="+mn-ea"/>
                <a:cs typeface="+mn-cs"/>
              </a:rPr>
              <a:t>[</a:t>
            </a:r>
            <a:r>
              <a:rPr lang="fr-BE" dirty="0" smtClean="0">
                <a:ea typeface="+mn-ea"/>
                <a:cs typeface="+mn-cs"/>
              </a:rPr>
              <a:t>ARES</a:t>
            </a:r>
            <a:r>
              <a:rPr lang="fr-BE" dirty="0">
                <a:ea typeface="+mn-ea"/>
                <a:cs typeface="+mn-cs"/>
              </a:rPr>
              <a:t>]</a:t>
            </a:r>
            <a:r>
              <a:rPr lang="fr-BE" dirty="0" smtClean="0">
                <a:ea typeface="+mn-ea"/>
                <a:cs typeface="+mn-cs"/>
              </a:rPr>
              <a:t>: </a:t>
            </a:r>
            <a:r>
              <a:rPr lang="fr-BE" dirty="0" err="1" smtClean="0">
                <a:ea typeface="+mn-ea"/>
                <a:cs typeface="+mn-cs"/>
              </a:rPr>
              <a:t>satelliet</a:t>
            </a:r>
            <a:r>
              <a:rPr lang="fr-BE" dirty="0" smtClean="0">
                <a:ea typeface="+mn-ea"/>
                <a:cs typeface="+mn-cs"/>
              </a:rPr>
              <a:t> van de FWB</a:t>
            </a:r>
          </a:p>
          <a:p>
            <a:pPr marL="457200" indent="-457200" algn="l">
              <a:buFont typeface="Arial"/>
              <a:buChar char="•"/>
              <a:defRPr/>
            </a:pPr>
            <a:r>
              <a:rPr lang="fr-BE" dirty="0" err="1" smtClean="0">
                <a:solidFill>
                  <a:schemeClr val="bg1">
                    <a:lumMod val="50000"/>
                  </a:schemeClr>
                </a:solidFill>
                <a:ea typeface="+mn-ea"/>
                <a:cs typeface="+mn-cs"/>
              </a:rPr>
              <a:t>Rechtstreekse</a:t>
            </a:r>
            <a:r>
              <a:rPr lang="fr-BE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+mn-cs"/>
              </a:rPr>
              <a:t> </a:t>
            </a:r>
            <a:r>
              <a:rPr lang="fr-BE" dirty="0" err="1" smtClean="0">
                <a:solidFill>
                  <a:schemeClr val="bg1">
                    <a:lumMod val="50000"/>
                  </a:schemeClr>
                </a:solidFill>
                <a:ea typeface="+mn-ea"/>
                <a:cs typeface="+mn-cs"/>
              </a:rPr>
              <a:t>gegevensverzameling</a:t>
            </a:r>
            <a:r>
              <a:rPr lang="fr-BE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+mn-cs"/>
              </a:rPr>
              <a:t> </a:t>
            </a:r>
            <a:r>
              <a:rPr lang="fr-BE" dirty="0" err="1" smtClean="0">
                <a:solidFill>
                  <a:schemeClr val="bg1">
                    <a:lumMod val="50000"/>
                  </a:schemeClr>
                </a:solidFill>
                <a:ea typeface="+mn-ea"/>
                <a:cs typeface="+mn-cs"/>
              </a:rPr>
              <a:t>bij</a:t>
            </a:r>
            <a:r>
              <a:rPr lang="fr-BE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+mn-cs"/>
              </a:rPr>
              <a:t> de </a:t>
            </a:r>
            <a:r>
              <a:rPr lang="fr-BE" dirty="0" err="1" smtClean="0">
                <a:solidFill>
                  <a:schemeClr val="bg1">
                    <a:lumMod val="50000"/>
                  </a:schemeClr>
                </a:solidFill>
                <a:ea typeface="+mn-ea"/>
                <a:cs typeface="+mn-cs"/>
              </a:rPr>
              <a:t>inschrijving</a:t>
            </a:r>
            <a:endParaRPr lang="fr-BE" dirty="0" smtClean="0">
              <a:solidFill>
                <a:schemeClr val="bg1">
                  <a:lumMod val="50000"/>
                </a:schemeClr>
              </a:solidFill>
              <a:ea typeface="+mn-ea"/>
              <a:cs typeface="+mn-cs"/>
            </a:endParaRPr>
          </a:p>
        </p:txBody>
      </p:sp>
      <p:pic>
        <p:nvPicPr>
          <p:cNvPr id="6" name="Picture 5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7" name="Picture 6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60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ctrTitle"/>
          </p:nvPr>
        </p:nvSpPr>
        <p:spPr>
          <a:xfrm>
            <a:off x="668867" y="945092"/>
            <a:ext cx="7357533" cy="1120775"/>
          </a:xfrm>
        </p:spPr>
        <p:txBody>
          <a:bodyPr/>
          <a:lstStyle/>
          <a:p>
            <a:pPr algn="l"/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4. </a:t>
            </a:r>
            <a:r>
              <a:rPr lang="fr-BE" sz="3200" dirty="0" err="1" smtClean="0">
                <a:latin typeface="Calibri" charset="0"/>
                <a:ea typeface="ヒラギノ角ゴ Pro W3" charset="0"/>
                <a:cs typeface="ヒラギノ角ゴ Pro W3" charset="0"/>
              </a:rPr>
              <a:t>Voorbeelden</a:t>
            </a:r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 van </a:t>
            </a:r>
            <a:r>
              <a:rPr lang="fr-BE" sz="3200" dirty="0" err="1" smtClean="0">
                <a:latin typeface="Calibri" charset="0"/>
                <a:ea typeface="ヒラギノ角ゴ Pro W3" charset="0"/>
                <a:cs typeface="ヒラギノ角ゴ Pro W3" charset="0"/>
              </a:rPr>
              <a:t>gebruik</a:t>
            </a:r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 in </a:t>
            </a:r>
            <a:r>
              <a:rPr lang="fr-BE" sz="3200" dirty="0" err="1" smtClean="0">
                <a:latin typeface="Calibri" charset="0"/>
                <a:ea typeface="ヒラギノ角ゴ Pro W3" charset="0"/>
                <a:cs typeface="ヒラギノ角ゴ Pro W3" charset="0"/>
              </a:rPr>
              <a:t>Saturn</a:t>
            </a:r>
            <a:endParaRPr lang="fr-BE" sz="3200" dirty="0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03866" y="2209799"/>
            <a:ext cx="6400800" cy="4411133"/>
          </a:xfrm>
        </p:spPr>
        <p:txBody>
          <a:bodyPr/>
          <a:lstStyle/>
          <a:p>
            <a:pPr marL="457200" indent="-457200" algn="l">
              <a:buFont typeface="Arial"/>
              <a:buChar char="•"/>
              <a:defRPr/>
            </a:pPr>
            <a:r>
              <a:rPr lang="fr-BE" dirty="0" smtClean="0">
                <a:solidFill>
                  <a:srgbClr val="7F7F7F"/>
                </a:solidFill>
                <a:ea typeface="+mn-ea"/>
                <a:cs typeface="+mn-cs"/>
              </a:rPr>
              <a:t>Diplomatype volgens het geslacht</a:t>
            </a:r>
            <a:endParaRPr lang="fr-BE" dirty="0">
              <a:solidFill>
                <a:srgbClr val="7F7F7F"/>
              </a:solidFill>
              <a:ea typeface="+mn-ea"/>
              <a:cs typeface="+mn-cs"/>
            </a:endParaRPr>
          </a:p>
          <a:p>
            <a:pPr marL="457200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Het </a:t>
            </a:r>
            <a:r>
              <a:rPr lang="fr-BE" dirty="0" err="1" smtClean="0">
                <a:ea typeface="+mn-ea"/>
                <a:cs typeface="+mn-cs"/>
              </a:rPr>
              <a:t>verworven</a:t>
            </a:r>
            <a:r>
              <a:rPr lang="fr-BE" dirty="0" smtClean="0">
                <a:ea typeface="+mn-ea"/>
                <a:cs typeface="+mn-cs"/>
              </a:rPr>
              <a:t> </a:t>
            </a:r>
            <a:r>
              <a:rPr lang="fr-BE" dirty="0" err="1" smtClean="0">
                <a:ea typeface="+mn-ea"/>
                <a:cs typeface="+mn-cs"/>
              </a:rPr>
              <a:t>diplomatype</a:t>
            </a:r>
            <a:r>
              <a:rPr lang="fr-BE" dirty="0" smtClean="0">
                <a:ea typeface="+mn-ea"/>
                <a:cs typeface="+mn-cs"/>
              </a:rPr>
              <a:t> </a:t>
            </a:r>
            <a:r>
              <a:rPr lang="fr-BE" dirty="0" err="1" smtClean="0">
                <a:ea typeface="+mn-ea"/>
                <a:cs typeface="+mn-cs"/>
              </a:rPr>
              <a:t>naar</a:t>
            </a:r>
            <a:r>
              <a:rPr lang="fr-BE" dirty="0" smtClean="0">
                <a:ea typeface="+mn-ea"/>
                <a:cs typeface="+mn-cs"/>
              </a:rPr>
              <a:t> </a:t>
            </a:r>
            <a:r>
              <a:rPr lang="fr-BE" dirty="0" err="1" smtClean="0">
                <a:ea typeface="+mn-ea"/>
                <a:cs typeface="+mn-cs"/>
              </a:rPr>
              <a:t>geboorteplaats</a:t>
            </a:r>
            <a:r>
              <a:rPr lang="fr-BE" dirty="0" smtClean="0">
                <a:ea typeface="+mn-ea"/>
                <a:cs typeface="+mn-cs"/>
              </a:rPr>
              <a:t> van de </a:t>
            </a:r>
            <a:r>
              <a:rPr lang="fr-BE" dirty="0" err="1" smtClean="0">
                <a:ea typeface="+mn-ea"/>
                <a:cs typeface="+mn-cs"/>
              </a:rPr>
              <a:t>persoon</a:t>
            </a:r>
            <a:endParaRPr lang="fr-BE" dirty="0" smtClean="0">
              <a:ea typeface="+mn-ea"/>
              <a:cs typeface="+mn-cs"/>
            </a:endParaRPr>
          </a:p>
        </p:txBody>
      </p:sp>
      <p:pic>
        <p:nvPicPr>
          <p:cNvPr id="6" name="Picture 5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7" name="Picture 6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01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ctrTitle"/>
          </p:nvPr>
        </p:nvSpPr>
        <p:spPr>
          <a:xfrm>
            <a:off x="668867" y="945092"/>
            <a:ext cx="8475133" cy="1120775"/>
          </a:xfrm>
        </p:spPr>
        <p:txBody>
          <a:bodyPr/>
          <a:lstStyle/>
          <a:p>
            <a:pPr algn="l"/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5. </a:t>
            </a:r>
            <a:r>
              <a:rPr lang="fr-BE" sz="3200" dirty="0" err="1" smtClean="0">
                <a:latin typeface="Calibri" charset="0"/>
                <a:ea typeface="ヒラギノ角ゴ Pro W3" charset="0"/>
                <a:cs typeface="ヒラギノ角ゴ Pro W3" charset="0"/>
              </a:rPr>
              <a:t>Voorbeelden</a:t>
            </a:r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 van </a:t>
            </a:r>
            <a:r>
              <a:rPr lang="fr-BE" sz="3200" dirty="0" err="1" smtClean="0">
                <a:latin typeface="Calibri" charset="0"/>
                <a:ea typeface="ヒラギノ角ゴ Pro W3" charset="0"/>
                <a:cs typeface="ヒラギノ角ゴ Pro W3" charset="0"/>
              </a:rPr>
              <a:t>gebruik</a:t>
            </a:r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 met </a:t>
            </a:r>
            <a:r>
              <a:rPr lang="fr-BE" sz="3200" dirty="0" err="1" smtClean="0">
                <a:latin typeface="Calibri" charset="0"/>
                <a:ea typeface="ヒラギノ角ゴ Pro W3" charset="0"/>
                <a:cs typeface="ヒラギノ角ゴ Pro W3" charset="0"/>
              </a:rPr>
              <a:t>andere</a:t>
            </a:r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 </a:t>
            </a:r>
            <a:r>
              <a:rPr lang="fr-BE" sz="3200" dirty="0" err="1" smtClean="0">
                <a:latin typeface="Calibri" charset="0"/>
                <a:ea typeface="ヒラギノ角ゴ Pro W3" charset="0"/>
                <a:cs typeface="ヒラギノ角ゴ Pro W3" charset="0"/>
              </a:rPr>
              <a:t>bronnen</a:t>
            </a:r>
            <a:endParaRPr lang="fr-BE" sz="3200" dirty="0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03866" y="2209799"/>
            <a:ext cx="6400800" cy="4411133"/>
          </a:xfrm>
        </p:spPr>
        <p:txBody>
          <a:bodyPr/>
          <a:lstStyle/>
          <a:p>
            <a:pPr marL="457200" indent="-457200" algn="l">
              <a:buFont typeface="Arial"/>
              <a:buChar char="•"/>
              <a:defRPr/>
            </a:pPr>
            <a:r>
              <a:rPr lang="fr-BE" dirty="0" err="1" smtClean="0">
                <a:ea typeface="+mn-ea"/>
                <a:cs typeface="+mn-cs"/>
              </a:rPr>
              <a:t>Onderzoek</a:t>
            </a:r>
            <a:r>
              <a:rPr lang="fr-BE" dirty="0" smtClean="0">
                <a:ea typeface="+mn-ea"/>
                <a:cs typeface="+mn-cs"/>
              </a:rPr>
              <a:t> van de </a:t>
            </a:r>
            <a:r>
              <a:rPr lang="fr-BE" dirty="0" err="1" smtClean="0">
                <a:ea typeface="+mn-ea"/>
                <a:cs typeface="+mn-cs"/>
              </a:rPr>
              <a:t>relatie</a:t>
            </a:r>
            <a:r>
              <a:rPr lang="fr-BE" dirty="0" smtClean="0">
                <a:ea typeface="+mn-ea"/>
                <a:cs typeface="+mn-cs"/>
              </a:rPr>
              <a:t> </a:t>
            </a:r>
            <a:r>
              <a:rPr lang="fr-BE" dirty="0" err="1" smtClean="0">
                <a:ea typeface="+mn-ea"/>
                <a:cs typeface="+mn-cs"/>
              </a:rPr>
              <a:t>tussen</a:t>
            </a:r>
            <a:r>
              <a:rPr lang="fr-BE" dirty="0" smtClean="0">
                <a:ea typeface="+mn-ea"/>
                <a:cs typeface="+mn-cs"/>
              </a:rPr>
              <a:t> </a:t>
            </a:r>
            <a:r>
              <a:rPr lang="fr-BE" dirty="0" err="1" smtClean="0">
                <a:ea typeface="+mn-ea"/>
                <a:cs typeface="+mn-cs"/>
              </a:rPr>
              <a:t>scholing</a:t>
            </a:r>
            <a:r>
              <a:rPr lang="fr-BE" dirty="0">
                <a:ea typeface="+mn-ea"/>
                <a:cs typeface="+mn-cs"/>
              </a:rPr>
              <a:t> </a:t>
            </a:r>
            <a:r>
              <a:rPr lang="fr-BE" dirty="0" smtClean="0">
                <a:ea typeface="+mn-ea"/>
                <a:cs typeface="+mn-cs"/>
              </a:rPr>
              <a:t>en </a:t>
            </a:r>
            <a:r>
              <a:rPr lang="fr-BE" dirty="0" err="1" smtClean="0">
                <a:ea typeface="+mn-ea"/>
                <a:cs typeface="+mn-cs"/>
              </a:rPr>
              <a:t>tewerkstelling</a:t>
            </a:r>
            <a:r>
              <a:rPr lang="fr-BE" dirty="0" smtClean="0">
                <a:ea typeface="+mn-ea"/>
                <a:cs typeface="+mn-cs"/>
              </a:rPr>
              <a:t>:</a:t>
            </a:r>
          </a:p>
          <a:p>
            <a:pPr marL="914400" lvl="1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Het </a:t>
            </a:r>
            <a:r>
              <a:rPr lang="fr-BE" dirty="0" err="1" smtClean="0">
                <a:ea typeface="+mn-ea"/>
                <a:cs typeface="+mn-cs"/>
              </a:rPr>
              <a:t>studiegebied</a:t>
            </a:r>
            <a:r>
              <a:rPr lang="fr-BE" dirty="0" smtClean="0">
                <a:ea typeface="+mn-ea"/>
                <a:cs typeface="+mn-cs"/>
              </a:rPr>
              <a:t> of de </a:t>
            </a:r>
            <a:r>
              <a:rPr lang="fr-BE" dirty="0" err="1" smtClean="0">
                <a:solidFill>
                  <a:schemeClr val="bg1">
                    <a:lumMod val="50000"/>
                  </a:schemeClr>
                </a:solidFill>
                <a:ea typeface="+mn-ea"/>
                <a:cs typeface="+mn-cs"/>
              </a:rPr>
              <a:t>studierichting</a:t>
            </a:r>
            <a:r>
              <a:rPr lang="fr-BE" dirty="0" smtClean="0">
                <a:ea typeface="+mn-ea"/>
                <a:cs typeface="+mn-cs"/>
              </a:rPr>
              <a:t> en </a:t>
            </a:r>
            <a:r>
              <a:rPr lang="fr-BE" dirty="0" err="1" smtClean="0">
                <a:ea typeface="+mn-ea"/>
                <a:cs typeface="+mn-cs"/>
              </a:rPr>
              <a:t>werkloosheid</a:t>
            </a:r>
            <a:r>
              <a:rPr lang="fr-BE" dirty="0" smtClean="0">
                <a:ea typeface="+mn-ea"/>
                <a:cs typeface="+mn-cs"/>
              </a:rPr>
              <a:t> of het </a:t>
            </a:r>
            <a:r>
              <a:rPr lang="fr-BE" dirty="0" err="1" smtClean="0">
                <a:ea typeface="+mn-ea"/>
                <a:cs typeface="+mn-cs"/>
              </a:rPr>
              <a:t>zoeken</a:t>
            </a:r>
            <a:r>
              <a:rPr lang="fr-BE" dirty="0" smtClean="0">
                <a:ea typeface="+mn-ea"/>
                <a:cs typeface="+mn-cs"/>
              </a:rPr>
              <a:t> </a:t>
            </a:r>
            <a:r>
              <a:rPr lang="fr-BE" dirty="0" err="1" smtClean="0">
                <a:ea typeface="+mn-ea"/>
                <a:cs typeface="+mn-cs"/>
              </a:rPr>
              <a:t>naar</a:t>
            </a:r>
            <a:r>
              <a:rPr lang="fr-BE" dirty="0" smtClean="0">
                <a:ea typeface="+mn-ea"/>
                <a:cs typeface="+mn-cs"/>
              </a:rPr>
              <a:t> </a:t>
            </a:r>
            <a:r>
              <a:rPr lang="fr-BE" dirty="0" err="1" smtClean="0">
                <a:ea typeface="+mn-ea"/>
                <a:cs typeface="+mn-cs"/>
              </a:rPr>
              <a:t>werk</a:t>
            </a:r>
            <a:r>
              <a:rPr lang="fr-BE" dirty="0" smtClean="0">
                <a:ea typeface="+mn-ea"/>
                <a:cs typeface="+mn-cs"/>
              </a:rPr>
              <a:t> </a:t>
            </a:r>
          </a:p>
          <a:p>
            <a:pPr marL="914400" lvl="1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Het </a:t>
            </a:r>
            <a:r>
              <a:rPr lang="fr-BE" dirty="0" err="1" smtClean="0">
                <a:ea typeface="+mn-ea"/>
                <a:cs typeface="+mn-cs"/>
              </a:rPr>
              <a:t>opleidingsniveau</a:t>
            </a:r>
            <a:r>
              <a:rPr lang="fr-BE" dirty="0" smtClean="0">
                <a:ea typeface="+mn-ea"/>
                <a:cs typeface="+mn-cs"/>
              </a:rPr>
              <a:t> en </a:t>
            </a:r>
            <a:r>
              <a:rPr lang="fr-BE" dirty="0" err="1" smtClean="0">
                <a:ea typeface="+mn-ea"/>
                <a:cs typeface="+mn-cs"/>
              </a:rPr>
              <a:t>arbeidsongevallen</a:t>
            </a:r>
            <a:endParaRPr lang="fr-BE" dirty="0">
              <a:ea typeface="+mn-ea"/>
              <a:cs typeface="+mn-cs"/>
            </a:endParaRPr>
          </a:p>
        </p:txBody>
      </p:sp>
      <p:pic>
        <p:nvPicPr>
          <p:cNvPr id="6" name="Picture 5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7" name="Picture 6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54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Metic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Metices.potx</Template>
  <TotalTime>615</TotalTime>
  <Words>140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ＭＳ Ｐゴシック</vt:lpstr>
      <vt:lpstr>Arial</vt:lpstr>
      <vt:lpstr>Calibri</vt:lpstr>
      <vt:lpstr>MetaBold-Roman</vt:lpstr>
      <vt:lpstr>Meta-LightLF</vt:lpstr>
      <vt:lpstr>ヒラギノ角ゴ Pro W3</vt:lpstr>
      <vt:lpstr>Template Metices</vt:lpstr>
      <vt:lpstr>Conception personnalisée</vt:lpstr>
      <vt:lpstr>Integratie van Saturn</vt:lpstr>
      <vt:lpstr>1. Oorsprong van de gegevens</vt:lpstr>
      <vt:lpstr>2. Inhoud en omvang</vt:lpstr>
      <vt:lpstr>3. Op lange termijn</vt:lpstr>
      <vt:lpstr>4. Voorbeelden van gebruik in Saturn</vt:lpstr>
      <vt:lpstr>5. Voorbeelden van gebruik met andere bronnen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Windows</dc:creator>
  <cp:lastModifiedBy>Chris Brijs</cp:lastModifiedBy>
  <cp:revision>76</cp:revision>
  <cp:lastPrinted>2013-06-17T09:51:43Z</cp:lastPrinted>
  <dcterms:created xsi:type="dcterms:W3CDTF">2015-05-29T09:36:10Z</dcterms:created>
  <dcterms:modified xsi:type="dcterms:W3CDTF">2017-10-02T12:51:28Z</dcterms:modified>
</cp:coreProperties>
</file>