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</p:sldIdLst>
  <p:sldSz cx="12192000" cy="6858000"/>
  <p:notesSz cx="6797675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DEE1E3"/>
    <a:srgbClr val="A5A9AD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Stijl, donker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2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709F-0494-4E53-AE25-076220262D78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40A75-8F5A-4441-8845-5219DBC2969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1707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r>
              <a:rPr lang="nl-BE" sz="5300" dirty="0">
                <a:solidFill>
                  <a:srgbClr val="666666"/>
                </a:solidFill>
                <a:latin typeface="+mn-lt"/>
              </a:rPr>
              <a:t>Tewerkstelling Europese en internationale </a:t>
            </a:r>
            <a:r>
              <a:rPr lang="nl-BE" sz="5300" dirty="0" smtClean="0">
                <a:solidFill>
                  <a:srgbClr val="666666"/>
                </a:solidFill>
                <a:latin typeface="+mn-lt"/>
              </a:rPr>
              <a:t>instellingen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r>
              <a:rPr lang="nl-BE" sz="3600" dirty="0" smtClean="0">
                <a:solidFill>
                  <a:srgbClr val="666666"/>
                </a:solidFill>
                <a:latin typeface="+mn-lt"/>
              </a:rPr>
              <a:t>Opname in het DWH AM&amp;SB</a:t>
            </a:r>
            <a:endParaRPr lang="nl-BE" sz="53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sz="3000" dirty="0" smtClean="0">
                <a:solidFill>
                  <a:srgbClr val="666666"/>
                </a:solidFill>
              </a:rPr>
              <a:t>Bart Scholiers</a:t>
            </a:r>
            <a:endParaRPr lang="nl-BE" sz="3000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Gebruikersgroep Datawarehouse AM&amp;SB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27/10/2016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Suggesties en vragen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nl-BE" dirty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Bart Scholiers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Steunpunt Werk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u="sng" dirty="0" smtClean="0">
                <a:solidFill>
                  <a:srgbClr val="666666"/>
                </a:solidFill>
              </a:rPr>
              <a:t>bart.scholiers@kuleuven.be</a:t>
            </a:r>
            <a:endParaRPr lang="nl-BE" u="sng" dirty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>
                <a:solidFill>
                  <a:srgbClr val="666666"/>
                </a:solidFill>
              </a:rPr>
              <a:t>0</a:t>
            </a:r>
            <a:r>
              <a:rPr lang="nl-BE" dirty="0" smtClean="0">
                <a:solidFill>
                  <a:srgbClr val="666666"/>
                </a:solidFill>
              </a:rPr>
              <a:t>16 </a:t>
            </a:r>
            <a:r>
              <a:rPr lang="nl-BE" dirty="0">
                <a:solidFill>
                  <a:srgbClr val="666666"/>
                </a:solidFill>
              </a:rPr>
              <a:t>37 24 64 </a:t>
            </a:r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4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b="0" dirty="0" smtClean="0">
                <a:latin typeface="+mn-lt"/>
              </a:rPr>
              <a:t>Tewerkstelling Europese en internationale instellingen</a:t>
            </a:r>
            <a:endParaRPr lang="nl-BE" sz="4000" b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solidFill>
                  <a:srgbClr val="666666"/>
                </a:solidFill>
              </a:rPr>
              <a:t>E</a:t>
            </a:r>
            <a:r>
              <a:rPr lang="nl-BE" dirty="0" smtClean="0">
                <a:solidFill>
                  <a:srgbClr val="666666"/>
                </a:solidFill>
              </a:rPr>
              <a:t>en hiaat in het huidige DWH AM&amp;SB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Aangifte bij de Belgische instellingen van de Sociale Zekerheid ontbreekt (vaak)</a:t>
            </a: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Onderschatting van het aantal werkenden (n1) in België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In kaart brengen op basis van data van het Rijksregister</a:t>
            </a:r>
            <a:endParaRPr lang="nl-BE" dirty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Bron: Rijksregister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Tewerkstelling </a:t>
            </a:r>
            <a:r>
              <a:rPr lang="nl-BE" dirty="0">
                <a:solidFill>
                  <a:srgbClr val="666666"/>
                </a:solidFill>
              </a:rPr>
              <a:t>bij de Europese- en internationale instellingen zoals bepaald door de </a:t>
            </a:r>
            <a:r>
              <a:rPr lang="nl-BE" i="1" dirty="0">
                <a:solidFill>
                  <a:srgbClr val="666666"/>
                </a:solidFill>
              </a:rPr>
              <a:t>informatietypes</a:t>
            </a:r>
            <a:r>
              <a:rPr lang="nl-BE" dirty="0">
                <a:solidFill>
                  <a:srgbClr val="666666"/>
                </a:solidFill>
              </a:rPr>
              <a:t> </a:t>
            </a:r>
            <a:r>
              <a:rPr lang="nl-BE" b="1" dirty="0">
                <a:solidFill>
                  <a:srgbClr val="666666"/>
                </a:solidFill>
              </a:rPr>
              <a:t>I.T. 70</a:t>
            </a:r>
            <a:r>
              <a:rPr lang="nl-BE" dirty="0">
                <a:solidFill>
                  <a:srgbClr val="666666"/>
                </a:solidFill>
              </a:rPr>
              <a:t>, </a:t>
            </a:r>
            <a:r>
              <a:rPr lang="nl-BE" b="1" dirty="0">
                <a:solidFill>
                  <a:srgbClr val="666666"/>
                </a:solidFill>
              </a:rPr>
              <a:t>I.T. 210</a:t>
            </a:r>
            <a:r>
              <a:rPr lang="nl-BE" dirty="0">
                <a:solidFill>
                  <a:srgbClr val="666666"/>
                </a:solidFill>
              </a:rPr>
              <a:t> en </a:t>
            </a:r>
            <a:r>
              <a:rPr lang="nl-BE" b="1" dirty="0">
                <a:solidFill>
                  <a:srgbClr val="666666"/>
                </a:solidFill>
              </a:rPr>
              <a:t>I.T. 001</a:t>
            </a:r>
            <a:r>
              <a:rPr lang="nl-BE" dirty="0">
                <a:solidFill>
                  <a:srgbClr val="666666"/>
                </a:solidFill>
              </a:rPr>
              <a:t> van het Rijksregister</a:t>
            </a:r>
          </a:p>
          <a:p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Het bestand bevat de </a:t>
            </a:r>
            <a:r>
              <a:rPr lang="nl-BE" dirty="0">
                <a:solidFill>
                  <a:srgbClr val="666666"/>
                </a:solidFill>
              </a:rPr>
              <a:t>historiek van de tewerkstelling vanaf </a:t>
            </a:r>
            <a:r>
              <a:rPr lang="nl-BE" dirty="0" smtClean="0">
                <a:solidFill>
                  <a:srgbClr val="666666"/>
                </a:solidFill>
              </a:rPr>
              <a:t>2005</a:t>
            </a:r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De verschillende variabelen werden onafhankelijk van elkaar geregistreerd, er werd niet gecontroleerd op mogelijke (in)coherenties tussen de gegevens.</a:t>
            </a:r>
          </a:p>
          <a:p>
            <a:endParaRPr lang="nl-BE" dirty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Lay-out van het bestand</a:t>
            </a:r>
            <a:endParaRPr lang="nl-BE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9118094"/>
              </p:ext>
            </p:extLst>
          </p:nvPr>
        </p:nvGraphicFramePr>
        <p:xfrm>
          <a:off x="838200" y="2188880"/>
          <a:ext cx="10515600" cy="1769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89">
                  <a:extLst>
                    <a:ext uri="{9D8B030D-6E8A-4147-A177-3AD203B41FA5}">
                      <a16:colId xmlns:a16="http://schemas.microsoft.com/office/drawing/2014/main" val="1753152192"/>
                    </a:ext>
                  </a:extLst>
                </a:gridCol>
                <a:gridCol w="1315233">
                  <a:extLst>
                    <a:ext uri="{9D8B030D-6E8A-4147-A177-3AD203B41FA5}">
                      <a16:colId xmlns:a16="http://schemas.microsoft.com/office/drawing/2014/main" val="1747436189"/>
                    </a:ext>
                  </a:extLst>
                </a:gridCol>
                <a:gridCol w="1578279">
                  <a:extLst>
                    <a:ext uri="{9D8B030D-6E8A-4147-A177-3AD203B41FA5}">
                      <a16:colId xmlns:a16="http://schemas.microsoft.com/office/drawing/2014/main" val="451311683"/>
                    </a:ext>
                  </a:extLst>
                </a:gridCol>
                <a:gridCol w="1290181">
                  <a:extLst>
                    <a:ext uri="{9D8B030D-6E8A-4147-A177-3AD203B41FA5}">
                      <a16:colId xmlns:a16="http://schemas.microsoft.com/office/drawing/2014/main" val="2512096623"/>
                    </a:ext>
                  </a:extLst>
                </a:gridCol>
                <a:gridCol w="1089765">
                  <a:extLst>
                    <a:ext uri="{9D8B030D-6E8A-4147-A177-3AD203B41FA5}">
                      <a16:colId xmlns:a16="http://schemas.microsoft.com/office/drawing/2014/main" val="2101799292"/>
                    </a:ext>
                  </a:extLst>
                </a:gridCol>
                <a:gridCol w="989556">
                  <a:extLst>
                    <a:ext uri="{9D8B030D-6E8A-4147-A177-3AD203B41FA5}">
                      <a16:colId xmlns:a16="http://schemas.microsoft.com/office/drawing/2014/main" val="1039398608"/>
                    </a:ext>
                  </a:extLst>
                </a:gridCol>
                <a:gridCol w="2843408">
                  <a:extLst>
                    <a:ext uri="{9D8B030D-6E8A-4147-A177-3AD203B41FA5}">
                      <a16:colId xmlns:a16="http://schemas.microsoft.com/office/drawing/2014/main" val="908510342"/>
                    </a:ext>
                  </a:extLst>
                </a:gridCol>
                <a:gridCol w="856989">
                  <a:extLst>
                    <a:ext uri="{9D8B030D-6E8A-4147-A177-3AD203B41FA5}">
                      <a16:colId xmlns:a16="http://schemas.microsoft.com/office/drawing/2014/main" val="4008118783"/>
                    </a:ext>
                  </a:extLst>
                </a:gridCol>
              </a:tblGrid>
              <a:tr h="442336"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INSZ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formulier_type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u="sng" dirty="0" smtClean="0">
                          <a:solidFill>
                            <a:schemeClr val="tx1"/>
                          </a:solidFill>
                        </a:rPr>
                        <a:t>Code_beroep_IT70</a:t>
                      </a:r>
                      <a:endParaRPr lang="nl-BE" sz="14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u="sng" dirty="0" smtClean="0">
                          <a:solidFill>
                            <a:schemeClr val="tx1"/>
                          </a:solidFill>
                        </a:rPr>
                        <a:t>Register_IT210</a:t>
                      </a:r>
                      <a:endParaRPr lang="nl-BE" sz="14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Begindatum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Einddatum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u="sng" dirty="0" smtClean="0">
                          <a:solidFill>
                            <a:schemeClr val="tx1"/>
                          </a:solidFill>
                        </a:rPr>
                        <a:t>Datum_van_IT001_met_NIS_99993</a:t>
                      </a:r>
                      <a:endParaRPr lang="nl-BE" sz="14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err="1" smtClean="0">
                          <a:solidFill>
                            <a:schemeClr val="tx1"/>
                          </a:solidFill>
                        </a:rPr>
                        <a:t>R_Exclus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427031"/>
                  </a:ext>
                </a:extLst>
              </a:tr>
              <a:tr h="442336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103746"/>
                  </a:ext>
                </a:extLst>
              </a:tr>
              <a:tr h="442336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152784"/>
                  </a:ext>
                </a:extLst>
              </a:tr>
              <a:tr h="442336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904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65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I.T. 070: beroepencode van het Rijksregister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>
                <a:solidFill>
                  <a:srgbClr val="666666"/>
                </a:solidFill>
              </a:rPr>
              <a:t>Deze informatie over het beroep betreft enkel het hoofdberoep. </a:t>
            </a:r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Belgische en buitenlandse E.U.-ambtenaren</a:t>
            </a: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51130	E.U.-ambtenaar (niet-Belg) </a:t>
            </a:r>
            <a:r>
              <a:rPr lang="nl-BE" sz="2000" dirty="0" smtClean="0">
                <a:solidFill>
                  <a:srgbClr val="666666"/>
                </a:solidFill>
              </a:rPr>
              <a:t>– </a:t>
            </a:r>
            <a:r>
              <a:rPr lang="nl-BE" sz="2000" dirty="0">
                <a:solidFill>
                  <a:srgbClr val="666666"/>
                </a:solidFill>
              </a:rPr>
              <a:t>Commissie</a:t>
            </a: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51131	E.U.-ambtenaar (niet-Belg) </a:t>
            </a:r>
            <a:r>
              <a:rPr lang="nl-BE" sz="2000" dirty="0" smtClean="0">
                <a:solidFill>
                  <a:srgbClr val="666666"/>
                </a:solidFill>
              </a:rPr>
              <a:t>– Raad</a:t>
            </a:r>
            <a:endParaRPr lang="nl-BE" sz="2000" dirty="0">
              <a:solidFill>
                <a:srgbClr val="666666"/>
              </a:solidFill>
            </a:endParaRP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51132	E.U.-ambtenaar (niet-Belg) – Economisch en Sociaal Comité</a:t>
            </a: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51133	E.U.-ambtenaar (niet-Belg) – Europees Parlement</a:t>
            </a: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51134	Belgische E.U.-ambtenaar</a:t>
            </a:r>
          </a:p>
          <a:p>
            <a:endParaRPr lang="nl-BE" dirty="0" smtClean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0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I.T. </a:t>
            </a:r>
            <a:r>
              <a:rPr lang="nl-BE" dirty="0" smtClean="0"/>
              <a:t>210: register van inschrijving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Informatie over het register waarin een inwoner is ingeschreven.</a:t>
            </a:r>
            <a:endParaRPr lang="nl-BE" dirty="0">
              <a:solidFill>
                <a:srgbClr val="666666"/>
              </a:solidFill>
            </a:endParaRP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Betreft enkel personen zonder de Belgische nationaliteit of zij die deze verkregen hebben.</a:t>
            </a: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Code 3: </a:t>
            </a:r>
            <a:r>
              <a:rPr lang="nl-BE" dirty="0">
                <a:solidFill>
                  <a:srgbClr val="666666"/>
                </a:solidFill>
              </a:rPr>
              <a:t>A</a:t>
            </a:r>
            <a:r>
              <a:rPr lang="nl-BE" dirty="0" smtClean="0">
                <a:solidFill>
                  <a:srgbClr val="666666"/>
                </a:solidFill>
              </a:rPr>
              <a:t>mbtenaar Europese Unie (Parlement, Commissie, Ministerraad en Economisch en Sociaal </a:t>
            </a:r>
            <a:r>
              <a:rPr lang="nl-BE" dirty="0">
                <a:solidFill>
                  <a:srgbClr val="666666"/>
                </a:solidFill>
              </a:rPr>
              <a:t>C</a:t>
            </a:r>
            <a:r>
              <a:rPr lang="nl-BE" dirty="0" smtClean="0">
                <a:solidFill>
                  <a:srgbClr val="666666"/>
                </a:solidFill>
              </a:rPr>
              <a:t>omité)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Code 4: vreemdelingen (K.B. 30 oktober 1991 betreffende de verblijfsdocumenten van bepaalde geprivilegieerde vreemdelingen: artikel 2 en 3)</a:t>
            </a:r>
          </a:p>
          <a:p>
            <a:pPr lvl="1"/>
            <a:endParaRPr lang="nl-BE" dirty="0" smtClean="0">
              <a:solidFill>
                <a:srgbClr val="666666"/>
              </a:solidFill>
            </a:endParaRP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90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smtClean="0"/>
              <a:t>Datum_van_IT001_met_NIS_99993:  datum van schrapping uit registers</a:t>
            </a:r>
            <a:endParaRPr lang="nl-BE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solidFill>
                  <a:srgbClr val="666666"/>
                </a:solidFill>
              </a:rPr>
              <a:t>Datum van </a:t>
            </a:r>
            <a:r>
              <a:rPr lang="nl-BE" dirty="0">
                <a:solidFill>
                  <a:srgbClr val="666666"/>
                </a:solidFill>
              </a:rPr>
              <a:t>schrapping uit de registers, omwille van het einde van de tewerkstelling, voor de personen die vermeld worden in het </a:t>
            </a:r>
            <a:r>
              <a:rPr lang="nl-BE" dirty="0" smtClean="0">
                <a:solidFill>
                  <a:srgbClr val="666666"/>
                </a:solidFill>
              </a:rPr>
              <a:t>I.T. </a:t>
            </a:r>
            <a:r>
              <a:rPr lang="nl-BE" dirty="0">
                <a:solidFill>
                  <a:srgbClr val="666666"/>
                </a:solidFill>
              </a:rPr>
              <a:t>210 onder code 3 of 4. Deze datum heeft betrekking op het aanbrengen van de code ‘99993’ in het IT </a:t>
            </a:r>
            <a:r>
              <a:rPr lang="nl-BE" dirty="0" smtClean="0">
                <a:solidFill>
                  <a:srgbClr val="666666"/>
                </a:solidFill>
              </a:rPr>
              <a:t>001. De </a:t>
            </a:r>
            <a:r>
              <a:rPr lang="nl-BE" dirty="0">
                <a:solidFill>
                  <a:srgbClr val="666666"/>
                </a:solidFill>
              </a:rPr>
              <a:t>code 99993 staat voor: schrapping – einde functies</a:t>
            </a:r>
            <a:r>
              <a:rPr lang="nl-BE" dirty="0" smtClean="0">
                <a:solidFill>
                  <a:srgbClr val="666666"/>
                </a:solidFill>
              </a:rPr>
              <a:t>.</a:t>
            </a:r>
          </a:p>
          <a:p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Pas vanaf 2014 opgenomen in het bestand.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Gaat slechts om een 800-tal records.</a:t>
            </a:r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38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Kwesties (1)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Bij code 3 en 4 van het I.T. 210 kunnen de </a:t>
            </a:r>
            <a:r>
              <a:rPr lang="nl-BE" dirty="0" err="1" smtClean="0">
                <a:solidFill>
                  <a:srgbClr val="666666"/>
                </a:solidFill>
              </a:rPr>
              <a:t>echtgeno</a:t>
            </a:r>
            <a:r>
              <a:rPr lang="nl-BE" dirty="0" smtClean="0">
                <a:solidFill>
                  <a:srgbClr val="666666"/>
                </a:solidFill>
              </a:rPr>
              <a:t>(o)t(e), kinderen en andere familieleden opgenomen zijn.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Filter: leeftijd ≤ 18 jaar en LIPRO-positie = CMAR of CUNM of C1PA</a:t>
            </a:r>
          </a:p>
          <a:p>
            <a:pPr lvl="1"/>
            <a:r>
              <a:rPr lang="nl-BE" dirty="0">
                <a:solidFill>
                  <a:srgbClr val="666666"/>
                </a:solidFill>
              </a:rPr>
              <a:t>E</a:t>
            </a:r>
            <a:r>
              <a:rPr lang="nl-BE" dirty="0" smtClean="0">
                <a:solidFill>
                  <a:srgbClr val="666666"/>
                </a:solidFill>
              </a:rPr>
              <a:t>chtgenoten en andere familieleden zonder tewerkstelling bij deze instellingen kunnen echter niet worden afgezonderd </a:t>
            </a: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r>
              <a:rPr lang="nl-BE" dirty="0">
                <a:solidFill>
                  <a:srgbClr val="666666"/>
                </a:solidFill>
              </a:rPr>
              <a:t>Onderschatting van het aantal personen voor de vier </a:t>
            </a:r>
            <a:r>
              <a:rPr lang="nl-BE" dirty="0" smtClean="0">
                <a:solidFill>
                  <a:srgbClr val="666666"/>
                </a:solidFill>
              </a:rPr>
              <a:t>EU-organisaties </a:t>
            </a:r>
            <a:r>
              <a:rPr lang="nl-BE" dirty="0">
                <a:solidFill>
                  <a:srgbClr val="666666"/>
                </a:solidFill>
              </a:rPr>
              <a:t>in vergelijking met </a:t>
            </a:r>
            <a:r>
              <a:rPr lang="nl-BE" dirty="0" smtClean="0">
                <a:solidFill>
                  <a:srgbClr val="666666"/>
                </a:solidFill>
              </a:rPr>
              <a:t>cijfers gepubliceerd door het </a:t>
            </a:r>
            <a:r>
              <a:rPr lang="nl-BE" dirty="0">
                <a:solidFill>
                  <a:srgbClr val="666666"/>
                </a:solidFill>
              </a:rPr>
              <a:t>BISA.</a:t>
            </a:r>
          </a:p>
          <a:p>
            <a:pPr lvl="1"/>
            <a:r>
              <a:rPr lang="nl-BE" dirty="0">
                <a:solidFill>
                  <a:srgbClr val="666666"/>
                </a:solidFill>
              </a:rPr>
              <a:t>25 </a:t>
            </a:r>
            <a:r>
              <a:rPr lang="nl-BE" dirty="0" smtClean="0">
                <a:solidFill>
                  <a:srgbClr val="666666"/>
                </a:solidFill>
              </a:rPr>
              <a:t>238 periode 2014/4 (met filter) </a:t>
            </a:r>
            <a:r>
              <a:rPr lang="nl-BE" dirty="0">
                <a:solidFill>
                  <a:srgbClr val="666666"/>
                </a:solidFill>
              </a:rPr>
              <a:t>vs. 32 </a:t>
            </a:r>
            <a:r>
              <a:rPr lang="nl-BE" dirty="0" smtClean="0">
                <a:solidFill>
                  <a:srgbClr val="666666"/>
                </a:solidFill>
              </a:rPr>
              <a:t>025 periode vnl. oktober </a:t>
            </a:r>
            <a:r>
              <a:rPr lang="nl-BE" dirty="0">
                <a:solidFill>
                  <a:srgbClr val="666666"/>
                </a:solidFill>
              </a:rPr>
              <a:t>2014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12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Kwesties (2)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solidFill>
                  <a:srgbClr val="666666"/>
                </a:solidFill>
              </a:rPr>
              <a:t>Het bestand </a:t>
            </a:r>
            <a:r>
              <a:rPr lang="nl-BE" dirty="0" smtClean="0">
                <a:solidFill>
                  <a:srgbClr val="666666"/>
                </a:solidFill>
              </a:rPr>
              <a:t>bevat de grootste maar niet </a:t>
            </a:r>
            <a:r>
              <a:rPr lang="nl-BE" dirty="0">
                <a:solidFill>
                  <a:srgbClr val="666666"/>
                </a:solidFill>
              </a:rPr>
              <a:t>alle organisaties van de </a:t>
            </a:r>
            <a:r>
              <a:rPr lang="nl-BE" dirty="0" smtClean="0">
                <a:solidFill>
                  <a:srgbClr val="666666"/>
                </a:solidFill>
              </a:rPr>
              <a:t>EU: </a:t>
            </a:r>
            <a:r>
              <a:rPr lang="nl-BE" dirty="0">
                <a:solidFill>
                  <a:srgbClr val="666666"/>
                </a:solidFill>
              </a:rPr>
              <a:t>vier van de twintig organisaties</a:t>
            </a:r>
            <a:r>
              <a:rPr lang="nl-BE" dirty="0" smtClean="0">
                <a:solidFill>
                  <a:srgbClr val="666666"/>
                </a:solidFill>
              </a:rPr>
              <a:t>.</a:t>
            </a:r>
            <a:endParaRPr lang="nl-BE" dirty="0">
              <a:solidFill>
                <a:srgbClr val="666666"/>
              </a:solidFill>
            </a:endParaRPr>
          </a:p>
          <a:p>
            <a:pPr lvl="1">
              <a:spcAft>
                <a:spcPts val="600"/>
              </a:spcAft>
            </a:pPr>
            <a:r>
              <a:rPr lang="nl-BE" dirty="0" smtClean="0">
                <a:solidFill>
                  <a:srgbClr val="666666"/>
                </a:solidFill>
              </a:rPr>
              <a:t>In deze overige organisaties werken </a:t>
            </a:r>
            <a:r>
              <a:rPr lang="nl-BE" dirty="0">
                <a:solidFill>
                  <a:srgbClr val="666666"/>
                </a:solidFill>
              </a:rPr>
              <a:t>4 000 personen (</a:t>
            </a:r>
            <a:r>
              <a:rPr lang="nl-BE" dirty="0" err="1">
                <a:solidFill>
                  <a:srgbClr val="666666"/>
                </a:solidFill>
              </a:rPr>
              <a:t>visit.brussels</a:t>
            </a:r>
            <a:r>
              <a:rPr lang="nl-BE" dirty="0">
                <a:solidFill>
                  <a:srgbClr val="666666"/>
                </a:solidFill>
              </a:rPr>
              <a:t>, 2016</a:t>
            </a:r>
            <a:r>
              <a:rPr lang="nl-BE" dirty="0" smtClean="0">
                <a:solidFill>
                  <a:srgbClr val="666666"/>
                </a:solidFill>
              </a:rPr>
              <a:t>)</a:t>
            </a:r>
          </a:p>
          <a:p>
            <a:pPr marL="0" indent="0">
              <a:buNone/>
            </a:pPr>
            <a:r>
              <a:rPr lang="nl-BE" i="1" dirty="0" smtClean="0">
                <a:solidFill>
                  <a:srgbClr val="666666"/>
                </a:solidFill>
                <a:sym typeface="Wingdings" panose="05000000000000000000" pitchFamily="2" charset="2"/>
              </a:rPr>
              <a:t> Vraag naar personeelsbestand instellingen EU verstuurd naar EU </a:t>
            </a:r>
            <a:endParaRPr lang="nl-BE" i="1" dirty="0">
              <a:solidFill>
                <a:srgbClr val="666666"/>
              </a:solidFill>
            </a:endParaRPr>
          </a:p>
          <a:p>
            <a:pPr marL="457200" lvl="1" indent="0">
              <a:buNone/>
            </a:pPr>
            <a:endParaRPr lang="nl-BE" dirty="0" smtClean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Nog onduidelijk wie wel en wie niet onder code 4 I.T.210 valt 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Momenteel geen vergelijkingsbasis voor het aantal personen in deze groep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Nood aan een exhaustieve lijst van de tewerkstelling bij </a:t>
            </a:r>
            <a:r>
              <a:rPr lang="nl-BE" smtClean="0">
                <a:solidFill>
                  <a:srgbClr val="666666"/>
                </a:solidFill>
              </a:rPr>
              <a:t>internationale instellingen</a:t>
            </a:r>
            <a:endParaRPr lang="nl-BE" dirty="0" smtClean="0">
              <a:solidFill>
                <a:srgbClr val="666666"/>
              </a:solidFill>
            </a:endParaRP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588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481</Words>
  <Application>Microsoft Office PowerPoint</Application>
  <PresentationFormat>Breedbeeld</PresentationFormat>
  <Paragraphs>71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 Tewerkstelling Europese en internationale instellingen Opname in het DWH AM&amp;SB</vt:lpstr>
      <vt:lpstr>Tewerkstelling Europese en internationale instellingen</vt:lpstr>
      <vt:lpstr>Bron: Rijksregister</vt:lpstr>
      <vt:lpstr>Lay-out van het bestand</vt:lpstr>
      <vt:lpstr>I.T. 070: beroepencode van het Rijksregister</vt:lpstr>
      <vt:lpstr>I.T. 210: register van inschrijving</vt:lpstr>
      <vt:lpstr>Datum_van_IT001_met_NIS_99993:  datum van schrapping uit registers</vt:lpstr>
      <vt:lpstr>Kwesties (1)</vt:lpstr>
      <vt:lpstr>Kwesties (2)</vt:lpstr>
      <vt:lpstr>Suggesties en vragen</vt:lpstr>
    </vt:vector>
  </TitlesOfParts>
  <Company>KU Leuven FEB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Bart Scholiers</cp:lastModifiedBy>
  <cp:revision>208</cp:revision>
  <cp:lastPrinted>2016-10-17T12:14:00Z</cp:lastPrinted>
  <dcterms:created xsi:type="dcterms:W3CDTF">2016-03-14T10:01:31Z</dcterms:created>
  <dcterms:modified xsi:type="dcterms:W3CDTF">2016-10-26T07:26:47Z</dcterms:modified>
</cp:coreProperties>
</file>