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</p:sldIdLst>
  <p:sldSz cx="12192000" cy="6858000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DEE1E3"/>
    <a:srgbClr val="A5A9AD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Stijl, donker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709F-0494-4E53-AE25-076220262D78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40A75-8F5A-4441-8845-5219DBC2969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1707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333" y="1245810"/>
            <a:ext cx="9688286" cy="2228909"/>
          </a:xfrm>
        </p:spPr>
        <p:txBody>
          <a:bodyPr>
            <a:normAutofit fontScale="90000"/>
          </a:bodyPr>
          <a:lstStyle/>
          <a:p>
            <a:r>
              <a:rPr lang="nl-BE" dirty="0" smtClean="0">
                <a:solidFill>
                  <a:srgbClr val="666666"/>
                </a:solidFill>
                <a:latin typeface="+mn-lt"/>
              </a:rPr>
              <a:t>Emploi institutions européennes et internationales</a:t>
            </a:r>
            <a:r>
              <a:rPr lang="nl-BE" sz="5300" dirty="0" smtClean="0">
                <a:solidFill>
                  <a:srgbClr val="666666"/>
                </a:solidFill>
                <a:latin typeface="+mn-lt"/>
              </a:rPr>
              <a:t> 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r>
              <a:rPr lang="nl-BE" sz="3600" dirty="0" smtClean="0">
                <a:solidFill>
                  <a:srgbClr val="666666"/>
                </a:solidFill>
                <a:latin typeface="+mn-lt"/>
              </a:rPr>
              <a:t>Insertion dans le DWH MT&amp;PS</a:t>
            </a:r>
            <a:endParaRPr lang="nl-BE" sz="53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Groupe d’utilisateurs DWH MT&amp;PS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27/10/2016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Suggestions et questions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nl-BE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Bart Scholiers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Steunpunt Werk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u="sng" dirty="0" smtClean="0">
                <a:solidFill>
                  <a:srgbClr val="666666"/>
                </a:solidFill>
              </a:rPr>
              <a:t>bart.scholiers@kuleuven.be</a:t>
            </a:r>
            <a:endParaRPr lang="nl-BE" u="sng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>
                <a:solidFill>
                  <a:srgbClr val="666666"/>
                </a:solidFill>
              </a:rPr>
              <a:t>0</a:t>
            </a:r>
            <a:r>
              <a:rPr lang="nl-BE" dirty="0" smtClean="0">
                <a:solidFill>
                  <a:srgbClr val="666666"/>
                </a:solidFill>
              </a:rPr>
              <a:t>16 </a:t>
            </a:r>
            <a:r>
              <a:rPr lang="nl-BE" dirty="0">
                <a:solidFill>
                  <a:srgbClr val="666666"/>
                </a:solidFill>
              </a:rPr>
              <a:t>37 24 64 </a:t>
            </a:r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06276" cy="1325563"/>
          </a:xfrm>
        </p:spPr>
        <p:txBody>
          <a:bodyPr>
            <a:normAutofit/>
          </a:bodyPr>
          <a:lstStyle/>
          <a:p>
            <a:r>
              <a:rPr lang="nl-BE" sz="4000" b="0" dirty="0" smtClean="0">
                <a:latin typeface="+mn-lt"/>
              </a:rPr>
              <a:t>Emploi institutions européennes et internationales</a:t>
            </a:r>
            <a:endParaRPr lang="nl-BE" sz="4000" b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solidFill>
                  <a:srgbClr val="666666"/>
                </a:solidFill>
              </a:rPr>
              <a:t>Une lacune dans l’actuel DWH MT&amp;PS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Déclaration auprès des insitutions belges de sécurité sociales sont manquantes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Sous-estimation du nombre de travailleurs (n1) en Belgique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Identification sur base du Registre National</a:t>
            </a:r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Source: registre national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Emploi auprès des institutions européennes et internationales est déterminé par les </a:t>
            </a:r>
            <a:r>
              <a:rPr lang="nl-BE" i="1" dirty="0" smtClean="0">
                <a:solidFill>
                  <a:srgbClr val="666666"/>
                </a:solidFill>
              </a:rPr>
              <a:t>types </a:t>
            </a:r>
            <a:r>
              <a:rPr lang="nl-BE" i="1" dirty="0" err="1" smtClean="0">
                <a:solidFill>
                  <a:srgbClr val="666666"/>
                </a:solidFill>
              </a:rPr>
              <a:t>d’information</a:t>
            </a:r>
            <a:r>
              <a:rPr lang="nl-BE" dirty="0" smtClean="0">
                <a:solidFill>
                  <a:srgbClr val="666666"/>
                </a:solidFill>
              </a:rPr>
              <a:t> </a:t>
            </a:r>
            <a:r>
              <a:rPr lang="nl-BE" b="1" dirty="0" smtClean="0">
                <a:solidFill>
                  <a:srgbClr val="666666"/>
                </a:solidFill>
              </a:rPr>
              <a:t>T.I. </a:t>
            </a:r>
            <a:r>
              <a:rPr lang="nl-BE" b="1" dirty="0" smtClean="0">
                <a:solidFill>
                  <a:srgbClr val="666666"/>
                </a:solidFill>
              </a:rPr>
              <a:t>70, </a:t>
            </a:r>
            <a:r>
              <a:rPr lang="nl-BE" b="1" dirty="0" smtClean="0">
                <a:solidFill>
                  <a:srgbClr val="666666"/>
                </a:solidFill>
              </a:rPr>
              <a:t>T.I.210 </a:t>
            </a:r>
            <a:r>
              <a:rPr lang="nl-BE" dirty="0" smtClean="0">
                <a:solidFill>
                  <a:srgbClr val="666666"/>
                </a:solidFill>
              </a:rPr>
              <a:t>en </a:t>
            </a:r>
            <a:r>
              <a:rPr lang="nl-BE" b="1" dirty="0" smtClean="0">
                <a:solidFill>
                  <a:srgbClr val="666666"/>
                </a:solidFill>
              </a:rPr>
              <a:t>T.I. </a:t>
            </a:r>
            <a:r>
              <a:rPr lang="nl-BE" b="1" dirty="0" smtClean="0">
                <a:solidFill>
                  <a:srgbClr val="666666"/>
                </a:solidFill>
              </a:rPr>
              <a:t>001 </a:t>
            </a:r>
            <a:r>
              <a:rPr lang="nl-BE" dirty="0" smtClean="0">
                <a:solidFill>
                  <a:srgbClr val="666666"/>
                </a:solidFill>
              </a:rPr>
              <a:t>du Registre National</a:t>
            </a:r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Le fichier contient l’historique d’emploi depuis 2005</a:t>
            </a:r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Les différentes variables sont enregistrées indépendamment les unes des autres, il n’y a pas eu de contr</a:t>
            </a:r>
            <a:r>
              <a:rPr lang="en-US" dirty="0" smtClean="0">
                <a:solidFill>
                  <a:srgbClr val="666666"/>
                </a:solidFill>
              </a:rPr>
              <a:t>o</a:t>
            </a:r>
            <a:r>
              <a:rPr lang="nl-BE" dirty="0" smtClean="0">
                <a:solidFill>
                  <a:srgbClr val="666666"/>
                </a:solidFill>
              </a:rPr>
              <a:t>le des possibles (in)cohérences entre les données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Lay-out du fichier</a:t>
            </a:r>
            <a:endParaRPr lang="nl-BE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118094"/>
              </p:ext>
            </p:extLst>
          </p:nvPr>
        </p:nvGraphicFramePr>
        <p:xfrm>
          <a:off x="838200" y="2188880"/>
          <a:ext cx="10515600" cy="1769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89">
                  <a:extLst>
                    <a:ext uri="{9D8B030D-6E8A-4147-A177-3AD203B41FA5}">
                      <a16:colId xmlns:a16="http://schemas.microsoft.com/office/drawing/2014/main" val="1753152192"/>
                    </a:ext>
                  </a:extLst>
                </a:gridCol>
                <a:gridCol w="1315233">
                  <a:extLst>
                    <a:ext uri="{9D8B030D-6E8A-4147-A177-3AD203B41FA5}">
                      <a16:colId xmlns:a16="http://schemas.microsoft.com/office/drawing/2014/main" val="1747436189"/>
                    </a:ext>
                  </a:extLst>
                </a:gridCol>
                <a:gridCol w="1578279">
                  <a:extLst>
                    <a:ext uri="{9D8B030D-6E8A-4147-A177-3AD203B41FA5}">
                      <a16:colId xmlns:a16="http://schemas.microsoft.com/office/drawing/2014/main" val="451311683"/>
                    </a:ext>
                  </a:extLst>
                </a:gridCol>
                <a:gridCol w="1290181">
                  <a:extLst>
                    <a:ext uri="{9D8B030D-6E8A-4147-A177-3AD203B41FA5}">
                      <a16:colId xmlns:a16="http://schemas.microsoft.com/office/drawing/2014/main" val="2512096623"/>
                    </a:ext>
                  </a:extLst>
                </a:gridCol>
                <a:gridCol w="1089765">
                  <a:extLst>
                    <a:ext uri="{9D8B030D-6E8A-4147-A177-3AD203B41FA5}">
                      <a16:colId xmlns:a16="http://schemas.microsoft.com/office/drawing/2014/main" val="2101799292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1039398608"/>
                    </a:ext>
                  </a:extLst>
                </a:gridCol>
                <a:gridCol w="2843408">
                  <a:extLst>
                    <a:ext uri="{9D8B030D-6E8A-4147-A177-3AD203B41FA5}">
                      <a16:colId xmlns:a16="http://schemas.microsoft.com/office/drawing/2014/main" val="908510342"/>
                    </a:ext>
                  </a:extLst>
                </a:gridCol>
                <a:gridCol w="856989">
                  <a:extLst>
                    <a:ext uri="{9D8B030D-6E8A-4147-A177-3AD203B41FA5}">
                      <a16:colId xmlns:a16="http://schemas.microsoft.com/office/drawing/2014/main" val="4008118783"/>
                    </a:ext>
                  </a:extLst>
                </a:gridCol>
              </a:tblGrid>
              <a:tr h="442336"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INSZ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formulier_type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Code_beroep_IT70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Register_IT210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Begindatum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chemeClr val="tx1"/>
                          </a:solidFill>
                        </a:rPr>
                        <a:t>Einddatum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u="sng" dirty="0" smtClean="0">
                          <a:solidFill>
                            <a:schemeClr val="tx1"/>
                          </a:solidFill>
                        </a:rPr>
                        <a:t>Datum_van_IT001_met_NIS_99993</a:t>
                      </a:r>
                      <a:endParaRPr lang="nl-BE" sz="1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b="1" dirty="0" err="1" smtClean="0">
                          <a:solidFill>
                            <a:schemeClr val="tx1"/>
                          </a:solidFill>
                        </a:rPr>
                        <a:t>R_Exclus</a:t>
                      </a:r>
                      <a:endParaRPr lang="nl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69B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427031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103746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152784"/>
                  </a:ext>
                </a:extLst>
              </a:tr>
              <a:tr h="442336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solidFill>
                      <a:srgbClr val="DEE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04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65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T.I. </a:t>
            </a:r>
            <a:r>
              <a:rPr lang="nl-BE" dirty="0" smtClean="0"/>
              <a:t>070: code du métier dans le Registre National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Cette information à propos du métier concerne uniquement le métier principal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Fonctionnaires européens Belges et étrangers</a:t>
            </a: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51130	</a:t>
            </a:r>
            <a:r>
              <a:rPr lang="nl-BE" sz="2000" dirty="0" smtClean="0">
                <a:solidFill>
                  <a:srgbClr val="666666"/>
                </a:solidFill>
              </a:rPr>
              <a:t>Fonctionnaire européen (non-belge) - Commission</a:t>
            </a:r>
            <a:endParaRPr lang="nl-BE" sz="2000" dirty="0">
              <a:solidFill>
                <a:srgbClr val="666666"/>
              </a:solidFill>
            </a:endParaRP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51131	</a:t>
            </a:r>
            <a:r>
              <a:rPr lang="nl-BE" sz="2000" dirty="0" smtClean="0">
                <a:solidFill>
                  <a:srgbClr val="666666"/>
                </a:solidFill>
              </a:rPr>
              <a:t>Fonctionnaire européen (non-belge) - Conseil </a:t>
            </a:r>
            <a:endParaRPr lang="nl-BE" sz="2000" dirty="0">
              <a:solidFill>
                <a:srgbClr val="666666"/>
              </a:solidFill>
            </a:endParaRP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51132	Fonctionnaire européen (non-belge)– </a:t>
            </a:r>
            <a:r>
              <a:rPr lang="nl-BE" sz="2000" dirty="0" smtClean="0">
                <a:solidFill>
                  <a:srgbClr val="666666"/>
                </a:solidFill>
              </a:rPr>
              <a:t>Comité social et économique</a:t>
            </a:r>
            <a:endParaRPr lang="nl-BE" sz="2000" dirty="0">
              <a:solidFill>
                <a:srgbClr val="666666"/>
              </a:solidFill>
            </a:endParaRP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51133	Fonctionnaire européen (non-belge)– </a:t>
            </a:r>
            <a:r>
              <a:rPr lang="nl-BE" sz="2000" dirty="0" smtClean="0">
                <a:solidFill>
                  <a:srgbClr val="666666"/>
                </a:solidFill>
              </a:rPr>
              <a:t>Parlement européen</a:t>
            </a:r>
            <a:endParaRPr lang="nl-BE" sz="2000" dirty="0">
              <a:solidFill>
                <a:srgbClr val="666666"/>
              </a:solidFill>
            </a:endParaRPr>
          </a:p>
          <a:p>
            <a:pPr lvl="1"/>
            <a:r>
              <a:rPr lang="nl-BE" sz="2000" dirty="0">
                <a:solidFill>
                  <a:srgbClr val="666666"/>
                </a:solidFill>
              </a:rPr>
              <a:t>51134	</a:t>
            </a:r>
            <a:r>
              <a:rPr lang="nl-BE" sz="2000" dirty="0" smtClean="0">
                <a:solidFill>
                  <a:srgbClr val="666666"/>
                </a:solidFill>
              </a:rPr>
              <a:t>Fonctionnaire européen belge</a:t>
            </a:r>
            <a:endParaRPr lang="nl-BE" sz="2000" dirty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T.I. </a:t>
            </a:r>
            <a:r>
              <a:rPr lang="nl-BE" dirty="0" smtClean="0"/>
              <a:t>210: registre d’inscription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Information à propos du registre dans lequel un habitan est inscrit.</a:t>
            </a:r>
            <a:endParaRPr lang="nl-BE" dirty="0">
              <a:solidFill>
                <a:srgbClr val="666666"/>
              </a:solidFill>
            </a:endParaRP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Contient chaque personne qui n’a pas la nationalité belge ou qui l’a obtenue.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Code 3: fonctionnaire de l’Union Européenne (Parlement, Commission, Conseil des ministres et Comité social et économique)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Code 4: étrangers (A.R. 30 octobre 1991 concerne les documents de séjour d’étrangers déterminés comme privillégiés: articles 2 et 3)</a:t>
            </a:r>
          </a:p>
          <a:p>
            <a:pPr lvl="1"/>
            <a:endParaRPr lang="nl-BE" dirty="0" smtClean="0">
              <a:solidFill>
                <a:srgbClr val="666666"/>
              </a:solidFill>
            </a:endParaRP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9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/>
              <a:t>Datum_van_IT001_met_NIS_99993:  date d’exclusion des registres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solidFill>
                  <a:srgbClr val="666666"/>
                </a:solidFill>
              </a:rPr>
              <a:t>Date d’exclusion des registres, pour cause de fin d’emploi, pour les personnes mentionnées dans </a:t>
            </a:r>
            <a:r>
              <a:rPr lang="nl-BE" dirty="0" err="1" smtClean="0">
                <a:solidFill>
                  <a:srgbClr val="666666"/>
                </a:solidFill>
              </a:rPr>
              <a:t>le</a:t>
            </a:r>
            <a:r>
              <a:rPr lang="nl-BE" dirty="0" smtClean="0">
                <a:solidFill>
                  <a:srgbClr val="666666"/>
                </a:solidFill>
              </a:rPr>
              <a:t> </a:t>
            </a:r>
            <a:r>
              <a:rPr lang="nl-BE" dirty="0" smtClean="0">
                <a:solidFill>
                  <a:srgbClr val="666666"/>
                </a:solidFill>
              </a:rPr>
              <a:t>T.I. </a:t>
            </a:r>
            <a:r>
              <a:rPr lang="nl-BE" dirty="0" smtClean="0">
                <a:solidFill>
                  <a:srgbClr val="666666"/>
                </a:solidFill>
              </a:rPr>
              <a:t>210 sous les codes 3 ou 4. Cette date est liée à l’application du code ‘99993’ in het IT 001. Le code 99993 signifie: exclus </a:t>
            </a:r>
            <a:r>
              <a:rPr lang="mr-IN" dirty="0" smtClean="0">
                <a:solidFill>
                  <a:srgbClr val="666666"/>
                </a:solidFill>
              </a:rPr>
              <a:t>–</a:t>
            </a:r>
            <a:r>
              <a:rPr lang="nl-BE" dirty="0" smtClean="0">
                <a:solidFill>
                  <a:srgbClr val="666666"/>
                </a:solidFill>
              </a:rPr>
              <a:t> fin de fonction. </a:t>
            </a:r>
          </a:p>
          <a:p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Inclusion dans le fichier qu’à partir de 2014.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Il ne s’agit que de 800 enregitrements</a:t>
            </a:r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Problèmes (1)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Les partenaires, les enfants et autres membres de la familles pouvaient aussi recevoir le code 3 ou 4.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Filtre: âge ≤ 18 ans et position-LIPRO = CMAR of CUNM of C1PA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Les partenaires et les autres membres de la familles sans emploi auprès de ces institutions ne peuvent pas être isolés.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Sous-estimation du nombre de personnes pour les quatre organisations européennes en comparaison avec les chiffres publiés par l’IBSA.</a:t>
            </a:r>
            <a:endParaRPr lang="nl-BE" dirty="0">
              <a:solidFill>
                <a:srgbClr val="666666"/>
              </a:solidFill>
            </a:endParaRPr>
          </a:p>
          <a:p>
            <a:pPr lvl="1"/>
            <a:r>
              <a:rPr lang="nl-BE" dirty="0">
                <a:solidFill>
                  <a:srgbClr val="666666"/>
                </a:solidFill>
              </a:rPr>
              <a:t>25 </a:t>
            </a:r>
            <a:r>
              <a:rPr lang="nl-BE" dirty="0" smtClean="0">
                <a:solidFill>
                  <a:srgbClr val="666666"/>
                </a:solidFill>
              </a:rPr>
              <a:t>238 pour la période 2014/4 (avec filtre) </a:t>
            </a:r>
            <a:r>
              <a:rPr lang="nl-BE" dirty="0">
                <a:solidFill>
                  <a:srgbClr val="666666"/>
                </a:solidFill>
              </a:rPr>
              <a:t>vs. 32 </a:t>
            </a:r>
            <a:r>
              <a:rPr lang="nl-BE" dirty="0" smtClean="0">
                <a:solidFill>
                  <a:srgbClr val="666666"/>
                </a:solidFill>
              </a:rPr>
              <a:t>025 pour la période pour beaucoup d’octobre </a:t>
            </a:r>
            <a:r>
              <a:rPr lang="nl-BE" dirty="0">
                <a:solidFill>
                  <a:srgbClr val="666666"/>
                </a:solidFill>
              </a:rPr>
              <a:t>2014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  <a:p>
            <a:endParaRPr lang="nl-BE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1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Problèmes (2)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Le fichier contient les plus grosses organisation de l’Union Européenne mais pas toutes: quatre parmi vingt organisations.</a:t>
            </a:r>
            <a:endParaRPr lang="nl-BE" dirty="0">
              <a:solidFill>
                <a:srgbClr val="666666"/>
              </a:solidFill>
            </a:endParaRPr>
          </a:p>
          <a:p>
            <a:pPr lvl="1">
              <a:spcAft>
                <a:spcPts val="600"/>
              </a:spcAft>
            </a:pPr>
            <a:r>
              <a:rPr lang="nl-BE" dirty="0" smtClean="0">
                <a:solidFill>
                  <a:srgbClr val="666666"/>
                </a:solidFill>
              </a:rPr>
              <a:t>4000 personnes travaillent pour ces organisations </a:t>
            </a:r>
            <a:r>
              <a:rPr lang="nl-BE" dirty="0">
                <a:solidFill>
                  <a:srgbClr val="666666"/>
                </a:solidFill>
              </a:rPr>
              <a:t>(visit.brussels, 2016</a:t>
            </a:r>
            <a:r>
              <a:rPr lang="nl-BE" dirty="0" smtClean="0">
                <a:solidFill>
                  <a:srgbClr val="666666"/>
                </a:solidFill>
              </a:rPr>
              <a:t>)</a:t>
            </a:r>
          </a:p>
          <a:p>
            <a:pPr marL="0" indent="0">
              <a:buNone/>
            </a:pPr>
            <a:r>
              <a:rPr lang="nl-BE" i="1" dirty="0" smtClean="0">
                <a:solidFill>
                  <a:srgbClr val="666666"/>
                </a:solidFill>
                <a:sym typeface="Wingdings" panose="05000000000000000000" pitchFamily="2" charset="2"/>
              </a:rPr>
              <a:t> Demande des fichiers du personnel des insititutions européennes transmis à l’UE</a:t>
            </a:r>
            <a:endParaRPr lang="nl-BE" i="1" dirty="0">
              <a:solidFill>
                <a:srgbClr val="666666"/>
              </a:solidFill>
            </a:endParaRPr>
          </a:p>
          <a:p>
            <a:pPr marL="457200" lvl="1" indent="0">
              <a:buNone/>
            </a:pPr>
            <a:endParaRPr lang="nl-BE" dirty="0" smtClean="0">
              <a:solidFill>
                <a:srgbClr val="666666"/>
              </a:solidFill>
            </a:endParaRPr>
          </a:p>
          <a:p>
            <a:r>
              <a:rPr lang="nl-BE" dirty="0" smtClean="0">
                <a:solidFill>
                  <a:srgbClr val="666666"/>
                </a:solidFill>
              </a:rPr>
              <a:t>Pas encore très clair qui a reçu le code 4 </a:t>
            </a:r>
            <a:r>
              <a:rPr lang="nl-BE" dirty="0" smtClean="0">
                <a:solidFill>
                  <a:srgbClr val="666666"/>
                </a:solidFill>
              </a:rPr>
              <a:t>T.I.210 </a:t>
            </a:r>
            <a:endParaRPr lang="nl-BE" dirty="0" smtClean="0">
              <a:solidFill>
                <a:srgbClr val="666666"/>
              </a:solidFill>
            </a:endParaRP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Pour l’instant, il n’y a pas de base de comparaison pour le nombre de personnes dans ce groupe</a:t>
            </a:r>
          </a:p>
          <a:p>
            <a:pPr lvl="1"/>
            <a:r>
              <a:rPr lang="nl-BE" dirty="0" smtClean="0">
                <a:solidFill>
                  <a:srgbClr val="666666"/>
                </a:solidFill>
              </a:rPr>
              <a:t>Besoin d’une liste exhaustive des emplois auprès des institutions internationales</a:t>
            </a:r>
          </a:p>
          <a:p>
            <a:pPr lvl="1"/>
            <a:endParaRPr lang="nl-BE" dirty="0">
              <a:solidFill>
                <a:srgbClr val="666666"/>
              </a:solidFill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588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502</Words>
  <Application>Microsoft Office PowerPoint</Application>
  <PresentationFormat>Breedbeeld</PresentationFormat>
  <Paragraphs>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Mangal</vt:lpstr>
      <vt:lpstr>Wingdings</vt:lpstr>
      <vt:lpstr>Office Theme</vt:lpstr>
      <vt:lpstr>Emploi institutions européennes et internationales  Insertion dans le DWH MT&amp;PS</vt:lpstr>
      <vt:lpstr>Emploi institutions européennes et internationales</vt:lpstr>
      <vt:lpstr>Source: registre national</vt:lpstr>
      <vt:lpstr>Lay-out du fichier</vt:lpstr>
      <vt:lpstr>T.I. 070: code du métier dans le Registre National</vt:lpstr>
      <vt:lpstr>T.I. 210: registre d’inscription</vt:lpstr>
      <vt:lpstr>Datum_van_IT001_met_NIS_99993:  date d’exclusion des registres</vt:lpstr>
      <vt:lpstr>Problèmes (1)</vt:lpstr>
      <vt:lpstr>Problèmes (2)</vt:lpstr>
      <vt:lpstr>Suggestions et questions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Bart Scholiers</cp:lastModifiedBy>
  <cp:revision>222</cp:revision>
  <cp:lastPrinted>2016-10-17T12:14:00Z</cp:lastPrinted>
  <dcterms:created xsi:type="dcterms:W3CDTF">2016-03-14T10:01:31Z</dcterms:created>
  <dcterms:modified xsi:type="dcterms:W3CDTF">2016-10-26T07:25:08Z</dcterms:modified>
</cp:coreProperties>
</file>