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0" r:id="rId1"/>
    <p:sldMasterId id="2147483730" r:id="rId2"/>
  </p:sldMasterIdLst>
  <p:notesMasterIdLst>
    <p:notesMasterId r:id="rId14"/>
  </p:notesMasterIdLst>
  <p:handoutMasterIdLst>
    <p:handoutMasterId r:id="rId15"/>
  </p:handoutMasterIdLst>
  <p:sldIdLst>
    <p:sldId id="256" r:id="rId3"/>
    <p:sldId id="257" r:id="rId4"/>
    <p:sldId id="265" r:id="rId5"/>
    <p:sldId id="258" r:id="rId6"/>
    <p:sldId id="264" r:id="rId7"/>
    <p:sldId id="259" r:id="rId8"/>
    <p:sldId id="260" r:id="rId9"/>
    <p:sldId id="261" r:id="rId10"/>
    <p:sldId id="262" r:id="rId11"/>
    <p:sldId id="266" r:id="rId12"/>
    <p:sldId id="267" r:id="rId13"/>
  </p:sldIdLst>
  <p:sldSz cx="12192000" cy="6858000"/>
  <p:notesSz cx="6797675" cy="9926638"/>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94" userDrawn="1">
          <p15:clr>
            <a:srgbClr val="A4A3A4"/>
          </p15:clr>
        </p15:guide>
        <p15:guide id="2" pos="7469"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lke Laenen" initials="SL" lastIdx="2" clrIdx="0">
    <p:extLst>
      <p:ext uri="{19B8F6BF-5375-455C-9EA6-DF929625EA0E}">
        <p15:presenceInfo xmlns:p15="http://schemas.microsoft.com/office/powerpoint/2012/main" userId="S-1-5-21-4060015860-3155939536-3220560164-3322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FFCC"/>
    <a:srgbClr val="FFFFFF"/>
    <a:srgbClr val="CCFFCC"/>
    <a:srgbClr val="FF9966"/>
    <a:srgbClr val="86BCE5"/>
    <a:srgbClr val="1D8DB0"/>
    <a:srgbClr val="116E8A"/>
    <a:srgbClr val="147694"/>
    <a:srgbClr val="177E9D"/>
    <a:srgbClr val="004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Stijl, licht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Stijl, licht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1" autoAdjust="0"/>
    <p:restoredTop sz="99590" autoAdjust="0"/>
  </p:normalViewPr>
  <p:slideViewPr>
    <p:cSldViewPr snapToObjects="1" showGuides="1">
      <p:cViewPr varScale="1">
        <p:scale>
          <a:sx n="86" d="100"/>
          <a:sy n="86" d="100"/>
        </p:scale>
        <p:origin x="67" y="58"/>
      </p:cViewPr>
      <p:guideLst>
        <p:guide orient="horz" pos="3294"/>
        <p:guide pos="7469"/>
      </p:guideLst>
    </p:cSldViewPr>
  </p:slideViewPr>
  <p:outlineViewPr>
    <p:cViewPr>
      <p:scale>
        <a:sx n="33" d="100"/>
        <a:sy n="33" d="100"/>
      </p:scale>
      <p:origin x="0" y="0"/>
    </p:cViewPr>
  </p:outlineViewPr>
  <p:notesTextViewPr>
    <p:cViewPr>
      <p:scale>
        <a:sx n="1" d="1"/>
        <a:sy n="1" d="1"/>
      </p:scale>
      <p:origin x="0" y="0"/>
    </p:cViewPr>
  </p:notesTextViewPr>
  <p:notesViewPr>
    <p:cSldViewPr snapToObjects="1" showGuides="1">
      <p:cViewPr varScale="1">
        <p:scale>
          <a:sx n="73" d="100"/>
          <a:sy n="73" d="100"/>
        </p:scale>
        <p:origin x="-2028" y="-9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BE" sz="1000" dirty="0">
              <a:latin typeface="Arial" pitchFamily="34" charset="0"/>
              <a:cs typeface="Arial" pitchFamily="34" charset="0"/>
            </a:endParaRPr>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6185198-F140-406E-8F04-DE9D809B9791}" type="datetimeFigureOut">
              <a:rPr lang="nl-BE" sz="1000" smtClean="0">
                <a:latin typeface="Arial" pitchFamily="34" charset="0"/>
                <a:cs typeface="Arial" pitchFamily="34" charset="0"/>
              </a:rPr>
              <a:pPr/>
              <a:t>25/10/2016</a:t>
            </a:fld>
            <a:endParaRPr lang="nl-BE" sz="1000">
              <a:latin typeface="Arial" pitchFamily="34" charset="0"/>
              <a:cs typeface="Arial" pitchFamily="34" charset="0"/>
            </a:endParaRPr>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BE" sz="1000">
              <a:latin typeface="Arial" pitchFamily="34" charset="0"/>
              <a:cs typeface="Arial" pitchFamily="34" charset="0"/>
            </a:endParaRPr>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A024B3E-C6E9-4CB0-843C-3CD5676655AA}" type="slidenum">
              <a:rPr lang="nl-BE" sz="1000" smtClean="0"/>
              <a:pPr/>
              <a:t>‹nr.›</a:t>
            </a:fld>
            <a:endParaRPr lang="nl-BE" sz="1000"/>
          </a:p>
        </p:txBody>
      </p:sp>
    </p:spTree>
    <p:extLst>
      <p:ext uri="{BB962C8B-B14F-4D97-AF65-F5344CB8AC3E}">
        <p14:creationId xmlns:p14="http://schemas.microsoft.com/office/powerpoint/2010/main" val="397321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000">
                <a:latin typeface="Arial" pitchFamily="34" charset="0"/>
                <a:cs typeface="Arial" pitchFamily="34" charset="0"/>
              </a:defRPr>
            </a:lvl1pPr>
          </a:lstStyle>
          <a:p>
            <a:endParaRPr lang="nl-BE"/>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000">
                <a:latin typeface="Arial" pitchFamily="34" charset="0"/>
                <a:cs typeface="Arial" pitchFamily="34" charset="0"/>
              </a:defRPr>
            </a:lvl1pPr>
          </a:lstStyle>
          <a:p>
            <a:fld id="{7AF0A2F9-EF49-41B3-9E69-7CDBDC14786A}" type="datetimeFigureOut">
              <a:rPr lang="nl-BE" smtClean="0"/>
              <a:pPr/>
              <a:t>25/10/2016</a:t>
            </a:fld>
            <a:endParaRPr lang="nl-BE"/>
          </a:p>
        </p:txBody>
      </p:sp>
      <p:sp>
        <p:nvSpPr>
          <p:cNvPr id="4" name="Tijdelijke aanduiding voor dia-afbeelding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535250" y="4689750"/>
            <a:ext cx="5709333" cy="4494344"/>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000">
                <a:latin typeface="Arial" pitchFamily="34" charset="0"/>
                <a:cs typeface="Arial" pitchFamily="34" charset="0"/>
              </a:defRPr>
            </a:lvl1pPr>
          </a:lstStyle>
          <a:p>
            <a:endParaRPr lang="nl-BE"/>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000">
                <a:latin typeface="Arial" pitchFamily="34" charset="0"/>
                <a:cs typeface="Arial" pitchFamily="34" charset="0"/>
              </a:defRPr>
            </a:lvl1pPr>
          </a:lstStyle>
          <a:p>
            <a:fld id="{17C257C2-8D60-4760-88CB-024AF3EEC641}" type="slidenum">
              <a:rPr lang="nl-BE" smtClean="0"/>
              <a:pPr/>
              <a:t>‹nr.›</a:t>
            </a:fld>
            <a:endParaRPr lang="nl-BE"/>
          </a:p>
        </p:txBody>
      </p:sp>
    </p:spTree>
    <p:extLst>
      <p:ext uri="{BB962C8B-B14F-4D97-AF65-F5344CB8AC3E}">
        <p14:creationId xmlns:p14="http://schemas.microsoft.com/office/powerpoint/2010/main" val="329475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Eerste overzicht van grootste</a:t>
            </a:r>
            <a:r>
              <a:rPr lang="nl-BE" baseline="0" dirty="0" smtClean="0"/>
              <a:t> ‘problemen’ die ik momenteel tegen kom, het geven van een stand van zaken en het aanreiken van een </a:t>
            </a:r>
            <a:r>
              <a:rPr lang="nl-BE" baseline="0" dirty="0" err="1" smtClean="0"/>
              <a:t>to</a:t>
            </a:r>
            <a:r>
              <a:rPr lang="nl-BE" baseline="0" dirty="0" smtClean="0"/>
              <a:t>-do-lijst voor de komende maanden.</a:t>
            </a:r>
            <a:endParaRPr lang="nl-BE"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1</a:t>
            </a:fld>
            <a:endParaRPr lang="nl-BE"/>
          </a:p>
        </p:txBody>
      </p:sp>
    </p:spTree>
    <p:extLst>
      <p:ext uri="{BB962C8B-B14F-4D97-AF65-F5344CB8AC3E}">
        <p14:creationId xmlns:p14="http://schemas.microsoft.com/office/powerpoint/2010/main" val="66265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En</a:t>
            </a:r>
            <a:r>
              <a:rPr lang="nl-BE" baseline="0" dirty="0" smtClean="0"/>
              <a:t> dit kan dus leiden tot een onvolledig inkomensconcept.</a:t>
            </a:r>
            <a:endParaRPr lang="nl-BE"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10</a:t>
            </a:fld>
            <a:endParaRPr lang="nl-BE"/>
          </a:p>
        </p:txBody>
      </p:sp>
    </p:spTree>
    <p:extLst>
      <p:ext uri="{BB962C8B-B14F-4D97-AF65-F5344CB8AC3E}">
        <p14:creationId xmlns:p14="http://schemas.microsoft.com/office/powerpoint/2010/main" val="2100204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11</a:t>
            </a:fld>
            <a:endParaRPr lang="nl-BE"/>
          </a:p>
        </p:txBody>
      </p:sp>
    </p:spTree>
    <p:extLst>
      <p:ext uri="{BB962C8B-B14F-4D97-AF65-F5344CB8AC3E}">
        <p14:creationId xmlns:p14="http://schemas.microsoft.com/office/powerpoint/2010/main" val="3865379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dirty="0" smtClean="0"/>
              <a:t>Verschillende</a:t>
            </a:r>
            <a:r>
              <a:rPr lang="nl-BE" u="sng" baseline="0" dirty="0" smtClean="0"/>
              <a:t> aanpak:</a:t>
            </a:r>
          </a:p>
          <a:p>
            <a:pPr marL="171450" indent="-171450">
              <a:buFont typeface="Arial" panose="020B0604020202020204" pitchFamily="34" charset="0"/>
              <a:buChar char="•"/>
            </a:pPr>
            <a:r>
              <a:rPr lang="nl-BE" u="none" baseline="0" dirty="0" smtClean="0"/>
              <a:t>SB wil alle afzonderlijke onderdelen van HY020 reconstrueren op basis van IPCAL. Uit de figuur op één van de volgende slides zal blijken dat dit concept uit verschillende deelcomponenten bestaat. Hoewel SB zoveel mogelijk deelcomponenten op basis van IPCAL wil reconstrueren, zullen zij dit enkel doen voor deze componenten waarbij dit op een kwalitatieve manier mogelijk is. De kans is dus groot dat zij niet alle afzonderlijke onderdelen van HY020 kunnen reconstrueren op basis van IPCAL, ook al omdat een aantal componenten niet zijn opgenomen in IPCAL, en dus nog steeds bevraagd dienen te worden (of op een andere manier dienen te worden verkregen).</a:t>
            </a:r>
          </a:p>
          <a:p>
            <a:pPr marL="171450" indent="-171450">
              <a:buFont typeface="Arial" panose="020B0604020202020204" pitchFamily="34" charset="0"/>
              <a:buChar char="•"/>
            </a:pPr>
            <a:r>
              <a:rPr lang="nl-BE" u="none" baseline="0" dirty="0" err="1" smtClean="0"/>
              <a:t>CeSO</a:t>
            </a:r>
            <a:r>
              <a:rPr lang="nl-BE" u="none" baseline="0" dirty="0" smtClean="0"/>
              <a:t> gebruikt het concept HY020 als leidraad, maar zal niet alle deelcomponenten afzonderlijk reconstrueren. Dit omdat dit een heel tijdsintensief proces is. Ook maken wij niet enkel gebruik van IPCAL, maar ook van een aantal componenten uit het DWH AM&amp;SB. Een aantal componenten zijn immers niet belastbaar, en daardoor niet opgenomen in het DWH AM&amp;SB.</a:t>
            </a:r>
          </a:p>
          <a:p>
            <a:pPr marL="171450" indent="-171450">
              <a:buFont typeface="Arial" panose="020B0604020202020204" pitchFamily="34" charset="0"/>
              <a:buChar char="•"/>
            </a:pPr>
            <a:r>
              <a:rPr lang="nl-BE" u="none" baseline="0" dirty="0" smtClean="0"/>
              <a:t>Het feit enerzijds dat wij het concept niet component per component reconstrueren, en het feit dat wij een aantal elementen uit het DWH AM&amp;SB halen, zijn belangrijke verschillen die we in het achterhoofd dienen te houden.</a:t>
            </a:r>
          </a:p>
          <a:p>
            <a:pPr marL="0" indent="0">
              <a:buFont typeface="Arial" panose="020B0604020202020204" pitchFamily="34" charset="0"/>
              <a:buNone/>
            </a:pPr>
            <a:endParaRPr lang="nl-BE" u="none" baseline="0" dirty="0" smtClean="0"/>
          </a:p>
          <a:p>
            <a:pPr marL="0" indent="0">
              <a:buFont typeface="Arial" panose="020B0604020202020204" pitchFamily="34" charset="0"/>
              <a:buNone/>
            </a:pPr>
            <a:r>
              <a:rPr lang="nl-BE" u="sng" baseline="0" dirty="0" smtClean="0"/>
              <a:t>SILC 2009 als referentiejaar, omdat:</a:t>
            </a:r>
          </a:p>
          <a:p>
            <a:pPr marL="171450" indent="-171450">
              <a:buFont typeface="Arial" panose="020B0604020202020204" pitchFamily="34" charset="0"/>
              <a:buChar char="•"/>
            </a:pPr>
            <a:r>
              <a:rPr lang="nl-BE" u="none" baseline="0" dirty="0" smtClean="0"/>
              <a:t>Eerste jaar beschikbaar in data-aanvraag, en we moeten nu eenmaal een startpunt kiezen</a:t>
            </a:r>
          </a:p>
          <a:p>
            <a:pPr marL="171450" indent="-171450">
              <a:buFont typeface="Arial" panose="020B0604020202020204" pitchFamily="34" charset="0"/>
              <a:buChar char="•"/>
            </a:pPr>
            <a:r>
              <a:rPr lang="nl-BE" u="none" baseline="0" dirty="0" smtClean="0"/>
              <a:t>Na afloop eerste reconstructie: uitbreiden tot en met SILC 2014, het laatst beschikbare jaar in de data-aanvraag</a:t>
            </a:r>
          </a:p>
          <a:p>
            <a:pPr marL="171450" indent="-171450">
              <a:buFont typeface="Arial" panose="020B0604020202020204" pitchFamily="34" charset="0"/>
              <a:buChar char="•"/>
            </a:pPr>
            <a:r>
              <a:rPr lang="nl-BE" u="none" baseline="0" dirty="0" smtClean="0"/>
              <a:t>Personen / gezinnen waarop analyses nu gebeuren, zijn de effectieve respondenten in SILC 2009</a:t>
            </a:r>
          </a:p>
          <a:p>
            <a:pPr marL="171450" indent="-171450">
              <a:buFont typeface="Arial" panose="020B0604020202020204" pitchFamily="34" charset="0"/>
              <a:buChar char="•"/>
            </a:pPr>
            <a:endParaRPr lang="nl-BE" u="none" baseline="0" dirty="0" smtClean="0"/>
          </a:p>
          <a:p>
            <a:pPr marL="0" indent="0">
              <a:buFont typeface="Arial" panose="020B0604020202020204" pitchFamily="34" charset="0"/>
              <a:buNone/>
            </a:pPr>
            <a:r>
              <a:rPr lang="nl-BE" u="sng" baseline="0" dirty="0" smtClean="0"/>
              <a:t>Ik deel de reconstructie hier in </a:t>
            </a:r>
            <a:r>
              <a:rPr lang="nl-BE" u="sng" baseline="0" dirty="0" err="1" smtClean="0"/>
              <a:t>in</a:t>
            </a:r>
            <a:r>
              <a:rPr lang="nl-BE" u="sng" baseline="0" dirty="0" smtClean="0"/>
              <a:t> vier verschillende groepen, om de voornaamste problemen die ik nu tegen kom in kaart te brengen.</a:t>
            </a:r>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2</a:t>
            </a:fld>
            <a:endParaRPr lang="nl-BE"/>
          </a:p>
        </p:txBody>
      </p:sp>
    </p:spTree>
    <p:extLst>
      <p:ext uri="{BB962C8B-B14F-4D97-AF65-F5344CB8AC3E}">
        <p14:creationId xmlns:p14="http://schemas.microsoft.com/office/powerpoint/2010/main" val="589963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baseline="0" dirty="0" smtClean="0"/>
              <a:t>Met betrekking tot de observatie-eenheid:</a:t>
            </a:r>
          </a:p>
          <a:p>
            <a:pPr marL="171450" indent="-171450">
              <a:buFont typeface="Arial" panose="020B0604020202020204" pitchFamily="34" charset="0"/>
              <a:buChar char="•"/>
            </a:pPr>
            <a:r>
              <a:rPr lang="nl-BE" u="none" baseline="0" dirty="0" smtClean="0"/>
              <a:t>DWH: de twee bestaande inkomenscomponenten, namelijk het bruto en het bruto belastbaar inkomen, worden momenteel op individueel niveau berekend. Dit is typisch voor de data in het DWH: het INSZ wordt immers als sleutel gebruikt.</a:t>
            </a:r>
          </a:p>
          <a:p>
            <a:pPr marL="171450" indent="-171450">
              <a:buFont typeface="Arial" panose="020B0604020202020204" pitchFamily="34" charset="0"/>
              <a:buChar char="•"/>
            </a:pPr>
            <a:r>
              <a:rPr lang="nl-BE" u="none" baseline="0" dirty="0" smtClean="0"/>
              <a:t>IPCAL: twee personen indien wettelijk samenwonend of gehuwd, anders één persoon.</a:t>
            </a:r>
          </a:p>
          <a:p>
            <a:pPr marL="171450" indent="-171450">
              <a:buFont typeface="Arial" panose="020B0604020202020204" pitchFamily="34" charset="0"/>
              <a:buChar char="•"/>
            </a:pPr>
            <a:r>
              <a:rPr lang="nl-BE" u="none" baseline="0" dirty="0" smtClean="0"/>
              <a:t>SILC: zoals uit de figuur op de volgende pagina zal blijken, worden er zowel componenten op individueel niveau als op het niveau van het huishouden berekend.</a:t>
            </a:r>
          </a:p>
          <a:p>
            <a:pPr marL="0" indent="0">
              <a:buFont typeface="Arial" panose="020B0604020202020204" pitchFamily="34" charset="0"/>
              <a:buNone/>
            </a:pPr>
            <a:endParaRPr lang="nl-BE" u="none" baseline="0" dirty="0" smtClean="0"/>
          </a:p>
          <a:p>
            <a:pPr marL="0" indent="0">
              <a:buFont typeface="Arial" panose="020B0604020202020204" pitchFamily="34" charset="0"/>
              <a:buNone/>
            </a:pPr>
            <a:r>
              <a:rPr lang="nl-BE" u="sng" baseline="0" dirty="0" smtClean="0"/>
              <a:t>Periodiciteit:</a:t>
            </a:r>
          </a:p>
          <a:p>
            <a:pPr marL="0" indent="0">
              <a:buFont typeface="Arial" panose="020B0604020202020204" pitchFamily="34" charset="0"/>
              <a:buNone/>
            </a:pPr>
            <a:r>
              <a:rPr lang="nl-BE" u="none" baseline="0" dirty="0" smtClean="0"/>
              <a:t>Geen grote problemen, inkomens hebben in alle databronnen betrekking op een periode van een jaar, en in SILC worden steeds de inkomens van het voorgaande jaar bevraagd, net zoals in IPCAL.</a:t>
            </a:r>
          </a:p>
          <a:p>
            <a:pPr marL="0" indent="0">
              <a:buFont typeface="Arial" panose="020B0604020202020204" pitchFamily="34" charset="0"/>
              <a:buNone/>
            </a:pPr>
            <a:endParaRPr lang="nl-BE" u="none" baseline="0" dirty="0" smtClean="0"/>
          </a:p>
          <a:p>
            <a:pPr marL="0" indent="0">
              <a:buFont typeface="Arial" panose="020B0604020202020204" pitchFamily="34" charset="0"/>
              <a:buNone/>
            </a:pPr>
            <a:r>
              <a:rPr lang="nl-BE" u="sng" baseline="0" dirty="0" smtClean="0"/>
              <a:t>Populatie:</a:t>
            </a:r>
          </a:p>
          <a:p>
            <a:pPr marL="0" indent="0">
              <a:buFont typeface="Arial" panose="020B0604020202020204" pitchFamily="34" charset="0"/>
              <a:buNone/>
            </a:pPr>
            <a:r>
              <a:rPr lang="nl-BE" u="none" baseline="0" dirty="0" smtClean="0"/>
              <a:t>Zowel SILC als IPCAL hebben betrekking op de Belgische bevolking (al dan niet een steekproef hiervan), dus dit leidt niet tot grote problemen.</a:t>
            </a:r>
          </a:p>
          <a:p>
            <a:pPr marL="0" indent="0">
              <a:buFont typeface="Arial" panose="020B0604020202020204" pitchFamily="34" charset="0"/>
              <a:buNone/>
            </a:pPr>
            <a:r>
              <a:rPr lang="nl-BE" u="none" baseline="0" dirty="0" smtClean="0"/>
              <a:t>Groter probleem is dat niet iedereen een belastingaangifte dient in te dienen (bijvoorbeeld omwille van beperkte inkomens, vrijgesteld van belastingen…)</a:t>
            </a:r>
          </a:p>
          <a:p>
            <a:pPr marL="0" indent="0">
              <a:buFont typeface="Arial" panose="020B0604020202020204" pitchFamily="34" charset="0"/>
              <a:buNone/>
            </a:pPr>
            <a:endParaRPr lang="nl-BE" u="none" baseline="0" dirty="0" smtClean="0"/>
          </a:p>
          <a:p>
            <a:pPr marL="0" indent="0">
              <a:buFont typeface="Arial" panose="020B0604020202020204" pitchFamily="34" charset="0"/>
              <a:buNone/>
            </a:pPr>
            <a:r>
              <a:rPr lang="nl-BE" u="sng" baseline="0" dirty="0" smtClean="0"/>
              <a:t>Eerste verkennende vergelijking:</a:t>
            </a:r>
          </a:p>
          <a:p>
            <a:pPr marL="171450" indent="-171450">
              <a:buFont typeface="Arial" panose="020B0604020202020204" pitchFamily="34" charset="0"/>
              <a:buChar char="•"/>
            </a:pPr>
            <a:r>
              <a:rPr lang="nl-BE" u="none" baseline="0" dirty="0" smtClean="0"/>
              <a:t>Heel rudimentair gebeurd, wie heeft wel een inkomen in DWH (bruto inkomensconcept), wie geen IPCAL-codes gekoppeld aan inkomsten (en omgekeerd)</a:t>
            </a:r>
          </a:p>
          <a:p>
            <a:pPr marL="171450" indent="-171450">
              <a:buFont typeface="Arial" panose="020B0604020202020204" pitchFamily="34" charset="0"/>
              <a:buChar char="•"/>
            </a:pPr>
            <a:r>
              <a:rPr lang="nl-BE" u="none" baseline="0" dirty="0" smtClean="0"/>
              <a:t>Richting wel inkomen DWH, maar niet in IPCAL: gaat meestal om inkomens die niet moeten worden aangegeven bij belastingen (bijvoorbeeld kinderbijslagen, IVT), dus niet problematisch.</a:t>
            </a:r>
          </a:p>
          <a:p>
            <a:pPr marL="171450" indent="-171450">
              <a:buFont typeface="Arial" panose="020B0604020202020204" pitchFamily="34" charset="0"/>
              <a:buChar char="•"/>
            </a:pPr>
            <a:r>
              <a:rPr lang="nl-BE" u="none" baseline="0" dirty="0" smtClean="0"/>
              <a:t>Richting wel IPCAL, niet DWH: van merendeel is slechts zeer beperkte informatie beschikbaar, en bevinden zich in nomenclatuurpositie n4 (andere). Dit dient nog verder te worden uitgezocht, als inkomensconcept op punt staat, maar voordat het wordt geïmplementeerd in het DWH AM&amp;SB.</a:t>
            </a:r>
          </a:p>
          <a:p>
            <a:pPr marL="0" indent="0">
              <a:buFont typeface="Arial" panose="020B0604020202020204" pitchFamily="34" charset="0"/>
              <a:buNone/>
            </a:pPr>
            <a:endParaRPr lang="nl-BE" u="none" baseline="0" dirty="0" smtClean="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3</a:t>
            </a:fld>
            <a:endParaRPr lang="nl-BE"/>
          </a:p>
        </p:txBody>
      </p:sp>
    </p:spTree>
    <p:extLst>
      <p:ext uri="{BB962C8B-B14F-4D97-AF65-F5344CB8AC3E}">
        <p14:creationId xmlns:p14="http://schemas.microsoft.com/office/powerpoint/2010/main" val="41966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dirty="0" smtClean="0"/>
              <a:t>Grijs:</a:t>
            </a:r>
          </a:p>
          <a:p>
            <a:pPr marL="171450" indent="-171450">
              <a:buFont typeface="Arial" panose="020B0604020202020204" pitchFamily="34" charset="0"/>
              <a:buChar char="•"/>
            </a:pPr>
            <a:r>
              <a:rPr lang="nl-BE" u="none" dirty="0" smtClean="0"/>
              <a:t>Inkomsten</a:t>
            </a:r>
            <a:r>
              <a:rPr lang="nl-BE" u="none" baseline="0" dirty="0" smtClean="0"/>
              <a:t> uit vrijwillige particuliere verzekeringen: vanaf 2011, wel op lange termijn mee in kaart te brengen.</a:t>
            </a:r>
          </a:p>
          <a:p>
            <a:pPr marL="171450" indent="-171450">
              <a:buFont typeface="Arial" panose="020B0604020202020204" pitchFamily="34" charset="0"/>
              <a:buChar char="•"/>
            </a:pPr>
            <a:r>
              <a:rPr lang="nl-BE" u="none" baseline="0" dirty="0" smtClean="0"/>
              <a:t>Periodieke vermogensbelastingen: bestaat niet in België, dus logischerwijze ook niet mee opgenomen in HY020 in SILC</a:t>
            </a:r>
            <a:endParaRPr lang="nl-BE" u="none" dirty="0" smtClean="0"/>
          </a:p>
          <a:p>
            <a:endParaRPr lang="nl-BE" u="sng"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4</a:t>
            </a:fld>
            <a:endParaRPr lang="nl-BE"/>
          </a:p>
        </p:txBody>
      </p:sp>
    </p:spTree>
    <p:extLst>
      <p:ext uri="{BB962C8B-B14F-4D97-AF65-F5344CB8AC3E}">
        <p14:creationId xmlns:p14="http://schemas.microsoft.com/office/powerpoint/2010/main" val="3565951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dirty="0" smtClean="0"/>
              <a:t>Stand van zaken:</a:t>
            </a:r>
          </a:p>
          <a:p>
            <a:pPr marL="171450" indent="-171450">
              <a:buFont typeface="Arial" panose="020B0604020202020204" pitchFamily="34" charset="0"/>
              <a:buChar char="•"/>
            </a:pPr>
            <a:r>
              <a:rPr lang="nl-BE" u="none" baseline="0" dirty="0" smtClean="0"/>
              <a:t>Groen: heel veel vragen voor te leggen aan SB op volgende vergadering 10/11/2016, na antwoord op vragen eerste analyse klaar</a:t>
            </a:r>
          </a:p>
          <a:p>
            <a:pPr marL="171450" indent="-171450">
              <a:buFont typeface="Arial" panose="020B0604020202020204" pitchFamily="34" charset="0"/>
              <a:buChar char="•"/>
            </a:pPr>
            <a:r>
              <a:rPr lang="nl-BE" u="none" baseline="0" dirty="0" smtClean="0"/>
              <a:t>Grijs: niet te reconstrueren op basis van huidige data (meer informatie op volgende slide)</a:t>
            </a:r>
          </a:p>
          <a:p>
            <a:pPr marL="171450" indent="-171450">
              <a:buFont typeface="Arial" panose="020B0604020202020204" pitchFamily="34" charset="0"/>
              <a:buChar char="•"/>
            </a:pPr>
            <a:r>
              <a:rPr lang="nl-BE" u="none" baseline="0" dirty="0" smtClean="0"/>
              <a:t>Oranje: </a:t>
            </a:r>
            <a:r>
              <a:rPr lang="nl-BE" u="none" baseline="0" dirty="0" err="1" smtClean="0"/>
              <a:t>Work</a:t>
            </a:r>
            <a:r>
              <a:rPr lang="nl-BE" u="none" baseline="0" dirty="0" smtClean="0"/>
              <a:t> in </a:t>
            </a:r>
            <a:r>
              <a:rPr lang="nl-BE" u="none" baseline="0" dirty="0" err="1" smtClean="0"/>
              <a:t>progress</a:t>
            </a:r>
            <a:r>
              <a:rPr lang="nl-BE" u="none" baseline="0" dirty="0" smtClean="0"/>
              <a:t>. Momenteel breng ik de inkomsten uit loondienst in kaart &amp; de vervangingsinkomens. Vervangingsinkomens worden allen samen gereconstrueerd, de reden hiervoor wordt zo dadelijk duidelijk.</a:t>
            </a:r>
          </a:p>
          <a:p>
            <a:pPr marL="0" indent="0">
              <a:buFont typeface="Arial" panose="020B0604020202020204" pitchFamily="34" charset="0"/>
              <a:buNone/>
            </a:pPr>
            <a:endParaRPr lang="nl-BE" u="none" baseline="0" dirty="0" smtClean="0"/>
          </a:p>
          <a:p>
            <a:endParaRPr lang="nl-BE"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5</a:t>
            </a:fld>
            <a:endParaRPr lang="nl-BE"/>
          </a:p>
        </p:txBody>
      </p:sp>
    </p:spTree>
    <p:extLst>
      <p:ext uri="{BB962C8B-B14F-4D97-AF65-F5344CB8AC3E}">
        <p14:creationId xmlns:p14="http://schemas.microsoft.com/office/powerpoint/2010/main" val="3546045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aseline="0" dirty="0" smtClean="0"/>
              <a:t>DWH AM&amp;SB is van oorsprong eerder gericht op arbeidsmarkt en afgeleide statuten. Het is dan ook niet zo vreemd dat onderwijs-gerelateerde uitkeringen en huisvestingstoelagen ontbreken.</a:t>
            </a:r>
          </a:p>
          <a:p>
            <a:endParaRPr lang="nl-BE" baseline="0" dirty="0" smtClean="0"/>
          </a:p>
          <a:p>
            <a:r>
              <a:rPr lang="nl-BE" baseline="0" dirty="0" smtClean="0"/>
              <a:t>Eerder aangegeven: indeling in groepen om op belangrijkste problemen te wijzen. Grootste probleem is dat bepaalde elementen niet kunnen worden gereconstrueerd op basis van SILC of het DWH. Het is zeer belangrijk om deze verschillen in kaart te brengen.</a:t>
            </a:r>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6</a:t>
            </a:fld>
            <a:endParaRPr lang="nl-BE"/>
          </a:p>
        </p:txBody>
      </p:sp>
    </p:spTree>
    <p:extLst>
      <p:ext uri="{BB962C8B-B14F-4D97-AF65-F5344CB8AC3E}">
        <p14:creationId xmlns:p14="http://schemas.microsoft.com/office/powerpoint/2010/main" val="2840392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De meeste</a:t>
            </a:r>
            <a:r>
              <a:rPr lang="nl-BE" baseline="0" dirty="0" smtClean="0"/>
              <a:t> inkomenscomponenten in SILC zijn een ‘mengelmoes’ van verschillende inkomensbronnen, waardoor het aantal componenten in deze categorie beperkt is. Het leefloon wordt echter wel in deze categorie ingedeeld.</a:t>
            </a:r>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7</a:t>
            </a:fld>
            <a:endParaRPr lang="nl-BE"/>
          </a:p>
        </p:txBody>
      </p:sp>
    </p:spTree>
    <p:extLst>
      <p:ext uri="{BB962C8B-B14F-4D97-AF65-F5344CB8AC3E}">
        <p14:creationId xmlns:p14="http://schemas.microsoft.com/office/powerpoint/2010/main" val="1864294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dirty="0" smtClean="0"/>
              <a:t>Problematiek</a:t>
            </a:r>
            <a:r>
              <a:rPr lang="nl-BE" u="sng" baseline="0" dirty="0" smtClean="0"/>
              <a:t> van ontbreken van bepaalde onderdelen van inkomenscomponenten komt ook hier weer naar boven.</a:t>
            </a:r>
            <a:endParaRPr lang="nl-BE" u="sng" dirty="0" smtClean="0"/>
          </a:p>
          <a:p>
            <a:endParaRPr lang="nl-BE" dirty="0" smtClean="0"/>
          </a:p>
          <a:p>
            <a:r>
              <a:rPr lang="nl-BE" baseline="0" dirty="0" smtClean="0"/>
              <a:t>Inkomsten al werknemer zijn opgenomen in IPCAL. Voor de component ‘in geld’ stelt er zich geen al te groot probleem. Situatie is complexer voor ‘</a:t>
            </a:r>
            <a:r>
              <a:rPr lang="nl-BE" baseline="0" smtClean="0"/>
              <a:t>in natura’.</a:t>
            </a:r>
          </a:p>
          <a:p>
            <a:endParaRPr lang="nl-BE" baseline="0" dirty="0" smtClean="0"/>
          </a:p>
          <a:p>
            <a:r>
              <a:rPr lang="nl-BE" u="sng" baseline="0" dirty="0" smtClean="0"/>
              <a:t>MAAR:</a:t>
            </a:r>
            <a:r>
              <a:rPr lang="nl-BE" u="none" baseline="0" dirty="0" smtClean="0"/>
              <a:t> Maaltijdcheques en bedrijfswagens worden bijvoorbeeld bevraagd in SILC. De wet schrijft echter voor dat een aantal van deze voordelen niet moeten worden aangegeven op de belastingbrief, en dus belastingvrij zijn. Dit is het geval voor maaltijdcheques. Hoewel zij dus wel worden bevraagd in SILC, en dus mee opgenomen zijn in PY020G bij SILC, kunnen wij deze onmogelijk reconstrueren in ons inkomensconcept. Zoals eerder aangegeven, is het van kapitaal belang om deze verschillen heel duidelijk in kaart te brengen.</a:t>
            </a:r>
          </a:p>
          <a:p>
            <a:endParaRPr lang="nl-BE" u="none" baseline="0" dirty="0" smtClean="0"/>
          </a:p>
          <a:p>
            <a:r>
              <a:rPr lang="nl-BE" u="sng" baseline="0" dirty="0" smtClean="0"/>
              <a:t>Transfers tussen huishoudens </a:t>
            </a:r>
            <a:r>
              <a:rPr lang="nl-BE" u="none" baseline="0" dirty="0" smtClean="0"/>
              <a:t>is een tweede illustratie van het probleem dat de inkomens aangegeven in IPCAL vele beperkter zijn dan de inkomens bevraagd in SILC.</a:t>
            </a:r>
          </a:p>
          <a:p>
            <a:r>
              <a:rPr lang="nl-BE" u="none" baseline="0" dirty="0" smtClean="0"/>
              <a:t>In beide gevallen: transfer betaald / ontvangen van persoon die geen deel uitmaakt van gezin belastingplichtige en op regelmatige basis.</a:t>
            </a:r>
            <a:endParaRPr lang="nl-BE" u="sng"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8</a:t>
            </a:fld>
            <a:endParaRPr lang="nl-BE"/>
          </a:p>
        </p:txBody>
      </p:sp>
    </p:spTree>
    <p:extLst>
      <p:ext uri="{BB962C8B-B14F-4D97-AF65-F5344CB8AC3E}">
        <p14:creationId xmlns:p14="http://schemas.microsoft.com/office/powerpoint/2010/main" val="3079904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u="sng" dirty="0" smtClean="0"/>
              <a:t>MAAR: </a:t>
            </a:r>
            <a:r>
              <a:rPr lang="nl-BE" dirty="0" smtClean="0"/>
              <a:t>er</a:t>
            </a:r>
            <a:r>
              <a:rPr lang="nl-BE" baseline="0" dirty="0" smtClean="0"/>
              <a:t> bestaat geen afzonderlijke IPCAL-code voor moederschapsrust, vaderschapsverlof of ouderschapsverlof, enkel een algemene rubriek voor ‘vervangingsinkomsten’. Dit maakt het aftoetsen van één specifieke component met data in SILC onmogelijk. Dit is het geval voor meerdere inkomenscomponenten. Dit zorgt voor problemen bij uiteindelijke vergelijking van het gehele concept met EU-SILC.</a:t>
            </a:r>
          </a:p>
          <a:p>
            <a:endParaRPr lang="nl-BE" baseline="0" dirty="0" smtClean="0"/>
          </a:p>
          <a:p>
            <a:r>
              <a:rPr lang="nl-BE" u="sng" baseline="0" dirty="0" smtClean="0"/>
              <a:t>DUS: </a:t>
            </a:r>
            <a:r>
              <a:rPr lang="nl-BE" baseline="0" dirty="0" smtClean="0"/>
              <a:t>Goed in kaart worden gebracht welke andere vervangingsinkomsten hierdoor mee in rekening worden genomen.</a:t>
            </a:r>
          </a:p>
          <a:p>
            <a:endParaRPr lang="nl-BE" u="sng" baseline="0" dirty="0" smtClean="0"/>
          </a:p>
          <a:p>
            <a:r>
              <a:rPr lang="nl-BE" u="sng" baseline="0" dirty="0" smtClean="0"/>
              <a:t>Zelfde situatie voor vervangingsinkomsten:</a:t>
            </a:r>
            <a:r>
              <a:rPr lang="nl-BE" u="none" baseline="0" dirty="0" smtClean="0"/>
              <a:t> IPCAL is helemaal niet specifiek en spreekt bijvoorbeeld enkel van ‘wettelijke uitkeringen bij ziekte en invaliditeit’. In SILC zijn dit afzonderlijke componenten, aan de hand van IPCAL dienen ze samen te worden genomen (wat ik nu ook effectief doe). Dit maakt vergelijking met de gegevens in SILC echter onmogelijk voor deze componenten, waardoor we alleen maar het volledige beschikbare inkomen kunnen aftoetsen. Dit maakt het duiden van verschillen tussen beide echter moeilijk.</a:t>
            </a:r>
            <a:endParaRPr lang="nl-BE" u="sng"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9</a:t>
            </a:fld>
            <a:endParaRPr lang="nl-BE"/>
          </a:p>
        </p:txBody>
      </p:sp>
    </p:spTree>
    <p:extLst>
      <p:ext uri="{BB962C8B-B14F-4D97-AF65-F5344CB8AC3E}">
        <p14:creationId xmlns:p14="http://schemas.microsoft.com/office/powerpoint/2010/main" val="10436332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dia">
    <p:spTree>
      <p:nvGrpSpPr>
        <p:cNvPr id="1" name=""/>
        <p:cNvGrpSpPr/>
        <p:nvPr/>
      </p:nvGrpSpPr>
      <p:grpSpPr>
        <a:xfrm>
          <a:off x="0" y="0"/>
          <a:ext cx="0" cy="0"/>
          <a:chOff x="0" y="0"/>
          <a:chExt cx="0" cy="0"/>
        </a:xfrm>
      </p:grpSpPr>
      <p:pic>
        <p:nvPicPr>
          <p:cNvPr id="17" name="Afbeelding 16"/>
          <p:cNvPicPr>
            <a:picLocks noChangeAspect="1"/>
          </p:cNvPicPr>
          <p:nvPr userDrawn="1"/>
        </p:nvPicPr>
        <p:blipFill>
          <a:blip r:embed="rId2" cstate="print"/>
          <a:stretch>
            <a:fillRect/>
          </a:stretch>
        </p:blipFill>
        <p:spPr>
          <a:xfrm>
            <a:off x="11403874" y="5796914"/>
            <a:ext cx="428400" cy="720000"/>
          </a:xfrm>
          <a:prstGeom prst="rect">
            <a:avLst/>
          </a:prstGeom>
        </p:spPr>
      </p:pic>
      <p:sp>
        <p:nvSpPr>
          <p:cNvPr id="8" name="Rechthoek 12"/>
          <p:cNvSpPr/>
          <p:nvPr userDrawn="1"/>
        </p:nvSpPr>
        <p:spPr>
          <a:xfrm>
            <a:off x="0" y="648000"/>
            <a:ext cx="12192000" cy="622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13" name="Rechthoek 12"/>
          <p:cNvSpPr/>
          <p:nvPr/>
        </p:nvSpPr>
        <p:spPr>
          <a:xfrm>
            <a:off x="0" y="648000"/>
            <a:ext cx="12192000" cy="622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9" name="Titel 1"/>
          <p:cNvSpPr>
            <a:spLocks noGrp="1"/>
          </p:cNvSpPr>
          <p:nvPr>
            <p:ph type="ctrTitle" hasCustomPrompt="1"/>
          </p:nvPr>
        </p:nvSpPr>
        <p:spPr>
          <a:xfrm>
            <a:off x="3094061" y="2088000"/>
            <a:ext cx="8737939"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4061" y="4193675"/>
            <a:ext cx="8737939"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294" y="1800000"/>
            <a:ext cx="1837438" cy="4294800"/>
          </a:xfrm>
          <a:prstGeom prst="rect">
            <a:avLst/>
          </a:prstGeom>
        </p:spPr>
      </p:pic>
      <p:pic>
        <p:nvPicPr>
          <p:cNvPr id="11" name="Afbeelding 10"/>
          <p:cNvPicPr>
            <a:picLocks noChangeAspect="1"/>
          </p:cNvPicPr>
          <p:nvPr/>
        </p:nvPicPr>
        <p:blipFill>
          <a:blip r:embed="rId2" cstate="print"/>
          <a:stretch>
            <a:fillRect/>
          </a:stretch>
        </p:blipFill>
        <p:spPr>
          <a:xfrm>
            <a:off x="11403874" y="5796914"/>
            <a:ext cx="428126" cy="719086"/>
          </a:xfrm>
          <a:prstGeom prst="rect">
            <a:avLst/>
          </a:prstGeom>
        </p:spPr>
      </p:pic>
      <p:pic>
        <p:nvPicPr>
          <p:cNvPr id="3" name="Afbeelding 2"/>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360000" y="360001"/>
            <a:ext cx="2014732" cy="719329"/>
          </a:xfrm>
          <a:prstGeom prst="rect">
            <a:avLst/>
          </a:prstGeom>
        </p:spPr>
      </p:pic>
      <p:pic>
        <p:nvPicPr>
          <p:cNvPr id="14" name="Afbeelding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7294" y="1800000"/>
            <a:ext cx="1837438" cy="4294800"/>
          </a:xfrm>
          <a:prstGeom prst="rect">
            <a:avLst/>
          </a:prstGeom>
        </p:spPr>
      </p:pic>
      <p:pic>
        <p:nvPicPr>
          <p:cNvPr id="16" name="Afbeelding 2"/>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360000" y="360001"/>
            <a:ext cx="2014732" cy="719329"/>
          </a:xfrm>
          <a:prstGeom prst="rect">
            <a:avLst/>
          </a:prstGeom>
        </p:spPr>
      </p:pic>
    </p:spTree>
    <p:extLst>
      <p:ext uri="{BB962C8B-B14F-4D97-AF65-F5344CB8AC3E}">
        <p14:creationId xmlns:p14="http://schemas.microsoft.com/office/powerpoint/2010/main" val="33095280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eldia">
    <p:spTree>
      <p:nvGrpSpPr>
        <p:cNvPr id="1" name=""/>
        <p:cNvGrpSpPr/>
        <p:nvPr/>
      </p:nvGrpSpPr>
      <p:grpSpPr>
        <a:xfrm>
          <a:off x="0" y="0"/>
          <a:ext cx="0" cy="0"/>
          <a:chOff x="0" y="0"/>
          <a:chExt cx="0" cy="0"/>
        </a:xfrm>
      </p:grpSpPr>
      <p:sp>
        <p:nvSpPr>
          <p:cNvPr id="13" name="Rechthoek 12"/>
          <p:cNvSpPr/>
          <p:nvPr/>
        </p:nvSpPr>
        <p:spPr>
          <a:xfrm>
            <a:off x="0" y="648000"/>
            <a:ext cx="12192000" cy="622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9" name="Titel 1"/>
          <p:cNvSpPr>
            <a:spLocks noGrp="1"/>
          </p:cNvSpPr>
          <p:nvPr>
            <p:ph type="ctrTitle" hasCustomPrompt="1"/>
          </p:nvPr>
        </p:nvSpPr>
        <p:spPr>
          <a:xfrm>
            <a:off x="3094732" y="2088000"/>
            <a:ext cx="8737268"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4732" y="4193675"/>
            <a:ext cx="8737268"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8" name="Afbeelding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94" y="1800000"/>
            <a:ext cx="1837438" cy="4294800"/>
          </a:xfrm>
          <a:prstGeom prst="rect">
            <a:avLst/>
          </a:prstGeom>
        </p:spPr>
      </p:pic>
      <p:pic>
        <p:nvPicPr>
          <p:cNvPr id="14" name="Afbeelding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360000" y="360001"/>
            <a:ext cx="2014732" cy="719329"/>
          </a:xfrm>
          <a:prstGeom prst="rect">
            <a:avLst/>
          </a:prstGeom>
        </p:spPr>
      </p:pic>
      <p:pic>
        <p:nvPicPr>
          <p:cNvPr id="16" name="Afbeelding 10"/>
          <p:cNvPicPr>
            <a:picLocks noChangeAspect="1"/>
          </p:cNvPicPr>
          <p:nvPr/>
        </p:nvPicPr>
        <p:blipFill>
          <a:blip r:embed="rId4" cstate="print"/>
          <a:stretch>
            <a:fillRect/>
          </a:stretch>
        </p:blipFill>
        <p:spPr>
          <a:xfrm>
            <a:off x="11403874" y="5795267"/>
            <a:ext cx="428126" cy="719086"/>
          </a:xfrm>
          <a:prstGeom prst="rect">
            <a:avLst/>
          </a:prstGeom>
        </p:spPr>
      </p:pic>
    </p:spTree>
    <p:extLst>
      <p:ext uri="{BB962C8B-B14F-4D97-AF65-F5344CB8AC3E}">
        <p14:creationId xmlns:p14="http://schemas.microsoft.com/office/powerpoint/2010/main" val="41967372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lang="nl-BE" dirty="0"/>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25/10/2016</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‹nr.›</a:t>
            </a:fld>
            <a:endParaRPr lang="nl-BE" dirty="0"/>
          </a:p>
        </p:txBody>
      </p:sp>
      <p:sp>
        <p:nvSpPr>
          <p:cNvPr id="6" name="Tijdelijke aanduiding voor tekst 2"/>
          <p:cNvSpPr>
            <a:spLocks noGrp="1"/>
          </p:cNvSpPr>
          <p:nvPr>
            <p:ph idx="1" hasCustomPrompt="1"/>
          </p:nvPr>
        </p:nvSpPr>
        <p:spPr>
          <a:xfrm>
            <a:off x="540000" y="1349999"/>
            <a:ext cx="11382000" cy="4428000"/>
          </a:xfrm>
          <a:prstGeom prst="rect">
            <a:avLst/>
          </a:prstGeom>
        </p:spPr>
        <p:txBody>
          <a:bodyPr vert="horz" lIns="0" tIns="0" rIns="0" bIns="0" rtlCol="0">
            <a:noAutofit/>
          </a:bodyPr>
          <a:lstStyle>
            <a:lvl1pPr>
              <a:defRPr lang="nl-NL" dirty="0" smtClean="0"/>
            </a:lvl1pPr>
            <a:lvl2pPr>
              <a:defRPr lang="nl-NL" dirty="0" smtClean="0"/>
            </a:lvl2pPr>
            <a:lvl3pPr>
              <a:defRPr lang="nl-NL" dirty="0" smtClean="0"/>
            </a:lvl3pPr>
            <a:lvl4pPr>
              <a:defRPr lang="nl-NL" dirty="0" smtClean="0"/>
            </a:lvl4pPr>
            <a:lvl5pPr>
              <a:defRPr lang="nl-BE" dirty="0"/>
            </a:lvl5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5571283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Sectiekop">
    <p:spTree>
      <p:nvGrpSpPr>
        <p:cNvPr id="1" name=""/>
        <p:cNvGrpSpPr/>
        <p:nvPr/>
      </p:nvGrpSpPr>
      <p:grpSpPr>
        <a:xfrm>
          <a:off x="0" y="0"/>
          <a:ext cx="0" cy="0"/>
          <a:chOff x="0" y="0"/>
          <a:chExt cx="0" cy="0"/>
        </a:xfrm>
      </p:grpSpPr>
      <p:sp>
        <p:nvSpPr>
          <p:cNvPr id="13" name="Rechthoek 12"/>
          <p:cNvSpPr/>
          <p:nvPr/>
        </p:nvSpPr>
        <p:spPr>
          <a:xfrm>
            <a:off x="0" y="0"/>
            <a:ext cx="12192000" cy="63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9" name="Titel 1"/>
          <p:cNvSpPr>
            <a:spLocks noGrp="1"/>
          </p:cNvSpPr>
          <p:nvPr>
            <p:ph type="ctrTitle" hasCustomPrompt="1"/>
          </p:nvPr>
        </p:nvSpPr>
        <p:spPr>
          <a:xfrm>
            <a:off x="3752712" y="2304000"/>
            <a:ext cx="8079288"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52712" y="4419108"/>
            <a:ext cx="8079288"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7"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3150000"/>
            <a:ext cx="3302711" cy="3211200"/>
          </a:xfrm>
          <a:prstGeom prst="rect">
            <a:avLst/>
          </a:prstGeom>
        </p:spPr>
      </p:pic>
      <p:pic>
        <p:nvPicPr>
          <p:cNvPr id="8"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09011" y="6047127"/>
            <a:ext cx="1512989" cy="540353"/>
          </a:xfrm>
          <a:prstGeom prst="rect">
            <a:avLst/>
          </a:prstGeom>
        </p:spPr>
      </p:pic>
    </p:spTree>
    <p:extLst>
      <p:ext uri="{BB962C8B-B14F-4D97-AF65-F5344CB8AC3E}">
        <p14:creationId xmlns:p14="http://schemas.microsoft.com/office/powerpoint/2010/main" val="29574113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5556833" cy="4428000"/>
          </a:xfrm>
        </p:spPr>
        <p:txBody>
          <a:bodyPr/>
          <a:lstStyle>
            <a:lvl1pPr>
              <a:defRPr lang="nl-NL" dirty="0" smtClean="0"/>
            </a:lvl1pPr>
            <a:lvl2pPr>
              <a:defRPr lang="nl-NL" dirty="0" smtClean="0"/>
            </a:lvl2pPr>
            <a:lvl3pPr>
              <a:defRPr lang="nl-NL" dirty="0" smtClean="0"/>
            </a:lvl3pPr>
            <a:lvl4pPr>
              <a:defRPr lang="nl-NL" dirty="0" smtClean="0"/>
            </a:lvl4pPr>
            <a:lvl5pPr marL="1435100" indent="-228600">
              <a:buFont typeface="Arial" pitchFamily="34" charset="0"/>
              <a:buChar char="-"/>
              <a:defRPr lang="nl-BE" dirty="0"/>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6447200" y="1350000"/>
            <a:ext cx="5474800" cy="4428000"/>
          </a:xfrm>
        </p:spPr>
        <p:txBody>
          <a:bodyPr/>
          <a:lstStyle>
            <a:lvl1pPr>
              <a:defRPr lang="nl-NL" dirty="0" smtClean="0"/>
            </a:lvl1pPr>
            <a:lvl2pPr>
              <a:defRPr lang="nl-NL" dirty="0" smtClean="0"/>
            </a:lvl2pPr>
            <a:lvl3pPr>
              <a:defRPr lang="nl-NL" dirty="0" smtClean="0"/>
            </a:lvl3pPr>
            <a:lvl4pPr>
              <a:defRPr lang="nl-NL" dirty="0" smtClean="0"/>
            </a:lvl4pPr>
            <a:lvl5pPr marL="1435100" indent="-228600">
              <a:buFont typeface="Arial" pitchFamily="34" charset="0"/>
              <a:buChar char="-"/>
              <a:defRPr lang="nl-BE" dirty="0"/>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330559190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5566917"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5566917" cy="3798000"/>
          </a:xfrm>
        </p:spPr>
        <p:txBody>
          <a:bodyPr/>
          <a:lstStyle>
            <a:lvl1pPr>
              <a:defRPr lang="nl-NL" dirty="0" smtClean="0"/>
            </a:lvl1pPr>
            <a:lvl2pPr>
              <a:defRPr lang="nl-NL" dirty="0" smtClean="0"/>
            </a:lvl2pPr>
            <a:lvl3pPr>
              <a:defRPr lang="nl-NL" dirty="0" smtClean="0"/>
            </a:lvl3pPr>
            <a:lvl4pPr>
              <a:defRPr lang="nl-NL" dirty="0" smtClean="0"/>
            </a:lvl4pPr>
            <a:lvl5pPr marL="1435100" indent="-180000">
              <a:buFont typeface="Arial" pitchFamily="34" charset="0"/>
              <a:buChar char="-"/>
              <a:defRPr lang="nl-BE" dirty="0"/>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6432000" y="1350000"/>
            <a:ext cx="549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6432000" y="1991922"/>
            <a:ext cx="5490000" cy="3798000"/>
          </a:xfrm>
        </p:spPr>
        <p:txBody>
          <a:bodyPr/>
          <a:lstStyle>
            <a:lvl1pPr>
              <a:defRPr lang="nl-NL" dirty="0" smtClean="0"/>
            </a:lvl1pPr>
            <a:lvl2pPr>
              <a:defRPr lang="nl-NL" dirty="0" smtClean="0"/>
            </a:lvl2pPr>
            <a:lvl3pPr>
              <a:defRPr lang="nl-NL" dirty="0" smtClean="0"/>
            </a:lvl3pPr>
            <a:lvl4pPr>
              <a:defRPr lang="nl-NL" dirty="0" smtClean="0"/>
            </a:lvl4pPr>
            <a:lvl5pPr marL="1584325" indent="-285750">
              <a:buFont typeface="Arial" pitchFamily="34" charset="0"/>
              <a:buChar char="-"/>
              <a:defRPr lang="nl-BE" dirty="0"/>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‹nr.›</a:t>
            </a:fld>
            <a:endParaRPr lang="nl-BE" dirty="0"/>
          </a:p>
        </p:txBody>
      </p:sp>
    </p:spTree>
    <p:extLst>
      <p:ext uri="{BB962C8B-B14F-4D97-AF65-F5344CB8AC3E}">
        <p14:creationId xmlns:p14="http://schemas.microsoft.com/office/powerpoint/2010/main" val="38648422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370245129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126742655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598" y="540000"/>
            <a:ext cx="4190487"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5015878" y="540000"/>
            <a:ext cx="691276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40000" y="1435101"/>
            <a:ext cx="4190487"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44549770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11388648"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113886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BE" dirty="0"/>
          </a:p>
        </p:txBody>
      </p:sp>
      <p:sp>
        <p:nvSpPr>
          <p:cNvPr id="4" name="Tijdelijke aanduiding voor tekst 3"/>
          <p:cNvSpPr>
            <a:spLocks noGrp="1"/>
          </p:cNvSpPr>
          <p:nvPr>
            <p:ph type="body" sz="half" idx="2" hasCustomPrompt="1"/>
          </p:nvPr>
        </p:nvSpPr>
        <p:spPr>
          <a:xfrm>
            <a:off x="540000" y="5445224"/>
            <a:ext cx="11388648"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dirty="0"/>
          </a:p>
        </p:txBody>
      </p:sp>
      <p:sp>
        <p:nvSpPr>
          <p:cNvPr id="8" name="Tijdelijke aanduiding voor voettekst 3"/>
          <p:cNvSpPr>
            <a:spLocks noGrp="1"/>
          </p:cNvSpPr>
          <p:nvPr>
            <p:ph type="ftr" sz="quarter" idx="11"/>
          </p:nvPr>
        </p:nvSpPr>
        <p:spPr>
          <a:xfrm>
            <a:off x="1908000" y="6048000"/>
            <a:ext cx="2640000" cy="288000"/>
          </a:xfrm>
        </p:spPr>
        <p:txBody>
          <a:bodyPr/>
          <a:lstStyle/>
          <a:p>
            <a:endParaRPr lang="nl-BE" dirty="0"/>
          </a:p>
        </p:txBody>
      </p:sp>
      <p:sp>
        <p:nvSpPr>
          <p:cNvPr id="9" name="Tijdelijke aanduiding voor datum 4"/>
          <p:cNvSpPr>
            <a:spLocks noGrp="1"/>
          </p:cNvSpPr>
          <p:nvPr>
            <p:ph type="dt" sz="half" idx="10"/>
          </p:nvPr>
        </p:nvSpPr>
        <p:spPr>
          <a:xfrm>
            <a:off x="540000" y="6048000"/>
            <a:ext cx="1248000" cy="288000"/>
          </a:xfrm>
        </p:spPr>
        <p:txBody>
          <a:bodyPr/>
          <a:lstStyle/>
          <a:p>
            <a:fld id="{C4DDCD72-59EE-436D-B435-201699A5BB49}" type="datetimeFigureOut">
              <a:rPr lang="nl-BE" smtClean="0"/>
              <a:pPr/>
              <a:t>25/10/2016</a:t>
            </a:fld>
            <a:endParaRPr lang="nl-BE" dirty="0"/>
          </a:p>
        </p:txBody>
      </p:sp>
    </p:spTree>
    <p:extLst>
      <p:ext uri="{BB962C8B-B14F-4D97-AF65-F5344CB8AC3E}">
        <p14:creationId xmlns:p14="http://schemas.microsoft.com/office/powerpoint/2010/main" val="5175105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lang="nl-BE" dirty="0"/>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25/10/2016</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‹nr.›</a:t>
            </a:fld>
            <a:endParaRPr lang="nl-BE" dirty="0"/>
          </a:p>
        </p:txBody>
      </p:sp>
      <p:sp>
        <p:nvSpPr>
          <p:cNvPr id="6" name="Tijdelijke aanduiding voor tekst 2"/>
          <p:cNvSpPr>
            <a:spLocks noGrp="1"/>
          </p:cNvSpPr>
          <p:nvPr>
            <p:ph idx="1" hasCustomPrompt="1"/>
          </p:nvPr>
        </p:nvSpPr>
        <p:spPr>
          <a:xfrm>
            <a:off x="540000" y="1349999"/>
            <a:ext cx="11382000" cy="4428000"/>
          </a:xfrm>
          <a:prstGeom prst="rect">
            <a:avLst/>
          </a:prstGeom>
        </p:spPr>
        <p:txBody>
          <a:bodyPr vert="horz" lIns="0" tIns="0" rIns="0" bIns="0" rtlCol="0">
            <a:noAutofit/>
          </a:bodyPr>
          <a:lstStyle>
            <a:lvl1pPr>
              <a:defRPr lang="nl-NL" dirty="0" smtClean="0"/>
            </a:lvl1pPr>
            <a:lvl2pPr>
              <a:defRPr lang="nl-NL" dirty="0" smtClean="0"/>
            </a:lvl2pPr>
            <a:lvl3pPr>
              <a:defRPr lang="nl-NL" dirty="0" smtClean="0"/>
            </a:lvl3pPr>
            <a:lvl4pPr>
              <a:defRPr lang="nl-NL" dirty="0" smtClean="0"/>
            </a:lvl4pPr>
            <a:lvl5pPr>
              <a:defRPr lang="nl-BE" dirty="0"/>
            </a:lvl5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4329196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ekop">
    <p:bg>
      <p:bgRef idx="1001">
        <a:schemeClr val="bg1"/>
      </p:bgRef>
    </p:bg>
    <p:spTree>
      <p:nvGrpSpPr>
        <p:cNvPr id="1" name=""/>
        <p:cNvGrpSpPr/>
        <p:nvPr/>
      </p:nvGrpSpPr>
      <p:grpSpPr>
        <a:xfrm>
          <a:off x="0" y="0"/>
          <a:ext cx="0" cy="0"/>
          <a:chOff x="0" y="0"/>
          <a:chExt cx="0" cy="0"/>
        </a:xfrm>
      </p:grpSpPr>
      <p:sp>
        <p:nvSpPr>
          <p:cNvPr id="8" name="Rechthoek 12"/>
          <p:cNvSpPr/>
          <p:nvPr userDrawn="1"/>
        </p:nvSpPr>
        <p:spPr>
          <a:xfrm>
            <a:off x="0" y="0"/>
            <a:ext cx="12192000" cy="63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13" name="Rechthoek 12"/>
          <p:cNvSpPr/>
          <p:nvPr/>
        </p:nvSpPr>
        <p:spPr>
          <a:xfrm>
            <a:off x="0" y="-8021"/>
            <a:ext cx="12192000" cy="63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sp>
        <p:nvSpPr>
          <p:cNvPr id="9" name="Titel 1"/>
          <p:cNvSpPr>
            <a:spLocks noGrp="1"/>
          </p:cNvSpPr>
          <p:nvPr>
            <p:ph type="ctrTitle" hasCustomPrompt="1"/>
          </p:nvPr>
        </p:nvSpPr>
        <p:spPr>
          <a:xfrm>
            <a:off x="3752712" y="2304000"/>
            <a:ext cx="8079288"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52712" y="4419108"/>
            <a:ext cx="8079288"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3150000"/>
            <a:ext cx="3302711" cy="3211200"/>
          </a:xfrm>
          <a:prstGeom prst="rect">
            <a:avLst/>
          </a:prstGeom>
        </p:spPr>
      </p:pic>
      <p:pic>
        <p:nvPicPr>
          <p:cNvPr id="7"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09011" y="6047127"/>
            <a:ext cx="1512989" cy="540353"/>
          </a:xfrm>
          <a:prstGeom prst="rect">
            <a:avLst/>
          </a:prstGeom>
        </p:spPr>
      </p:pic>
      <p:pic>
        <p:nvPicPr>
          <p:cNvPr id="11"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150000"/>
            <a:ext cx="3302711" cy="3211200"/>
          </a:xfrm>
          <a:prstGeom prst="rect">
            <a:avLst/>
          </a:prstGeom>
        </p:spPr>
      </p:pic>
      <p:pic>
        <p:nvPicPr>
          <p:cNvPr id="12"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409011" y="6047127"/>
            <a:ext cx="1512989" cy="540353"/>
          </a:xfrm>
          <a:prstGeom prst="rect">
            <a:avLst/>
          </a:prstGeom>
        </p:spPr>
      </p:pic>
    </p:spTree>
    <p:extLst>
      <p:ext uri="{BB962C8B-B14F-4D97-AF65-F5344CB8AC3E}">
        <p14:creationId xmlns:p14="http://schemas.microsoft.com/office/powerpoint/2010/main" val="37630351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lang="nl-BE" dirty="0"/>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5564800" cy="4428000"/>
          </a:xfrm>
        </p:spPr>
        <p:txBody>
          <a:bodyPr/>
          <a:lstStyle>
            <a:lvl1pPr>
              <a:defRPr lang="nl-NL" dirty="0" smtClean="0"/>
            </a:lvl1pPr>
            <a:lvl2pPr>
              <a:defRPr lang="nl-NL" dirty="0" smtClean="0"/>
            </a:lvl2pPr>
            <a:lvl3pPr>
              <a:defRPr lang="nl-NL" dirty="0" smtClean="0"/>
            </a:lvl3pPr>
            <a:lvl4pPr>
              <a:defRPr lang="nl-NL" dirty="0" smtClean="0"/>
            </a:lvl4pPr>
            <a:lvl5pPr marL="1435100" indent="-228600">
              <a:buFont typeface="Arial" pitchFamily="34" charset="0"/>
              <a:buChar char="-"/>
              <a:defRPr lang="nl-BE" dirty="0"/>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6447200" y="1350000"/>
            <a:ext cx="5474800" cy="4428000"/>
          </a:xfrm>
        </p:spPr>
        <p:txBody>
          <a:bodyPr/>
          <a:lstStyle>
            <a:lvl1pPr>
              <a:defRPr lang="nl-NL" dirty="0" smtClean="0"/>
            </a:lvl1pPr>
            <a:lvl2pPr>
              <a:defRPr lang="nl-NL" dirty="0" smtClean="0"/>
            </a:lvl2pPr>
            <a:lvl3pPr>
              <a:defRPr lang="nl-NL" dirty="0" smtClean="0"/>
            </a:lvl3pPr>
            <a:lvl4pPr>
              <a:defRPr lang="nl-NL" dirty="0" smtClean="0"/>
            </a:lvl4pPr>
            <a:lvl5pPr marL="1435100" indent="-228600">
              <a:buFont typeface="Arial" pitchFamily="34" charset="0"/>
              <a:buChar char="-"/>
              <a:defRPr lang="nl-BE" dirty="0"/>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8093248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5566917"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5566917" cy="3798000"/>
          </a:xfrm>
        </p:spPr>
        <p:txBody>
          <a:bodyPr/>
          <a:lstStyle>
            <a:lvl1pPr>
              <a:defRPr lang="nl-NL" dirty="0" smtClean="0"/>
            </a:lvl1pPr>
            <a:lvl2pPr>
              <a:defRPr lang="nl-NL" dirty="0" smtClean="0"/>
            </a:lvl2pPr>
            <a:lvl3pPr>
              <a:defRPr lang="nl-NL" dirty="0" smtClean="0"/>
            </a:lvl3pPr>
            <a:lvl4pPr>
              <a:defRPr lang="nl-NL" dirty="0" smtClean="0"/>
            </a:lvl4pPr>
            <a:lvl5pPr marL="1435100" indent="-180000">
              <a:buFont typeface="Arial" pitchFamily="34" charset="0"/>
              <a:buChar char="-"/>
              <a:defRPr lang="nl-BE" dirty="0"/>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6432000" y="1350000"/>
            <a:ext cx="549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6432000" y="1991922"/>
            <a:ext cx="5490000" cy="3798000"/>
          </a:xfrm>
        </p:spPr>
        <p:txBody>
          <a:bodyPr/>
          <a:lstStyle>
            <a:lvl1pPr>
              <a:defRPr lang="nl-NL" dirty="0" smtClean="0"/>
            </a:lvl1pPr>
            <a:lvl2pPr>
              <a:defRPr lang="nl-NL" dirty="0" smtClean="0"/>
            </a:lvl2pPr>
            <a:lvl3pPr>
              <a:defRPr lang="nl-NL" dirty="0" smtClean="0"/>
            </a:lvl3pPr>
            <a:lvl4pPr>
              <a:defRPr lang="nl-NL" dirty="0" smtClean="0"/>
            </a:lvl4pPr>
            <a:lvl5pPr marL="1584325" indent="-285750">
              <a:buFont typeface="Arial" pitchFamily="34" charset="0"/>
              <a:buChar char="-"/>
              <a:defRPr lang="nl-BE" dirty="0"/>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‹nr.›</a:t>
            </a:fld>
            <a:endParaRPr lang="nl-BE" dirty="0"/>
          </a:p>
        </p:txBody>
      </p:sp>
    </p:spTree>
    <p:extLst>
      <p:ext uri="{BB962C8B-B14F-4D97-AF65-F5344CB8AC3E}">
        <p14:creationId xmlns:p14="http://schemas.microsoft.com/office/powerpoint/2010/main" val="38973641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15293440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76076191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598" y="540000"/>
            <a:ext cx="4190487"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5015878" y="540000"/>
            <a:ext cx="691276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40000" y="1435101"/>
            <a:ext cx="4190487"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25/10/2016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a:p>
        </p:txBody>
      </p:sp>
    </p:spTree>
    <p:extLst>
      <p:ext uri="{BB962C8B-B14F-4D97-AF65-F5344CB8AC3E}">
        <p14:creationId xmlns:p14="http://schemas.microsoft.com/office/powerpoint/2010/main" val="32913516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11388648"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113886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BE" dirty="0"/>
          </a:p>
        </p:txBody>
      </p:sp>
      <p:sp>
        <p:nvSpPr>
          <p:cNvPr id="4" name="Tijdelijke aanduiding voor tekst 3"/>
          <p:cNvSpPr>
            <a:spLocks noGrp="1"/>
          </p:cNvSpPr>
          <p:nvPr>
            <p:ph type="body" sz="half" idx="2" hasCustomPrompt="1"/>
          </p:nvPr>
        </p:nvSpPr>
        <p:spPr>
          <a:xfrm>
            <a:off x="540000" y="5445224"/>
            <a:ext cx="11388648"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a:xfrm>
            <a:off x="540000" y="6048000"/>
            <a:ext cx="1248000" cy="288000"/>
          </a:xfrm>
        </p:spPr>
        <p:txBody>
          <a:bodyPr/>
          <a:lstStyle/>
          <a:p>
            <a:fld id="{C4DDCD72-59EE-436D-B435-201699A5BB49}" type="datetimeFigureOut">
              <a:rPr lang="nl-BE" smtClean="0"/>
              <a:pPr/>
              <a:t>25/10/2016</a:t>
            </a:fld>
            <a:endParaRPr lang="nl-BE" dirty="0"/>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‹nr.›</a:t>
            </a:fld>
            <a:endParaRPr lang="nl-BE" dirty="0"/>
          </a:p>
        </p:txBody>
      </p:sp>
      <p:sp>
        <p:nvSpPr>
          <p:cNvPr id="8" name="Tijdelijke aanduiding voor voettekst 3"/>
          <p:cNvSpPr>
            <a:spLocks noGrp="1"/>
          </p:cNvSpPr>
          <p:nvPr>
            <p:ph type="ftr" sz="quarter" idx="11"/>
          </p:nvPr>
        </p:nvSpPr>
        <p:spPr>
          <a:xfrm>
            <a:off x="1908000" y="6048000"/>
            <a:ext cx="2640000" cy="288000"/>
          </a:xfrm>
        </p:spPr>
        <p:txBody>
          <a:bodyPr/>
          <a:lstStyle/>
          <a:p>
            <a:endParaRPr lang="nl-BE" dirty="0"/>
          </a:p>
        </p:txBody>
      </p:sp>
    </p:spTree>
    <p:extLst>
      <p:ext uri="{BB962C8B-B14F-4D97-AF65-F5344CB8AC3E}">
        <p14:creationId xmlns:p14="http://schemas.microsoft.com/office/powerpoint/2010/main" val="32225161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6.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40000" y="180000"/>
            <a:ext cx="11382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11382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40000" y="6048000"/>
            <a:ext cx="1248000" cy="288000"/>
          </a:xfrm>
          <a:prstGeom prst="rect">
            <a:avLst/>
          </a:prstGeom>
        </p:spPr>
        <p:txBody>
          <a:bodyPr vert="horz" lIns="0" tIns="0" rIns="0" bIns="0" rtlCol="0" anchor="t" anchorCtr="0"/>
          <a:lstStyle>
            <a:lvl1pPr algn="l">
              <a:defRPr sz="1000">
                <a:solidFill>
                  <a:schemeClr val="tx1"/>
                </a:solidFill>
                <a:latin typeface="Arial" pitchFamily="34" charset="0"/>
                <a:cs typeface="Arial" pitchFamily="34" charset="0"/>
              </a:defRPr>
            </a:lvl1pPr>
          </a:lstStyle>
          <a:p>
            <a:fld id="{C4DDCD72-59EE-436D-B435-201699A5BB49}" type="datetimeFigureOut">
              <a:rPr lang="nl-BE" smtClean="0"/>
              <a:pPr/>
              <a:t>25/10/2016</a:t>
            </a:fld>
            <a:endParaRPr lang="nl-BE" dirty="0"/>
          </a:p>
        </p:txBody>
      </p:sp>
      <p:sp>
        <p:nvSpPr>
          <p:cNvPr id="5" name="Tijdelijke aanduiding voor voettekst 4"/>
          <p:cNvSpPr>
            <a:spLocks noGrp="1"/>
          </p:cNvSpPr>
          <p:nvPr>
            <p:ph type="ftr" sz="quarter" idx="3"/>
          </p:nvPr>
        </p:nvSpPr>
        <p:spPr>
          <a:xfrm>
            <a:off x="1908000" y="6048000"/>
            <a:ext cx="2640000" cy="288000"/>
          </a:xfrm>
          <a:prstGeom prst="rect">
            <a:avLst/>
          </a:prstGeom>
        </p:spPr>
        <p:txBody>
          <a:bodyPr vert="horz" lIns="0" tIns="0" rIns="0" bIns="0" rtlCol="0" anchor="t" anchorCtr="0"/>
          <a:lstStyle>
            <a:lvl1pPr algn="ctr">
              <a:defRPr sz="1000">
                <a:solidFill>
                  <a:schemeClr val="tx1"/>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4669200" y="6048000"/>
            <a:ext cx="1248000" cy="288000"/>
          </a:xfrm>
          <a:prstGeom prst="rect">
            <a:avLst/>
          </a:prstGeom>
        </p:spPr>
        <p:txBody>
          <a:bodyPr vert="horz" lIns="0" tIns="0" rIns="0" bIns="0" rtlCol="0" anchor="t" anchorCtr="0"/>
          <a:lstStyle>
            <a:lvl1pPr algn="r">
              <a:defRPr sz="1000">
                <a:solidFill>
                  <a:schemeClr val="tx1"/>
                </a:solidFill>
                <a:latin typeface="Arial" pitchFamily="34" charset="0"/>
                <a:cs typeface="Arial" pitchFamily="34" charset="0"/>
              </a:defRPr>
            </a:lvl1pPr>
          </a:lstStyle>
          <a:p>
            <a:fld id="{F35D8031-C8E5-48F8-A3B6-81643B27A3AF}" type="slidenum">
              <a:rPr lang="nl-BE" smtClean="0"/>
              <a:pPr/>
              <a:t>‹nr.›</a:t>
            </a:fld>
            <a:endParaRPr lang="nl-BE" dirty="0"/>
          </a:p>
        </p:txBody>
      </p:sp>
      <p:sp>
        <p:nvSpPr>
          <p:cNvPr id="7" name="Rechthoek 6"/>
          <p:cNvSpPr/>
          <p:nvPr/>
        </p:nvSpPr>
        <p:spPr>
          <a:xfrm>
            <a:off x="0" y="6372000"/>
            <a:ext cx="12192000" cy="4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solidFill>
                <a:schemeClr val="accent1"/>
              </a:solidFill>
            </a:endParaRPr>
          </a:p>
        </p:txBody>
      </p:sp>
      <p:pic>
        <p:nvPicPr>
          <p:cNvPr id="9" name="Afbeelding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09011" y="6047127"/>
            <a:ext cx="1512989" cy="540353"/>
          </a:xfrm>
          <a:prstGeom prst="rect">
            <a:avLst/>
          </a:prstGeom>
        </p:spPr>
      </p:pic>
    </p:spTree>
    <p:extLst>
      <p:ext uri="{BB962C8B-B14F-4D97-AF65-F5344CB8AC3E}">
        <p14:creationId xmlns:p14="http://schemas.microsoft.com/office/powerpoint/2010/main" val="3267822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Lst>
  <p:timing>
    <p:tnLst>
      <p:par>
        <p:cTn id="1" dur="indefinite" restart="never" nodeType="tmRoot"/>
      </p:par>
    </p:tnLst>
  </p:timing>
  <p:txStyles>
    <p:titleStyle>
      <a:lvl1pPr algn="l" defTabSz="914400" rtl="0" eaLnBrk="1" latinLnBrk="0" hangingPunct="1">
        <a:spcBef>
          <a:spcPct val="0"/>
        </a:spcBef>
        <a:buNone/>
        <a:defRPr lang="nl-BE" sz="3600" kern="1200" baseline="0" dirty="0">
          <a:solidFill>
            <a:schemeClr val="tx2"/>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lang="nl-NL" sz="2400" kern="1200" dirty="0" smtClean="0">
          <a:solidFill>
            <a:schemeClr val="tx1"/>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lang="nl-NL" sz="2400" kern="1200" dirty="0" smtClean="0">
          <a:solidFill>
            <a:schemeClr val="tx1"/>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lang="nl-NL" sz="2000" kern="1200" dirty="0" smtClean="0">
          <a:solidFill>
            <a:schemeClr val="tx1"/>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lang="nl-NL" sz="1600" kern="1200" dirty="0" smtClean="0">
          <a:solidFill>
            <a:schemeClr val="tx1"/>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Afbeelding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3651370"/>
            <a:ext cx="3301200" cy="2720630"/>
          </a:xfrm>
          <a:prstGeom prst="rect">
            <a:avLst/>
          </a:prstGeom>
        </p:spPr>
      </p:pic>
      <p:sp>
        <p:nvSpPr>
          <p:cNvPr id="2" name="Tijdelijke aanduiding voor titel 1"/>
          <p:cNvSpPr>
            <a:spLocks noGrp="1"/>
          </p:cNvSpPr>
          <p:nvPr>
            <p:ph type="title"/>
          </p:nvPr>
        </p:nvSpPr>
        <p:spPr>
          <a:xfrm>
            <a:off x="540000" y="180000"/>
            <a:ext cx="11382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11382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40000" y="6048000"/>
            <a:ext cx="1248000" cy="288000"/>
          </a:xfrm>
          <a:prstGeom prst="rect">
            <a:avLst/>
          </a:prstGeom>
        </p:spPr>
        <p:txBody>
          <a:bodyPr vert="horz" lIns="0" tIns="0" rIns="0" bIns="0" rtlCol="0" anchor="t" anchorCtr="0"/>
          <a:lstStyle>
            <a:lvl1pPr algn="l">
              <a:defRPr sz="1000">
                <a:solidFill>
                  <a:schemeClr val="tx1"/>
                </a:solidFill>
                <a:latin typeface="Arial" pitchFamily="34" charset="0"/>
                <a:cs typeface="Arial" pitchFamily="34" charset="0"/>
              </a:defRPr>
            </a:lvl1pPr>
          </a:lstStyle>
          <a:p>
            <a:fld id="{C4DDCD72-59EE-436D-B435-201699A5BB49}" type="datetimeFigureOut">
              <a:rPr lang="nl-BE" smtClean="0"/>
              <a:pPr/>
              <a:t>25/10/2016</a:t>
            </a:fld>
            <a:endParaRPr lang="nl-BE" dirty="0"/>
          </a:p>
        </p:txBody>
      </p:sp>
      <p:sp>
        <p:nvSpPr>
          <p:cNvPr id="5" name="Tijdelijke aanduiding voor voettekst 4"/>
          <p:cNvSpPr>
            <a:spLocks noGrp="1"/>
          </p:cNvSpPr>
          <p:nvPr>
            <p:ph type="ftr" sz="quarter" idx="3"/>
          </p:nvPr>
        </p:nvSpPr>
        <p:spPr>
          <a:xfrm>
            <a:off x="1908000" y="6048000"/>
            <a:ext cx="2640000" cy="288000"/>
          </a:xfrm>
          <a:prstGeom prst="rect">
            <a:avLst/>
          </a:prstGeom>
        </p:spPr>
        <p:txBody>
          <a:bodyPr vert="horz" lIns="0" tIns="0" rIns="0" bIns="0" rtlCol="0" anchor="t" anchorCtr="0"/>
          <a:lstStyle>
            <a:lvl1pPr algn="ctr">
              <a:defRPr sz="1000">
                <a:solidFill>
                  <a:schemeClr val="tx1"/>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4669200" y="6048000"/>
            <a:ext cx="1248000" cy="288000"/>
          </a:xfrm>
          <a:prstGeom prst="rect">
            <a:avLst/>
          </a:prstGeom>
        </p:spPr>
        <p:txBody>
          <a:bodyPr vert="horz" lIns="0" tIns="0" rIns="0" bIns="0" rtlCol="0" anchor="t" anchorCtr="0"/>
          <a:lstStyle>
            <a:lvl1pPr algn="r">
              <a:defRPr sz="1000">
                <a:solidFill>
                  <a:schemeClr val="tx1"/>
                </a:solidFill>
                <a:latin typeface="Arial" pitchFamily="34" charset="0"/>
                <a:cs typeface="Arial" pitchFamily="34" charset="0"/>
              </a:defRPr>
            </a:lvl1pPr>
          </a:lstStyle>
          <a:p>
            <a:fld id="{F35D8031-C8E5-48F8-A3B6-81643B27A3AF}" type="slidenum">
              <a:rPr lang="nl-BE" smtClean="0"/>
              <a:pPr/>
              <a:t>‹nr.›</a:t>
            </a:fld>
            <a:endParaRPr lang="nl-BE" dirty="0"/>
          </a:p>
        </p:txBody>
      </p:sp>
      <p:sp>
        <p:nvSpPr>
          <p:cNvPr id="7" name="Rechthoek 6"/>
          <p:cNvSpPr/>
          <p:nvPr/>
        </p:nvSpPr>
        <p:spPr>
          <a:xfrm>
            <a:off x="0" y="6372000"/>
            <a:ext cx="12192000" cy="4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sz="1800"/>
          </a:p>
        </p:txBody>
      </p:sp>
      <p:pic>
        <p:nvPicPr>
          <p:cNvPr id="11" name="Afbeelding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409011" y="6047127"/>
            <a:ext cx="1512989" cy="540353"/>
          </a:xfrm>
          <a:prstGeom prst="rect">
            <a:avLst/>
          </a:prstGeom>
        </p:spPr>
      </p:pic>
    </p:spTree>
    <p:extLst>
      <p:ext uri="{BB962C8B-B14F-4D97-AF65-F5344CB8AC3E}">
        <p14:creationId xmlns:p14="http://schemas.microsoft.com/office/powerpoint/2010/main" val="48497567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iming>
    <p:tnLst>
      <p:par>
        <p:cTn id="1" dur="indefinite" restart="never" nodeType="tmRoot"/>
      </p:par>
    </p:tnLst>
  </p:timing>
  <p:txStyles>
    <p:titleStyle>
      <a:lvl1pPr algn="l" defTabSz="914400" rtl="0" eaLnBrk="1" latinLnBrk="0" hangingPunct="1">
        <a:spcBef>
          <a:spcPct val="0"/>
        </a:spcBef>
        <a:buNone/>
        <a:defRPr lang="nl-BE" sz="3600" kern="1200" baseline="0" dirty="0">
          <a:solidFill>
            <a:schemeClr val="tx2"/>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lang="nl-NL" sz="2400" kern="1200" dirty="0" smtClean="0">
          <a:solidFill>
            <a:schemeClr val="tx1"/>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lang="nl-NL" sz="2400" kern="1200" dirty="0" smtClean="0">
          <a:solidFill>
            <a:schemeClr val="tx1"/>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lang="nl-NL" sz="2000" kern="1200" dirty="0" smtClean="0">
          <a:solidFill>
            <a:schemeClr val="tx1"/>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lang="nl-NL" sz="1600" kern="1200" dirty="0" smtClean="0">
          <a:solidFill>
            <a:schemeClr val="tx1"/>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BE" dirty="0" smtClean="0">
                <a:latin typeface="Calibri Light" panose="020F0302020204030204" pitchFamily="34" charset="0"/>
              </a:rPr>
              <a:t>Un revenu disponible sur base des données administratives</a:t>
            </a:r>
            <a:endParaRPr lang="nl-BE" dirty="0"/>
          </a:p>
        </p:txBody>
      </p:sp>
      <p:sp>
        <p:nvSpPr>
          <p:cNvPr id="3" name="Subtitle 2"/>
          <p:cNvSpPr>
            <a:spLocks noGrp="1"/>
          </p:cNvSpPr>
          <p:nvPr>
            <p:ph type="subTitle" idx="1"/>
          </p:nvPr>
        </p:nvSpPr>
        <p:spPr/>
        <p:txBody>
          <a:bodyPr/>
          <a:lstStyle/>
          <a:p>
            <a:r>
              <a:rPr lang="nl-BE" dirty="0">
                <a:latin typeface="Calibri Light" panose="020F0302020204030204" pitchFamily="34" charset="0"/>
              </a:rPr>
              <a:t>Silke </a:t>
            </a:r>
            <a:r>
              <a:rPr lang="nl-BE" dirty="0" err="1">
                <a:latin typeface="Calibri Light" panose="020F0302020204030204" pitchFamily="34" charset="0"/>
              </a:rPr>
              <a:t>Laenen</a:t>
            </a:r>
            <a:endParaRPr lang="nl-BE" dirty="0">
              <a:latin typeface="Calibri Light" panose="020F0302020204030204" pitchFamily="34" charset="0"/>
            </a:endParaRPr>
          </a:p>
          <a:p>
            <a:r>
              <a:rPr lang="nl-BE" dirty="0">
                <a:latin typeface="Calibri Light" panose="020F0302020204030204" pitchFamily="34" charset="0"/>
              </a:rPr>
              <a:t>Centrum voor Sociologisch Onderzoek (</a:t>
            </a:r>
            <a:r>
              <a:rPr lang="nl-BE" dirty="0" err="1">
                <a:latin typeface="Calibri Light" panose="020F0302020204030204" pitchFamily="34" charset="0"/>
              </a:rPr>
              <a:t>CeSO</a:t>
            </a:r>
            <a:r>
              <a:rPr lang="nl-BE" dirty="0">
                <a:latin typeface="Calibri Light" panose="020F0302020204030204" pitchFamily="34" charset="0"/>
              </a:rPr>
              <a:t> – KU Leuven</a:t>
            </a:r>
            <a:r>
              <a:rPr lang="nl-BE" dirty="0" smtClean="0">
                <a:latin typeface="Calibri Light" panose="020F0302020204030204" pitchFamily="34" charset="0"/>
              </a:rPr>
              <a:t>)</a:t>
            </a:r>
          </a:p>
          <a:p>
            <a:r>
              <a:rPr lang="nl-BE" dirty="0" smtClean="0">
                <a:latin typeface="Calibri Light" panose="020F0302020204030204" pitchFamily="34" charset="0"/>
              </a:rPr>
              <a:t>Groupe d’utilisateurs DWH MT&amp;PS 27/10/2016</a:t>
            </a:r>
            <a:endParaRPr lang="nl-BE" dirty="0">
              <a:latin typeface="Calibri Light" panose="020F0302020204030204" pitchFamily="34" charset="0"/>
            </a:endParaRPr>
          </a:p>
          <a:p>
            <a:endParaRPr lang="nl-BE" dirty="0"/>
          </a:p>
        </p:txBody>
      </p:sp>
    </p:spTree>
    <p:extLst>
      <p:ext uri="{BB962C8B-B14F-4D97-AF65-F5344CB8AC3E}">
        <p14:creationId xmlns:p14="http://schemas.microsoft.com/office/powerpoint/2010/main" val="3550996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latin typeface="Calibri Light" panose="020F0302020204030204" pitchFamily="34" charset="0"/>
              </a:rPr>
              <a:t>Et ensuite?</a:t>
            </a:r>
            <a:endParaRPr lang="nl-BE" dirty="0">
              <a:latin typeface="Calibri Light" panose="020F0302020204030204" pitchFamily="34" charset="0"/>
            </a:endParaRPr>
          </a:p>
        </p:txBody>
      </p:sp>
      <p:sp>
        <p:nvSpPr>
          <p:cNvPr id="3" name="Tijdelijke aanduiding voor inhoud 2"/>
          <p:cNvSpPr>
            <a:spLocks noGrp="1"/>
          </p:cNvSpPr>
          <p:nvPr>
            <p:ph idx="1"/>
          </p:nvPr>
        </p:nvSpPr>
        <p:spPr/>
        <p:txBody>
          <a:bodyPr/>
          <a:lstStyle/>
          <a:p>
            <a:r>
              <a:rPr lang="nl-BE" dirty="0" smtClean="0">
                <a:latin typeface="Calibri Light" panose="020F0302020204030204" pitchFamily="34" charset="0"/>
              </a:rPr>
              <a:t>Mise en application d’une première version du revenu disponible</a:t>
            </a:r>
          </a:p>
          <a:p>
            <a:pPr lvl="1"/>
            <a:r>
              <a:rPr lang="nl-BE" sz="1800" dirty="0" smtClean="0">
                <a:latin typeface="Calibri Light" panose="020F0302020204030204" pitchFamily="34" charset="0"/>
              </a:rPr>
              <a:t>Liste des codes d’IPCAL et des composantes du DWH MT&amp;PS</a:t>
            </a:r>
            <a:endParaRPr lang="nl-BE" sz="1800" dirty="0">
              <a:latin typeface="Calibri Light" panose="020F0302020204030204" pitchFamily="34" charset="0"/>
            </a:endParaRPr>
          </a:p>
          <a:p>
            <a:pPr lvl="1"/>
            <a:r>
              <a:rPr lang="nl-BE" sz="1800" dirty="0" smtClean="0">
                <a:latin typeface="Calibri Light" panose="020F0302020204030204" pitchFamily="34" charset="0"/>
              </a:rPr>
              <a:t>Une comparaison sérieuse entre les concepts SILC et DWH MT&amp;PS</a:t>
            </a:r>
            <a:endParaRPr lang="nl-BE" sz="1800" dirty="0">
              <a:latin typeface="Calibri Light" panose="020F0302020204030204" pitchFamily="34" charset="0"/>
            </a:endParaRPr>
          </a:p>
          <a:p>
            <a:pPr lvl="1"/>
            <a:endParaRPr lang="nl-BE" dirty="0">
              <a:latin typeface="Calibri Light" panose="020F0302020204030204" pitchFamily="34" charset="0"/>
            </a:endParaRPr>
          </a:p>
          <a:p>
            <a:pPr marL="360000" lvl="1" indent="-360000">
              <a:buSzPct val="110000"/>
              <a:buFont typeface="Arial" pitchFamily="34" charset="0"/>
              <a:buChar char="•"/>
            </a:pPr>
            <a:r>
              <a:rPr lang="nl-BE" dirty="0" smtClean="0">
                <a:latin typeface="Calibri Light" panose="020F0302020204030204" pitchFamily="34" charset="0"/>
              </a:rPr>
              <a:t>Ensuite, ajouter les personnes ayant un revenu selon IPCAL, mais pas selon le DWH MT&amp;PS (et inversément)</a:t>
            </a:r>
          </a:p>
          <a:p>
            <a:pPr marL="630000" lvl="2" indent="-360000">
              <a:buSzPct val="110000"/>
            </a:pPr>
            <a:r>
              <a:rPr lang="nl-BE" sz="1800" dirty="0">
                <a:latin typeface="Calibri Light" panose="020F0302020204030204" pitchFamily="34" charset="0"/>
              </a:rPr>
              <a:t>I</a:t>
            </a:r>
            <a:r>
              <a:rPr lang="nl-BE" sz="1800" dirty="0" smtClean="0">
                <a:latin typeface="Calibri Light" panose="020F0302020204030204" pitchFamily="34" charset="0"/>
              </a:rPr>
              <a:t>mportant parce que des éléments de revenus donc été extraits du DWH MT&amp;PS</a:t>
            </a:r>
            <a:endParaRPr lang="nl-BE" sz="1800" dirty="0">
              <a:latin typeface="Calibri Light" panose="020F0302020204030204" pitchFamily="34" charset="0"/>
            </a:endParaRPr>
          </a:p>
        </p:txBody>
      </p:sp>
    </p:spTree>
    <p:extLst>
      <p:ext uri="{BB962C8B-B14F-4D97-AF65-F5344CB8AC3E}">
        <p14:creationId xmlns:p14="http://schemas.microsoft.com/office/powerpoint/2010/main" val="1648124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latin typeface="Calibri Light" panose="020F0302020204030204" pitchFamily="34" charset="0"/>
              </a:rPr>
              <a:t>Questions?</a:t>
            </a:r>
            <a:endParaRPr lang="nl-BE" dirty="0">
              <a:latin typeface="Calibri Light" panose="020F0302020204030204" pitchFamily="34" charset="0"/>
            </a:endParaRPr>
          </a:p>
        </p:txBody>
      </p:sp>
      <p:sp>
        <p:nvSpPr>
          <p:cNvPr id="3" name="Tijdelijke aanduiding voor inhoud 2"/>
          <p:cNvSpPr>
            <a:spLocks noGrp="1"/>
          </p:cNvSpPr>
          <p:nvPr>
            <p:ph idx="1"/>
          </p:nvPr>
        </p:nvSpPr>
        <p:spPr/>
        <p:txBody>
          <a:bodyPr/>
          <a:lstStyle/>
          <a:p>
            <a:pPr marL="0" indent="0">
              <a:lnSpc>
                <a:spcPct val="300000"/>
              </a:lnSpc>
              <a:buNone/>
            </a:pPr>
            <a:r>
              <a:rPr lang="nl-BE" dirty="0">
                <a:latin typeface="Calibri Light" panose="020F0302020204030204" pitchFamily="34" charset="0"/>
              </a:rPr>
              <a:t>s</a:t>
            </a:r>
            <a:r>
              <a:rPr lang="nl-BE" dirty="0" smtClean="0">
                <a:latin typeface="Calibri Light" panose="020F0302020204030204" pitchFamily="34" charset="0"/>
              </a:rPr>
              <a:t>ilke.laenen@kuleuven.be</a:t>
            </a:r>
            <a:endParaRPr lang="nl-BE" dirty="0">
              <a:latin typeface="Calibri Light" panose="020F0302020204030204" pitchFamily="34" charset="0"/>
            </a:endParaRPr>
          </a:p>
        </p:txBody>
      </p:sp>
    </p:spTree>
    <p:extLst>
      <p:ext uri="{BB962C8B-B14F-4D97-AF65-F5344CB8AC3E}">
        <p14:creationId xmlns:p14="http://schemas.microsoft.com/office/powerpoint/2010/main" val="1272596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latin typeface="Calibri Light" panose="020F0302020204030204" pitchFamily="34" charset="0"/>
              </a:rPr>
              <a:t>Introduction</a:t>
            </a:r>
            <a:endParaRPr lang="nl-BE" dirty="0"/>
          </a:p>
        </p:txBody>
      </p:sp>
      <p:sp>
        <p:nvSpPr>
          <p:cNvPr id="3" name="Tijdelijke aanduiding voor inhoud 2"/>
          <p:cNvSpPr>
            <a:spLocks noGrp="1"/>
          </p:cNvSpPr>
          <p:nvPr>
            <p:ph idx="1"/>
          </p:nvPr>
        </p:nvSpPr>
        <p:spPr/>
        <p:txBody>
          <a:bodyPr/>
          <a:lstStyle/>
          <a:p>
            <a:r>
              <a:rPr lang="nl-BE" dirty="0" smtClean="0">
                <a:latin typeface="Calibri Light" panose="020F0302020204030204" pitchFamily="34" charset="0"/>
              </a:rPr>
              <a:t>Projet commun avec Statistics Belgium mais différentes politiques</a:t>
            </a:r>
            <a:endParaRPr lang="nl-BE" dirty="0">
              <a:latin typeface="Calibri Light" panose="020F0302020204030204" pitchFamily="34" charset="0"/>
            </a:endParaRPr>
          </a:p>
          <a:p>
            <a:r>
              <a:rPr lang="nl-BE" dirty="0">
                <a:latin typeface="Calibri Light" panose="020F0302020204030204" pitchFamily="34" charset="0"/>
              </a:rPr>
              <a:t>EU-SILC (</a:t>
            </a:r>
            <a:r>
              <a:rPr lang="nl-BE" dirty="0" smtClean="0">
                <a:latin typeface="Calibri Light" panose="020F0302020204030204" pitchFamily="34" charset="0"/>
              </a:rPr>
              <a:t>HY020 – ‘total disposable </a:t>
            </a:r>
            <a:r>
              <a:rPr lang="nl-BE" dirty="0">
                <a:latin typeface="Calibri Light" panose="020F0302020204030204" pitchFamily="34" charset="0"/>
              </a:rPr>
              <a:t>household income’) </a:t>
            </a:r>
            <a:r>
              <a:rPr lang="nl-BE" dirty="0" smtClean="0">
                <a:latin typeface="Calibri Light" panose="020F0302020204030204" pitchFamily="34" charset="0"/>
              </a:rPr>
              <a:t>comme base théorique, avec </a:t>
            </a:r>
            <a:r>
              <a:rPr lang="nl-BE" dirty="0">
                <a:latin typeface="Calibri Light" panose="020F0302020204030204" pitchFamily="34" charset="0"/>
              </a:rPr>
              <a:t>SILC 2009 </a:t>
            </a:r>
            <a:r>
              <a:rPr lang="nl-BE" dirty="0" smtClean="0">
                <a:latin typeface="Calibri Light" panose="020F0302020204030204" pitchFamily="34" charset="0"/>
              </a:rPr>
              <a:t>(revenus </a:t>
            </a:r>
            <a:r>
              <a:rPr lang="nl-BE" dirty="0">
                <a:latin typeface="Calibri Light" panose="020F0302020204030204" pitchFamily="34" charset="0"/>
              </a:rPr>
              <a:t>2008) </a:t>
            </a:r>
            <a:r>
              <a:rPr lang="nl-BE" dirty="0" smtClean="0">
                <a:latin typeface="Calibri Light" panose="020F0302020204030204" pitchFamily="34" charset="0"/>
              </a:rPr>
              <a:t>comme année référence de construction</a:t>
            </a:r>
          </a:p>
          <a:p>
            <a:r>
              <a:rPr lang="nl-BE" dirty="0" smtClean="0">
                <a:latin typeface="Calibri Light" panose="020F0302020204030204" pitchFamily="34" charset="0"/>
              </a:rPr>
              <a:t>Sur base des données dans IPCAL (déclaration) </a:t>
            </a:r>
            <a:r>
              <a:rPr lang="nl-BE" dirty="0" smtClean="0">
                <a:latin typeface="Calibri Light" panose="020F0302020204030204" pitchFamily="34" charset="0"/>
              </a:rPr>
              <a:t>et </a:t>
            </a:r>
            <a:r>
              <a:rPr lang="nl-BE" dirty="0" smtClean="0">
                <a:latin typeface="Calibri Light" panose="020F0302020204030204" pitchFamily="34" charset="0"/>
              </a:rPr>
              <a:t>DWH MT&amp;PS</a:t>
            </a:r>
          </a:p>
          <a:p>
            <a:pPr lvl="1"/>
            <a:r>
              <a:rPr lang="nl-BE" sz="1800" dirty="0" smtClean="0">
                <a:latin typeface="Calibri Light" panose="020F0302020204030204" pitchFamily="34" charset="0"/>
              </a:rPr>
              <a:t>[composantes imposables IPCAL </a:t>
            </a:r>
            <a:r>
              <a:rPr lang="nl-BE" sz="1800" dirty="0">
                <a:latin typeface="Calibri Light" panose="020F0302020204030204" pitchFamily="34" charset="0"/>
              </a:rPr>
              <a:t>– </a:t>
            </a:r>
            <a:r>
              <a:rPr lang="nl-BE" sz="1800" dirty="0" smtClean="0">
                <a:latin typeface="Calibri Light" panose="020F0302020204030204" pitchFamily="34" charset="0"/>
              </a:rPr>
              <a:t>impôts IPCAL</a:t>
            </a:r>
            <a:r>
              <a:rPr lang="nl-BE" sz="1800" dirty="0">
                <a:latin typeface="Calibri Light" panose="020F0302020204030204" pitchFamily="34" charset="0"/>
              </a:rPr>
              <a:t>] + </a:t>
            </a:r>
            <a:r>
              <a:rPr lang="nl-BE" sz="1800" dirty="0" smtClean="0">
                <a:latin typeface="Calibri Light" panose="020F0302020204030204" pitchFamily="34" charset="0"/>
              </a:rPr>
              <a:t>[composantes non-imposables DWH MT&amp;PS]</a:t>
            </a:r>
          </a:p>
          <a:p>
            <a:r>
              <a:rPr lang="nl-BE" dirty="0" smtClean="0">
                <a:latin typeface="Calibri Light" panose="020F0302020204030204" pitchFamily="34" charset="0"/>
              </a:rPr>
              <a:t>Reconstruction partagée entre quatre groupes:</a:t>
            </a:r>
            <a:endParaRPr lang="nl-BE" dirty="0">
              <a:latin typeface="Calibri Light" panose="020F0302020204030204" pitchFamily="34" charset="0"/>
            </a:endParaRPr>
          </a:p>
          <a:p>
            <a:pPr lvl="1"/>
            <a:r>
              <a:rPr lang="nl-BE" sz="1800" dirty="0" smtClean="0">
                <a:latin typeface="Calibri Light" panose="020F0302020204030204" pitchFamily="34" charset="0"/>
              </a:rPr>
              <a:t>GROUPE 1. Composantes à ne pas reconstruire sur base du DWH MT&amp;PS et IPCAL</a:t>
            </a:r>
            <a:endParaRPr lang="nl-BE" sz="1800" dirty="0">
              <a:latin typeface="Calibri Light" panose="020F0302020204030204" pitchFamily="34" charset="0"/>
            </a:endParaRPr>
          </a:p>
          <a:p>
            <a:pPr lvl="1"/>
            <a:r>
              <a:rPr lang="nl-BE" sz="1800" dirty="0">
                <a:latin typeface="Calibri Light" panose="020F0302020204030204" pitchFamily="34" charset="0"/>
              </a:rPr>
              <a:t>GROUPE 2. </a:t>
            </a:r>
            <a:r>
              <a:rPr lang="nl-BE" sz="1800" dirty="0" smtClean="0">
                <a:latin typeface="Calibri Light" panose="020F0302020204030204" pitchFamily="34" charset="0"/>
              </a:rPr>
              <a:t>Composantes à reconstruire sur base du DWH MT&amp;PS</a:t>
            </a:r>
            <a:endParaRPr lang="nl-BE" sz="1800" dirty="0">
              <a:latin typeface="Calibri Light" panose="020F0302020204030204" pitchFamily="34" charset="0"/>
            </a:endParaRPr>
          </a:p>
          <a:p>
            <a:pPr lvl="1"/>
            <a:r>
              <a:rPr lang="nl-BE" sz="1800" dirty="0">
                <a:latin typeface="Calibri Light" panose="020F0302020204030204" pitchFamily="34" charset="0"/>
              </a:rPr>
              <a:t>GROUPE 3. Composantes à reconstruire sur base </a:t>
            </a:r>
            <a:r>
              <a:rPr lang="nl-BE" sz="1800" dirty="0" smtClean="0">
                <a:latin typeface="Calibri Light" panose="020F0302020204030204" pitchFamily="34" charset="0"/>
              </a:rPr>
              <a:t>de IPCAL</a:t>
            </a:r>
            <a:endParaRPr lang="nl-BE" sz="1800" dirty="0">
              <a:latin typeface="Calibri Light" panose="020F0302020204030204" pitchFamily="34" charset="0"/>
            </a:endParaRPr>
          </a:p>
          <a:p>
            <a:pPr lvl="1"/>
            <a:r>
              <a:rPr lang="nl-BE" sz="1800" dirty="0" smtClean="0">
                <a:latin typeface="Calibri Light" panose="020F0302020204030204" pitchFamily="34" charset="0"/>
              </a:rPr>
              <a:t>GROUPE </a:t>
            </a:r>
            <a:r>
              <a:rPr lang="nl-BE" sz="1800" dirty="0">
                <a:latin typeface="Calibri Light" panose="020F0302020204030204" pitchFamily="34" charset="0"/>
              </a:rPr>
              <a:t>4. Composantes à reconstruire sur base </a:t>
            </a:r>
            <a:r>
              <a:rPr lang="nl-BE" sz="1800" dirty="0" smtClean="0">
                <a:latin typeface="Calibri Light" panose="020F0302020204030204" pitchFamily="34" charset="0"/>
              </a:rPr>
              <a:t>des deux sources</a:t>
            </a:r>
            <a:endParaRPr lang="nl-BE" sz="1800" dirty="0">
              <a:latin typeface="Calibri Light" panose="020F0302020204030204" pitchFamily="34" charset="0"/>
            </a:endParaRPr>
          </a:p>
        </p:txBody>
      </p:sp>
    </p:spTree>
    <p:extLst>
      <p:ext uri="{BB962C8B-B14F-4D97-AF65-F5344CB8AC3E}">
        <p14:creationId xmlns:p14="http://schemas.microsoft.com/office/powerpoint/2010/main" val="3072384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latin typeface="Calibri Light" panose="020F0302020204030204" pitchFamily="34" charset="0"/>
              </a:rPr>
              <a:t>Introduction</a:t>
            </a:r>
            <a:endParaRPr lang="nl-BE" dirty="0"/>
          </a:p>
        </p:txBody>
      </p:sp>
      <p:sp>
        <p:nvSpPr>
          <p:cNvPr id="3" name="Tijdelijke aanduiding voor inhoud 2"/>
          <p:cNvSpPr>
            <a:spLocks noGrp="1"/>
          </p:cNvSpPr>
          <p:nvPr>
            <p:ph idx="1"/>
          </p:nvPr>
        </p:nvSpPr>
        <p:spPr/>
        <p:txBody>
          <a:bodyPr/>
          <a:lstStyle/>
          <a:p>
            <a:r>
              <a:rPr lang="nl-BE" dirty="0">
                <a:latin typeface="Calibri Light" panose="020F0302020204030204" pitchFamily="34" charset="0"/>
              </a:rPr>
              <a:t>3 différentes sources de données </a:t>
            </a:r>
            <a:r>
              <a:rPr lang="nl-BE" dirty="0" smtClean="0">
                <a:latin typeface="Calibri Light" panose="020F0302020204030204" pitchFamily="34" charset="0"/>
              </a:rPr>
              <a:t>→ différences entre les populations, les unités d’observations et la périodicité</a:t>
            </a:r>
          </a:p>
          <a:p>
            <a:pPr marL="0" indent="0">
              <a:buNone/>
            </a:pPr>
            <a:endParaRPr lang="nl-BE" dirty="0">
              <a:latin typeface="Calibri Light" panose="020F0302020204030204" pitchFamily="34" charset="0"/>
            </a:endParaRPr>
          </a:p>
          <a:p>
            <a:r>
              <a:rPr lang="nl-BE" dirty="0" smtClean="0">
                <a:latin typeface="Calibri Light" panose="020F0302020204030204" pitchFamily="34" charset="0"/>
              </a:rPr>
              <a:t>Unité d’observations:</a:t>
            </a:r>
          </a:p>
          <a:p>
            <a:pPr lvl="1"/>
            <a:r>
              <a:rPr lang="nl-BE" sz="1800" dirty="0" smtClean="0">
                <a:latin typeface="Calibri Light" panose="020F0302020204030204" pitchFamily="34" charset="0"/>
              </a:rPr>
              <a:t>DWH MT&amp;PS: niveau individuel</a:t>
            </a:r>
          </a:p>
          <a:p>
            <a:pPr lvl="1"/>
            <a:r>
              <a:rPr lang="nl-BE" sz="1800" dirty="0" smtClean="0">
                <a:latin typeface="Calibri Light" panose="020F0302020204030204" pitchFamily="34" charset="0"/>
              </a:rPr>
              <a:t>IPCAL: unité fiscale</a:t>
            </a:r>
          </a:p>
          <a:p>
            <a:pPr lvl="1"/>
            <a:r>
              <a:rPr lang="nl-BE" sz="1800" dirty="0" smtClean="0">
                <a:latin typeface="Calibri Light" panose="020F0302020204030204" pitchFamily="34" charset="0"/>
              </a:rPr>
              <a:t>SILC: autant au niveau individuel qu’au niveau du ménage</a:t>
            </a:r>
          </a:p>
          <a:p>
            <a:pPr lvl="1"/>
            <a:endParaRPr lang="nl-BE" sz="1800" dirty="0">
              <a:latin typeface="Calibri Light" panose="020F0302020204030204" pitchFamily="34" charset="0"/>
            </a:endParaRPr>
          </a:p>
          <a:p>
            <a:pPr marL="360000" lvl="1" indent="-360000">
              <a:buSzPct val="110000"/>
              <a:buFont typeface="Arial" pitchFamily="34" charset="0"/>
              <a:buChar char="•"/>
            </a:pPr>
            <a:r>
              <a:rPr lang="nl-BE" dirty="0" smtClean="0">
                <a:latin typeface="Calibri Light" panose="020F0302020204030204" pitchFamily="34" charset="0"/>
              </a:rPr>
              <a:t>Population:</a:t>
            </a:r>
          </a:p>
          <a:p>
            <a:pPr marL="630000" lvl="2" indent="-360000">
              <a:buSzPct val="110000"/>
            </a:pPr>
            <a:r>
              <a:rPr lang="nl-BE" sz="1800" dirty="0" smtClean="0">
                <a:latin typeface="Calibri Light" panose="020F0302020204030204" pitchFamily="34" charset="0"/>
              </a:rPr>
              <a:t>Tout le monde n’est pas présent dans IPCAL</a:t>
            </a:r>
          </a:p>
          <a:p>
            <a:pPr marL="630000" lvl="2" indent="-360000">
              <a:buSzPct val="110000"/>
            </a:pPr>
            <a:r>
              <a:rPr lang="nl-BE" sz="1800" dirty="0" smtClean="0">
                <a:latin typeface="Calibri Light" panose="020F0302020204030204" pitchFamily="34" charset="0"/>
              </a:rPr>
              <a:t>Première comparaison exploratoire: si revenus dans le DWH MT&amp;PS, pas de revenus dans IPCAL (et inversément)</a:t>
            </a:r>
          </a:p>
          <a:p>
            <a:pPr marL="630000" lvl="2" indent="-360000">
              <a:buSzPct val="110000"/>
            </a:pPr>
            <a:r>
              <a:rPr lang="nl-BE" sz="1800" dirty="0" smtClean="0">
                <a:latin typeface="Calibri Light" panose="020F0302020204030204" pitchFamily="34" charset="0"/>
              </a:rPr>
              <a:t>Des analyses supplémentaires sont nécessaire pour l’implémentation d’une notion de revenus</a:t>
            </a:r>
          </a:p>
          <a:p>
            <a:pPr marL="630000" lvl="2" indent="-360000">
              <a:buSzPct val="110000"/>
            </a:pPr>
            <a:endParaRPr lang="nl-BE" dirty="0">
              <a:latin typeface="Calibri Light" panose="020F0302020204030204" pitchFamily="34" charset="0"/>
            </a:endParaRPr>
          </a:p>
        </p:txBody>
      </p:sp>
    </p:spTree>
    <p:extLst>
      <p:ext uri="{BB962C8B-B14F-4D97-AF65-F5344CB8AC3E}">
        <p14:creationId xmlns:p14="http://schemas.microsoft.com/office/powerpoint/2010/main" val="1282647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 7"/>
          <p:cNvGraphicFramePr>
            <a:graphicFrameLocks noGrp="1"/>
          </p:cNvGraphicFramePr>
          <p:nvPr>
            <p:extLst>
              <p:ext uri="{D42A27DB-BD31-4B8C-83A1-F6EECF244321}">
                <p14:modId xmlns:p14="http://schemas.microsoft.com/office/powerpoint/2010/main" val="1288200677"/>
              </p:ext>
            </p:extLst>
          </p:nvPr>
        </p:nvGraphicFramePr>
        <p:xfrm>
          <a:off x="119340" y="44623"/>
          <a:ext cx="11953320" cy="6115645"/>
        </p:xfrm>
        <a:graphic>
          <a:graphicData uri="http://schemas.openxmlformats.org/drawingml/2006/table">
            <a:tbl>
              <a:tblPr firstRow="1" bandRow="1">
                <a:tableStyleId>{ED083AE6-46FA-4A59-8FB0-9F97EB10719F}</a:tableStyleId>
              </a:tblPr>
              <a:tblGrid>
                <a:gridCol w="1195332"/>
                <a:gridCol w="244824"/>
                <a:gridCol w="950508"/>
                <a:gridCol w="489652"/>
                <a:gridCol w="705680"/>
                <a:gridCol w="1195332"/>
                <a:gridCol w="1195332"/>
                <a:gridCol w="576064"/>
                <a:gridCol w="619268"/>
                <a:gridCol w="532860"/>
                <a:gridCol w="662472"/>
                <a:gridCol w="1195332"/>
                <a:gridCol w="590468"/>
                <a:gridCol w="604864"/>
                <a:gridCol w="1195332"/>
              </a:tblGrid>
              <a:tr h="311625">
                <a:tc gridSpan="15">
                  <a:txBody>
                    <a:bodyPr/>
                    <a:lstStyle/>
                    <a:p>
                      <a:pPr algn="ctr"/>
                      <a:r>
                        <a:rPr lang="en-US" sz="1400" u="sng" kern="1200" dirty="0" smtClean="0">
                          <a:effectLst/>
                          <a:latin typeface="Calibri Light" panose="020F0302020204030204" pitchFamily="34" charset="0"/>
                        </a:rPr>
                        <a:t>HY020 (total disposable household income) =</a:t>
                      </a:r>
                      <a:endParaRPr lang="nl-BE" sz="1400" dirty="0">
                        <a:latin typeface="Calibri Light" panose="020F0302020204030204" pitchFamily="34" charset="0"/>
                      </a:endParaRPr>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r h="311625">
                <a:tc gridSpan="15">
                  <a:txBody>
                    <a:bodyPr/>
                    <a:lstStyle/>
                    <a:p>
                      <a:pPr algn="ctr"/>
                      <a:r>
                        <a:rPr lang="nl-BE" sz="1400" kern="1200" dirty="0" smtClean="0">
                          <a:effectLst/>
                          <a:latin typeface="Calibri Light" panose="020F0302020204030204" pitchFamily="34" charset="0"/>
                        </a:rPr>
                        <a:t>Pour tous les membres du ménage:</a:t>
                      </a:r>
                      <a:endParaRPr lang="nl-BE" sz="1400" dirty="0">
                        <a:latin typeface="Calibri Light" panose="020F0302020204030204" pitchFamily="34" charset="0"/>
                      </a:endParaRPr>
                    </a:p>
                  </a:txBody>
                  <a:tcPr>
                    <a:no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r h="2612521">
                <a:tc>
                  <a:txBody>
                    <a:bodyPr/>
                    <a:lstStyle/>
                    <a:p>
                      <a:r>
                        <a:rPr lang="nl-BE" sz="1400" noProof="0" dirty="0" smtClean="0">
                          <a:solidFill>
                            <a:schemeClr val="tx1"/>
                          </a:solidFill>
                          <a:latin typeface="Calibri Light" panose="020F0302020204030204" pitchFamily="34" charset="0"/>
                        </a:rPr>
                        <a:t>Revenu brut </a:t>
                      </a:r>
                      <a:r>
                        <a:rPr lang="nl-BE" sz="1400" noProof="0" dirty="0" smtClean="0">
                          <a:solidFill>
                            <a:schemeClr val="tx1"/>
                          </a:solidFill>
                          <a:latin typeface="Calibri Light" panose="020F0302020204030204" pitchFamily="34" charset="0"/>
                        </a:rPr>
                        <a:t>en </a:t>
                      </a:r>
                      <a:r>
                        <a:rPr lang="nl-BE" sz="1400" noProof="0" dirty="0" err="1" smtClean="0">
                          <a:solidFill>
                            <a:schemeClr val="tx1"/>
                          </a:solidFill>
                          <a:latin typeface="Calibri Light" panose="020F0302020204030204" pitchFamily="34" charset="0"/>
                        </a:rPr>
                        <a:t>espèces</a:t>
                      </a:r>
                      <a:r>
                        <a:rPr lang="nl-BE" sz="1400" noProof="0" dirty="0" smtClean="0">
                          <a:solidFill>
                            <a:schemeClr val="tx1"/>
                          </a:solidFill>
                          <a:latin typeface="Calibri Light" panose="020F0302020204030204" pitchFamily="34" charset="0"/>
                        </a:rPr>
                        <a:t> </a:t>
                      </a:r>
                      <a:r>
                        <a:rPr lang="nl-BE" sz="1400" noProof="0" dirty="0" err="1" smtClean="0">
                          <a:solidFill>
                            <a:schemeClr val="tx1"/>
                          </a:solidFill>
                          <a:latin typeface="Calibri Light" panose="020F0302020204030204" pitchFamily="34" charset="0"/>
                        </a:rPr>
                        <a:t>ou</a:t>
                      </a:r>
                      <a:r>
                        <a:rPr lang="nl-BE" sz="1400" noProof="0" dirty="0" smtClean="0">
                          <a:solidFill>
                            <a:schemeClr val="tx1"/>
                          </a:solidFill>
                          <a:latin typeface="Calibri Light" panose="020F0302020204030204" pitchFamily="34" charset="0"/>
                        </a:rPr>
                        <a:t> revenu </a:t>
                      </a:r>
                      <a:r>
                        <a:rPr lang="nl-BE" sz="1400" noProof="0" dirty="0" err="1" smtClean="0">
                          <a:solidFill>
                            <a:schemeClr val="tx1"/>
                          </a:solidFill>
                          <a:latin typeface="Calibri Light" panose="020F0302020204030204" pitchFamily="34" charset="0"/>
                        </a:rPr>
                        <a:t>assimilé</a:t>
                      </a:r>
                      <a:r>
                        <a:rPr lang="nl-BE" sz="1400" noProof="0" dirty="0" smtClean="0">
                          <a:solidFill>
                            <a:schemeClr val="tx1"/>
                          </a:solidFill>
                          <a:latin typeface="Calibri Light" panose="020F0302020204030204" pitchFamily="34" charset="0"/>
                        </a:rPr>
                        <a:t> (PY010G</a:t>
                      </a:r>
                      <a:r>
                        <a:rPr lang="nl-BE" sz="1400" noProof="0" dirty="0" smtClean="0">
                          <a:solidFill>
                            <a:schemeClr val="tx1"/>
                          </a:solidFill>
                          <a:latin typeface="Calibri Light" panose="020F0302020204030204" pitchFamily="34" charset="0"/>
                        </a:rPr>
                        <a:t>)</a:t>
                      </a:r>
                      <a:endParaRPr lang="nl-BE" sz="1400" noProof="0" dirty="0">
                        <a:solidFill>
                          <a:schemeClr val="tx1"/>
                        </a:solidFill>
                        <a:latin typeface="Calibri Light" panose="020F0302020204030204" pitchFamily="34" charset="0"/>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Revenu </a:t>
                      </a:r>
                      <a:r>
                        <a:rPr lang="nl-BE" sz="1400" kern="1200" noProof="0" dirty="0" smtClean="0">
                          <a:solidFill>
                            <a:schemeClr val="tx1"/>
                          </a:solidFill>
                          <a:latin typeface="Calibri Light" panose="020F0302020204030204" pitchFamily="34" charset="0"/>
                          <a:ea typeface="+mn-ea"/>
                          <a:cs typeface="+mn-cs"/>
                        </a:rPr>
                        <a:t>brut non</a:t>
                      </a:r>
                      <a:r>
                        <a:rPr lang="nl-BE" sz="1400" kern="1200" baseline="0" noProof="0" dirty="0" smtClean="0">
                          <a:solidFill>
                            <a:schemeClr val="tx1"/>
                          </a:solidFill>
                          <a:latin typeface="Calibri Light" panose="020F0302020204030204" pitchFamily="34" charset="0"/>
                          <a:ea typeface="+mn-ea"/>
                          <a:cs typeface="+mn-cs"/>
                        </a:rPr>
                        <a:t> versé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(PY020G</a:t>
                      </a:r>
                      <a:r>
                        <a:rPr lang="en-US" sz="1400" kern="1200" dirty="0" smtClean="0">
                          <a:solidFill>
                            <a:schemeClr val="tx1"/>
                          </a:solidFill>
                          <a:latin typeface="Calibri Light" panose="020F0302020204030204" pitchFamily="34" charset="0"/>
                          <a:ea typeface="+mn-ea"/>
                          <a:cs typeface="+mn-cs"/>
                        </a:rPr>
                        <a:t>)</a:t>
                      </a:r>
                      <a:endParaRPr lang="nl-BE" sz="1400" kern="1200" dirty="0">
                        <a:solidFill>
                          <a:schemeClr val="tx1"/>
                        </a:solidFill>
                        <a:latin typeface="Calibri Light" panose="020F0302020204030204" pitchFamily="34" charset="0"/>
                        <a:ea typeface="+mn-ea"/>
                        <a:cs typeface="+mn-cs"/>
                      </a:endParaRPr>
                    </a:p>
                  </a:txBody>
                  <a:tcPr>
                    <a:noFill/>
                  </a:tcPr>
                </a:tc>
                <a:tc hMerge="1">
                  <a:txBody>
                    <a:bodyPr/>
                    <a:lstStyle/>
                    <a:p>
                      <a:endParaRPr lang="nl-BE"/>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Bénéfices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ou</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pertes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bruts</a:t>
                      </a:r>
                      <a:r>
                        <a:rPr lang="nl-BE" sz="1400" kern="1200" noProof="0" dirty="0" smtClean="0">
                          <a:solidFill>
                            <a:schemeClr val="tx1"/>
                          </a:solidFill>
                          <a:latin typeface="Calibri Light" panose="020F0302020204030204" pitchFamily="34" charset="0"/>
                          <a:ea typeface="+mn-ea"/>
                          <a:cs typeface="+mn-cs"/>
                        </a:rPr>
                        <a:t> en </a:t>
                      </a:r>
                      <a:r>
                        <a:rPr lang="nl-BE" sz="1400" kern="1200" noProof="0" dirty="0" err="1" smtClean="0">
                          <a:solidFill>
                            <a:schemeClr val="tx1"/>
                          </a:solidFill>
                          <a:latin typeface="Calibri Light" panose="020F0302020204030204" pitchFamily="34" charset="0"/>
                          <a:ea typeface="+mn-ea"/>
                          <a:cs typeface="+mn-cs"/>
                        </a:rPr>
                        <a:t>espèces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tirés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d’une</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activité</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indépendante</a:t>
                      </a:r>
                      <a:r>
                        <a:rPr lang="nl-BE" sz="1400" kern="1200" noProof="0" dirty="0" smtClean="0">
                          <a:solidFill>
                            <a:schemeClr val="tx1"/>
                          </a:solidFill>
                          <a:latin typeface="Calibri Light" panose="020F0302020204030204" pitchFamily="34" charset="0"/>
                          <a:ea typeface="+mn-ea"/>
                          <a:cs typeface="+mn-cs"/>
                        </a:rPr>
                        <a:t> (y </a:t>
                      </a:r>
                      <a:r>
                        <a:rPr lang="nl-BE" sz="1400" kern="1200" noProof="0" dirty="0" err="1" smtClean="0">
                          <a:solidFill>
                            <a:schemeClr val="tx1"/>
                          </a:solidFill>
                          <a:latin typeface="Calibri Light" panose="020F0302020204030204" pitchFamily="34" charset="0"/>
                          <a:ea typeface="+mn-ea"/>
                          <a:cs typeface="+mn-cs"/>
                        </a:rPr>
                        <a:t>compris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honoraires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(PY050G</a:t>
                      </a:r>
                      <a:r>
                        <a:rPr lang="en-US" sz="1400" kern="1200" dirty="0" smtClean="0">
                          <a:solidFill>
                            <a:schemeClr val="tx1"/>
                          </a:solidFill>
                          <a:latin typeface="Calibri Light" panose="020F0302020204030204" pitchFamily="34" charset="0"/>
                          <a:ea typeface="+mn-ea"/>
                          <a:cs typeface="+mn-cs"/>
                        </a:rPr>
                        <a:t>)</a:t>
                      </a:r>
                      <a:endParaRPr lang="nl-BE" sz="1400" kern="120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a:txBody>
                    <a:bodyPr/>
                    <a:lstStyle/>
                    <a:p>
                      <a:r>
                        <a:rPr lang="nl-BE" sz="1400" i="1" kern="1200" dirty="0" smtClean="0">
                          <a:solidFill>
                            <a:schemeClr val="tx1"/>
                          </a:solidFill>
                          <a:latin typeface="Calibri Light" panose="020F0302020204030204" pitchFamily="34" charset="0"/>
                          <a:ea typeface="+mn-ea"/>
                          <a:cs typeface="+mn-cs"/>
                        </a:rPr>
                        <a:t>Pensions</a:t>
                      </a:r>
                      <a:r>
                        <a:rPr lang="nl-BE" sz="1400" i="1" kern="1200" baseline="0" dirty="0" smtClean="0">
                          <a:solidFill>
                            <a:schemeClr val="tx1"/>
                          </a:solidFill>
                          <a:latin typeface="Calibri Light" panose="020F0302020204030204" pitchFamily="34" charset="0"/>
                          <a:ea typeface="+mn-ea"/>
                          <a:cs typeface="+mn-cs"/>
                        </a:rPr>
                        <a:t> </a:t>
                      </a:r>
                      <a:r>
                        <a:rPr lang="nl-BE" sz="1400" i="1" kern="1200" baseline="0" dirty="0" err="1" smtClean="0">
                          <a:solidFill>
                            <a:schemeClr val="tx1"/>
                          </a:solidFill>
                          <a:latin typeface="Calibri Light" panose="020F0302020204030204" pitchFamily="34" charset="0"/>
                          <a:ea typeface="+mn-ea"/>
                          <a:cs typeface="+mn-cs"/>
                        </a:rPr>
                        <a:t>versées</a:t>
                      </a:r>
                      <a:r>
                        <a:rPr lang="nl-BE" sz="1400" i="1" kern="1200" baseline="0" dirty="0" smtClean="0">
                          <a:solidFill>
                            <a:schemeClr val="tx1"/>
                          </a:solidFill>
                          <a:latin typeface="Calibri Light" panose="020F0302020204030204" pitchFamily="34" charset="0"/>
                          <a:ea typeface="+mn-ea"/>
                          <a:cs typeface="+mn-cs"/>
                        </a:rPr>
                        <a:t> par des </a:t>
                      </a:r>
                      <a:r>
                        <a:rPr lang="nl-BE" sz="1400" i="1" kern="1200" baseline="0" dirty="0" err="1" smtClean="0">
                          <a:solidFill>
                            <a:schemeClr val="tx1"/>
                          </a:solidFill>
                          <a:latin typeface="Calibri Light" panose="020F0302020204030204" pitchFamily="34" charset="0"/>
                          <a:ea typeface="+mn-ea"/>
                          <a:cs typeface="+mn-cs"/>
                        </a:rPr>
                        <a:t>caisses</a:t>
                      </a:r>
                      <a:r>
                        <a:rPr lang="nl-BE" sz="1400" i="1" kern="1200" baseline="0" dirty="0" smtClean="0">
                          <a:solidFill>
                            <a:schemeClr val="tx1"/>
                          </a:solidFill>
                          <a:latin typeface="Calibri Light" panose="020F0302020204030204" pitchFamily="34" charset="0"/>
                          <a:ea typeface="+mn-ea"/>
                          <a:cs typeface="+mn-cs"/>
                        </a:rPr>
                        <a:t> </a:t>
                      </a:r>
                      <a:r>
                        <a:rPr lang="nl-BE" sz="1400" i="1" kern="1200" baseline="0" dirty="0" err="1" smtClean="0">
                          <a:solidFill>
                            <a:schemeClr val="tx1"/>
                          </a:solidFill>
                          <a:latin typeface="Calibri Light" panose="020F0302020204030204" pitchFamily="34" charset="0"/>
                          <a:ea typeface="+mn-ea"/>
                          <a:cs typeface="+mn-cs"/>
                        </a:rPr>
                        <a:t>privées</a:t>
                      </a:r>
                      <a:endParaRPr lang="nl-BE" sz="1400" i="1" kern="1200" dirty="0" smtClean="0">
                        <a:solidFill>
                          <a:schemeClr val="tx1"/>
                        </a:solidFill>
                        <a:latin typeface="Calibri Light" panose="020F0302020204030204" pitchFamily="34" charset="0"/>
                        <a:ea typeface="+mn-ea"/>
                        <a:cs typeface="+mn-cs"/>
                      </a:endParaRPr>
                    </a:p>
                    <a:p>
                      <a:pPr marL="0" algn="l" defTabSz="914400" rtl="0" eaLnBrk="1" latinLnBrk="0" hangingPunct="1"/>
                      <a:r>
                        <a:rPr lang="en-US" sz="1400" i="1" kern="1200" dirty="0" smtClean="0">
                          <a:solidFill>
                            <a:schemeClr val="tx1"/>
                          </a:solidFill>
                          <a:latin typeface="Calibri Light" panose="020F0302020204030204" pitchFamily="34" charset="0"/>
                          <a:ea typeface="+mn-ea"/>
                          <a:cs typeface="+mn-cs"/>
                        </a:rPr>
                        <a:t> (PY080G) (</a:t>
                      </a:r>
                      <a:r>
                        <a:rPr lang="nl-BE" sz="1400" i="1" kern="1200" noProof="0" dirty="0" smtClean="0">
                          <a:solidFill>
                            <a:schemeClr val="tx1"/>
                          </a:solidFill>
                          <a:latin typeface="Calibri Light" panose="020F0302020204030204" pitchFamily="34" charset="0"/>
                          <a:ea typeface="+mn-ea"/>
                          <a:cs typeface="+mn-cs"/>
                        </a:rPr>
                        <a:t>à partir de</a:t>
                      </a:r>
                      <a:r>
                        <a:rPr lang="en-US" sz="1400" i="1" kern="1200" dirty="0" smtClean="0">
                          <a:solidFill>
                            <a:schemeClr val="tx1"/>
                          </a:solidFill>
                          <a:latin typeface="Calibri Light" panose="020F0302020204030204" pitchFamily="34" charset="0"/>
                          <a:ea typeface="+mn-ea"/>
                          <a:cs typeface="+mn-cs"/>
                        </a:rPr>
                        <a:t> 2011)</a:t>
                      </a:r>
                      <a:endParaRPr lang="nl-BE" sz="1400" i="1" kern="1200" dirty="0">
                        <a:solidFill>
                          <a:schemeClr val="tx1"/>
                        </a:solidFill>
                        <a:latin typeface="Calibri Light" panose="020F0302020204030204" pitchFamily="34" charset="0"/>
                        <a:ea typeface="+mn-ea"/>
                        <a:cs typeface="+mn-cs"/>
                      </a:endParaRPr>
                    </a:p>
                  </a:txBody>
                  <a:tcPr>
                    <a:solidFill>
                      <a:schemeClr val="bg1">
                        <a:lumMod val="85000"/>
                      </a:schemeClr>
                    </a:solidFill>
                  </a:tcPr>
                </a:tc>
                <a:tc>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smtClean="0">
                          <a:solidFill>
                            <a:schemeClr val="tx1"/>
                          </a:solidFill>
                          <a:latin typeface="Calibri Light" panose="020F0302020204030204" pitchFamily="34" charset="0"/>
                          <a:ea typeface="+mn-ea"/>
                          <a:cs typeface="+mn-cs"/>
                        </a:rPr>
                        <a:t>de chômage</a:t>
                      </a:r>
                      <a:r>
                        <a:rPr lang="nl-BE" sz="1400" kern="1200" noProof="0" dirty="0" smtClean="0">
                          <a:solidFill>
                            <a:schemeClr val="tx1"/>
                          </a:solidFill>
                          <a:latin typeface="Calibri Light" panose="020F0302020204030204" pitchFamily="34" charset="0"/>
                          <a:ea typeface="+mn-ea"/>
                          <a:cs typeface="+mn-cs"/>
                        </a:rPr>
                        <a:t> (PY090G)</a:t>
                      </a:r>
                      <a:endParaRPr lang="nl-BE" sz="1400" kern="1200" noProof="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Allocation de vieillesse (PY100G)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Allocation de survie (PY110G)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a:txBody>
                    <a:bodyPr/>
                    <a:lstStyle/>
                    <a:p>
                      <a:pPr marL="0" algn="l" defTabSz="914400" rtl="0" eaLnBrk="1" latinLnBrk="0" hangingPunct="1"/>
                      <a:r>
                        <a:rPr lang="nl-BE" sz="1400" kern="1200" baseline="0" noProof="0" dirty="0" err="1" smtClean="0">
                          <a:solidFill>
                            <a:schemeClr val="tx1"/>
                          </a:solidFill>
                          <a:latin typeface="Calibri Light" panose="020F0302020204030204" pitchFamily="34" charset="0"/>
                          <a:ea typeface="+mn-ea"/>
                          <a:cs typeface="+mn-cs"/>
                        </a:rPr>
                        <a:t>Indemnités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smtClean="0">
                          <a:solidFill>
                            <a:schemeClr val="tx1"/>
                          </a:solidFill>
                          <a:latin typeface="Calibri Light" panose="020F0302020204030204" pitchFamily="34" charset="0"/>
                          <a:ea typeface="+mn-ea"/>
                          <a:cs typeface="+mn-cs"/>
                        </a:rPr>
                        <a:t>de maladie </a:t>
                      </a:r>
                      <a:r>
                        <a:rPr lang="nl-BE" sz="1400" kern="1200" noProof="0" dirty="0" smtClean="0">
                          <a:solidFill>
                            <a:schemeClr val="tx1"/>
                          </a:solidFill>
                          <a:latin typeface="Calibri Light" panose="020F0302020204030204" pitchFamily="34" charset="0"/>
                          <a:ea typeface="+mn-ea"/>
                          <a:cs typeface="+mn-cs"/>
                        </a:rPr>
                        <a:t>(PY120G)</a:t>
                      </a:r>
                      <a:endParaRPr lang="nl-BE" sz="1400" kern="1200" noProof="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Pension </a:t>
                      </a:r>
                      <a:r>
                        <a:rPr lang="nl-BE" sz="1400" kern="1200" noProof="0" dirty="0" err="1" smtClean="0">
                          <a:solidFill>
                            <a:schemeClr val="tx1"/>
                          </a:solidFill>
                          <a:latin typeface="Calibri Light" panose="020F0302020204030204" pitchFamily="34" charset="0"/>
                          <a:ea typeface="+mn-ea"/>
                          <a:cs typeface="+mn-cs"/>
                        </a:rPr>
                        <a:t>d’invalidité</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(PY130G)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d’éducation</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(PY140G)</a:t>
                      </a:r>
                      <a:endParaRPr lang="nl-BE" sz="1400" kern="1200" noProof="0" dirty="0">
                        <a:solidFill>
                          <a:schemeClr val="tx1"/>
                        </a:solidFill>
                        <a:latin typeface="Calibri Light" panose="020F0302020204030204" pitchFamily="34" charset="0"/>
                        <a:ea typeface="+mn-ea"/>
                        <a:cs typeface="+mn-cs"/>
                      </a:endParaRPr>
                    </a:p>
                  </a:txBody>
                  <a:tcPr/>
                </a:tc>
              </a:tr>
              <a:tr h="311625">
                <a:tc gridSpan="15">
                  <a:txBody>
                    <a:bodyPr/>
                    <a:lstStyle/>
                    <a:p>
                      <a:pPr marL="0" algn="ctr" defTabSz="914400" rtl="0" eaLnBrk="1" latinLnBrk="0" hangingPunct="1"/>
                      <a:r>
                        <a:rPr lang="nl-BE" sz="1400" kern="1200" dirty="0" smtClean="0">
                          <a:solidFill>
                            <a:schemeClr val="tx1"/>
                          </a:solidFill>
                          <a:effectLst/>
                          <a:latin typeface="Calibri Light" panose="020F0302020204030204" pitchFamily="34" charset="0"/>
                          <a:ea typeface="+mn-ea"/>
                          <a:cs typeface="+mn-cs"/>
                        </a:rPr>
                        <a:t>PLUS le revenu brut</a:t>
                      </a:r>
                      <a:r>
                        <a:rPr lang="nl-BE" sz="1400" kern="1200" baseline="0" dirty="0" smtClean="0">
                          <a:solidFill>
                            <a:schemeClr val="tx1"/>
                          </a:solidFill>
                          <a:effectLst/>
                          <a:latin typeface="Calibri Light" panose="020F0302020204030204" pitchFamily="34" charset="0"/>
                          <a:ea typeface="+mn-ea"/>
                          <a:cs typeface="+mn-cs"/>
                        </a:rPr>
                        <a:t> suivant au niveau du ménage</a:t>
                      </a:r>
                      <a:r>
                        <a:rPr lang="nl-BE" sz="1400" kern="1200" dirty="0" smtClean="0">
                          <a:solidFill>
                            <a:schemeClr val="tx1"/>
                          </a:solidFill>
                          <a:effectLst/>
                          <a:latin typeface="Calibri Light" panose="020F0302020204030204" pitchFamily="34" charset="0"/>
                          <a:ea typeface="+mn-ea"/>
                          <a:cs typeface="+mn-cs"/>
                        </a:rPr>
                        <a:t>:</a:t>
                      </a:r>
                      <a:endParaRPr lang="nl-BE" sz="1400" kern="1200" dirty="0">
                        <a:solidFill>
                          <a:schemeClr val="tx1"/>
                        </a:solidFill>
                        <a:effectLst/>
                        <a:latin typeface="Calibri Light" panose="020F0302020204030204" pitchFamily="34" charset="0"/>
                        <a:ea typeface="+mn-ea"/>
                        <a:cs typeface="+mn-cs"/>
                      </a:endParaRPr>
                    </a:p>
                  </a:txBody>
                  <a:tcPr>
                    <a:noFill/>
                  </a:tcPr>
                </a:tc>
                <a:tc hMerge="1">
                  <a:txBody>
                    <a:bodyPr/>
                    <a:lstStyle/>
                    <a:p>
                      <a:endParaRPr lang="nl-BE" dirty="0"/>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c hMerge="1">
                  <a:txBody>
                    <a:bodyPr/>
                    <a:lstStyle/>
                    <a:p>
                      <a:endParaRPr lang="nl-BE" dirty="0"/>
                    </a:p>
                  </a:txBody>
                  <a:tcPr>
                    <a:noFill/>
                  </a:tcPr>
                </a:tc>
                <a:tc hMerge="1">
                  <a:txBody>
                    <a:bodyPr/>
                    <a:lstStyle/>
                    <a:p>
                      <a:endParaRPr lang="nl-BE"/>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r>
              <a:tr h="1421157">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Revenu</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tiré</a:t>
                      </a:r>
                      <a:r>
                        <a:rPr lang="nl-BE" sz="1400" kern="1200" baseline="0" noProof="0" dirty="0" smtClean="0">
                          <a:solidFill>
                            <a:schemeClr val="tx1"/>
                          </a:solidFill>
                          <a:latin typeface="Calibri Light" panose="020F0302020204030204" pitchFamily="34" charset="0"/>
                          <a:ea typeface="+mn-ea"/>
                          <a:cs typeface="+mn-cs"/>
                        </a:rPr>
                        <a:t> de la </a:t>
                      </a:r>
                      <a:r>
                        <a:rPr lang="nl-BE" sz="1400" kern="1200" baseline="0" noProof="0" dirty="0" err="1" smtClean="0">
                          <a:solidFill>
                            <a:schemeClr val="tx1"/>
                          </a:solidFill>
                          <a:latin typeface="Calibri Light" panose="020F0302020204030204" pitchFamily="34" charset="0"/>
                          <a:ea typeface="+mn-ea"/>
                          <a:cs typeface="+mn-cs"/>
                        </a:rPr>
                        <a:t>location</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terres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ou</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propriété</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HY040G)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famille</a:t>
                      </a:r>
                      <a:r>
                        <a:rPr lang="nl-BE" sz="1400" kern="1200" baseline="0" noProof="0" dirty="0" smtClean="0">
                          <a:solidFill>
                            <a:schemeClr val="tx1"/>
                          </a:solidFill>
                          <a:latin typeface="Calibri Light" panose="020F0302020204030204" pitchFamily="34" charset="0"/>
                          <a:ea typeface="+mn-ea"/>
                          <a:cs typeface="+mn-cs"/>
                        </a:rPr>
                        <a:t> / </a:t>
                      </a:r>
                      <a:r>
                        <a:rPr lang="nl-BE" sz="1400" kern="1200" baseline="0" noProof="0" dirty="0" err="1" smtClean="0">
                          <a:solidFill>
                            <a:schemeClr val="tx1"/>
                          </a:solidFill>
                          <a:latin typeface="Calibri Light" panose="020F0302020204030204" pitchFamily="34" charset="0"/>
                          <a:ea typeface="+mn-ea"/>
                          <a:cs typeface="+mn-cs"/>
                        </a:rPr>
                        <a:t>enfants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(HY050G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Exclusion sociale</a:t>
                      </a:r>
                      <a:r>
                        <a:rPr lang="nl-BE" sz="1400" kern="1200" noProof="0" dirty="0" smtClean="0">
                          <a:solidFill>
                            <a:schemeClr val="tx1"/>
                          </a:solidFill>
                          <a:latin typeface="Calibri Light" panose="020F0302020204030204" pitchFamily="34" charset="0"/>
                          <a:ea typeface="+mn-ea"/>
                          <a:cs typeface="+mn-cs"/>
                        </a:rPr>
                        <a:t>, non </a:t>
                      </a:r>
                      <a:r>
                        <a:rPr lang="nl-BE" sz="1400" kern="1200" noProof="0" dirty="0" err="1" smtClean="0">
                          <a:solidFill>
                            <a:schemeClr val="tx1"/>
                          </a:solidFill>
                          <a:latin typeface="Calibri Light" panose="020F0302020204030204" pitchFamily="34" charset="0"/>
                          <a:ea typeface="+mn-ea"/>
                          <a:cs typeface="+mn-cs"/>
                        </a:rPr>
                        <a:t>classée</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ailleurs</a:t>
                      </a:r>
                      <a:r>
                        <a:rPr lang="nl-BE" sz="1400" kern="1200" noProof="0" dirty="0" smtClean="0">
                          <a:solidFill>
                            <a:schemeClr val="tx1"/>
                          </a:solidFill>
                          <a:latin typeface="Calibri Light" panose="020F0302020204030204" pitchFamily="34" charset="0"/>
                          <a:ea typeface="+mn-ea"/>
                          <a:cs typeface="+mn-cs"/>
                        </a:rPr>
                        <a:t> (HY060G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Aides au logement (HY070G)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3">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Transferts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interménages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perçus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régulièrement</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(HY080G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Intérêt</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dividendes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bénéfices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tirés</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l’investissement</a:t>
                      </a:r>
                      <a:r>
                        <a:rPr lang="nl-BE" sz="1400" kern="1200" noProof="0" dirty="0" smtClean="0">
                          <a:solidFill>
                            <a:schemeClr val="tx1"/>
                          </a:solidFill>
                          <a:latin typeface="Calibri Light" panose="020F0302020204030204" pitchFamily="34" charset="0"/>
                          <a:ea typeface="+mn-ea"/>
                          <a:cs typeface="+mn-cs"/>
                        </a:rPr>
                        <a:t> en </a:t>
                      </a:r>
                      <a:r>
                        <a:rPr lang="nl-BE" sz="1400" kern="1200" noProof="0" dirty="0" err="1" smtClean="0">
                          <a:solidFill>
                            <a:schemeClr val="tx1"/>
                          </a:solidFill>
                          <a:latin typeface="Calibri Light" panose="020F0302020204030204" pitchFamily="34" charset="0"/>
                          <a:ea typeface="+mn-ea"/>
                          <a:cs typeface="+mn-cs"/>
                        </a:rPr>
                        <a:t>capital</a:t>
                      </a:r>
                      <a:r>
                        <a:rPr lang="nl-BE" sz="1400" kern="1200" noProof="0" dirty="0" smtClean="0">
                          <a:solidFill>
                            <a:schemeClr val="tx1"/>
                          </a:solidFill>
                          <a:latin typeface="Calibri Light" panose="020F0302020204030204" pitchFamily="34" charset="0"/>
                          <a:ea typeface="+mn-ea"/>
                          <a:cs typeface="+mn-cs"/>
                        </a:rPr>
                        <a:t> dans </a:t>
                      </a:r>
                      <a:r>
                        <a:rPr lang="nl-BE" sz="1400" kern="1200" noProof="0" dirty="0" err="1" smtClean="0">
                          <a:solidFill>
                            <a:schemeClr val="tx1"/>
                          </a:solidFill>
                          <a:latin typeface="Calibri Light" panose="020F0302020204030204" pitchFamily="34" charset="0"/>
                          <a:ea typeface="+mn-ea"/>
                          <a:cs typeface="+mn-cs"/>
                        </a:rPr>
                        <a:t>une</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entreprise</a:t>
                      </a:r>
                      <a:r>
                        <a:rPr lang="nl-BE" sz="1400" kern="1200" baseline="0" noProof="0" dirty="0" smtClean="0">
                          <a:solidFill>
                            <a:schemeClr val="tx1"/>
                          </a:solidFill>
                          <a:latin typeface="Calibri Light" panose="020F0302020204030204" pitchFamily="34" charset="0"/>
                          <a:ea typeface="+mn-ea"/>
                          <a:cs typeface="+mn-cs"/>
                        </a:rPr>
                        <a:t> non </a:t>
                      </a:r>
                      <a:r>
                        <a:rPr lang="nl-BE" sz="1400" kern="1200" baseline="0" noProof="0" dirty="0" err="1" smtClean="0">
                          <a:solidFill>
                            <a:schemeClr val="tx1"/>
                          </a:solidFill>
                          <a:latin typeface="Calibri Light" panose="020F0302020204030204" pitchFamily="34" charset="0"/>
                          <a:ea typeface="+mn-ea"/>
                          <a:cs typeface="+mn-cs"/>
                        </a:rPr>
                        <a:t>constituée</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société</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(HY090G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Revenus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perçus</a:t>
                      </a:r>
                      <a:r>
                        <a:rPr lang="nl-BE" sz="1400" kern="1200" noProof="0" dirty="0" smtClean="0">
                          <a:solidFill>
                            <a:schemeClr val="tx1"/>
                          </a:solidFill>
                          <a:latin typeface="Calibri Light" panose="020F0302020204030204" pitchFamily="34" charset="0"/>
                          <a:ea typeface="+mn-ea"/>
                          <a:cs typeface="+mn-cs"/>
                        </a:rPr>
                        <a:t> par les </a:t>
                      </a:r>
                      <a:r>
                        <a:rPr lang="nl-BE" sz="1400" kern="1200" noProof="0" dirty="0" err="1" smtClean="0">
                          <a:solidFill>
                            <a:schemeClr val="tx1"/>
                          </a:solidFill>
                          <a:latin typeface="Calibri Light" panose="020F0302020204030204" pitchFamily="34" charset="0"/>
                          <a:ea typeface="+mn-ea"/>
                          <a:cs typeface="+mn-cs"/>
                        </a:rPr>
                        <a:t>personnes</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moins</a:t>
                      </a:r>
                      <a:r>
                        <a:rPr lang="nl-BE" sz="1400" kern="1200" noProof="0" dirty="0" smtClean="0">
                          <a:solidFill>
                            <a:schemeClr val="tx1"/>
                          </a:solidFill>
                          <a:latin typeface="Calibri Light" panose="020F0302020204030204" pitchFamily="34" charset="0"/>
                          <a:ea typeface="+mn-ea"/>
                          <a:cs typeface="+mn-cs"/>
                        </a:rPr>
                        <a:t> de 16 </a:t>
                      </a:r>
                      <a:r>
                        <a:rPr lang="nl-BE" sz="1400" kern="1200" noProof="0" dirty="0" err="1" smtClean="0">
                          <a:solidFill>
                            <a:schemeClr val="tx1"/>
                          </a:solidFill>
                          <a:latin typeface="Calibri Light" panose="020F0302020204030204" pitchFamily="34" charset="0"/>
                          <a:ea typeface="+mn-ea"/>
                          <a:cs typeface="+mn-cs"/>
                        </a:rPr>
                        <a:t>ans</a:t>
                      </a:r>
                      <a:r>
                        <a:rPr lang="nl-BE" sz="1400" kern="1200" noProof="0" dirty="0" smtClean="0">
                          <a:solidFill>
                            <a:schemeClr val="tx1"/>
                          </a:solidFill>
                          <a:latin typeface="Calibri Light" panose="020F0302020204030204" pitchFamily="34" charset="0"/>
                          <a:ea typeface="+mn-ea"/>
                          <a:cs typeface="+mn-cs"/>
                        </a:rPr>
                        <a:t> (HY110G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dirty="0"/>
                    </a:p>
                  </a:txBody>
                  <a:tcPr/>
                </a:tc>
              </a:tr>
              <a:tr h="360040">
                <a:tc gridSpan="15">
                  <a:txBody>
                    <a:bodyPr/>
                    <a:lstStyle/>
                    <a:p>
                      <a:pPr marL="0" algn="ctr" defTabSz="914400" rtl="0" eaLnBrk="1" latinLnBrk="0" hangingPunct="1"/>
                      <a:r>
                        <a:rPr lang="nl-BE" sz="1400" kern="1200" dirty="0" smtClean="0">
                          <a:solidFill>
                            <a:schemeClr val="tx1"/>
                          </a:solidFill>
                          <a:effectLst/>
                          <a:latin typeface="Calibri Light" panose="020F0302020204030204" pitchFamily="34" charset="0"/>
                          <a:ea typeface="+mn-ea"/>
                          <a:cs typeface="+mn-cs"/>
                        </a:rPr>
                        <a:t>MOINS:</a:t>
                      </a:r>
                      <a:endParaRPr lang="nl-BE" sz="1400" kern="1200" dirty="0">
                        <a:solidFill>
                          <a:schemeClr val="tx1"/>
                        </a:solidFill>
                        <a:effectLst/>
                        <a:latin typeface="Calibri Light" panose="020F0302020204030204" pitchFamily="34" charset="0"/>
                        <a:ea typeface="+mn-ea"/>
                        <a:cs typeface="+mn-cs"/>
                      </a:endParaRPr>
                    </a:p>
                  </a:txBody>
                  <a:tcPr>
                    <a:noFill/>
                  </a:tcPr>
                </a:tc>
                <a:tc hMerge="1">
                  <a:txBody>
                    <a:bodyPr/>
                    <a:lstStyle/>
                    <a:p>
                      <a:endParaRPr lang="nl-BE" dirty="0"/>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r>
              <a:tr h="623249">
                <a:tc gridSpan="5">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Impôts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réguliers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sur</a:t>
                      </a:r>
                      <a:r>
                        <a:rPr lang="nl-BE" sz="1400" kern="1200" baseline="0" noProof="0" dirty="0" smtClean="0">
                          <a:solidFill>
                            <a:schemeClr val="tx1"/>
                          </a:solidFill>
                          <a:latin typeface="Calibri Light" panose="020F0302020204030204" pitchFamily="34" charset="0"/>
                          <a:ea typeface="+mn-ea"/>
                          <a:cs typeface="+mn-cs"/>
                        </a:rPr>
                        <a:t> la </a:t>
                      </a:r>
                      <a:r>
                        <a:rPr lang="nl-BE" sz="1400" kern="1200" baseline="0" noProof="0" dirty="0" err="1" smtClean="0">
                          <a:solidFill>
                            <a:schemeClr val="tx1"/>
                          </a:solidFill>
                          <a:latin typeface="Calibri Light" panose="020F0302020204030204" pitchFamily="34" charset="0"/>
                          <a:ea typeface="+mn-ea"/>
                          <a:cs typeface="+mn-cs"/>
                        </a:rPr>
                        <a:t>fortune</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(HY120G</a:t>
                      </a:r>
                      <a:r>
                        <a:rPr lang="nl-BE" sz="1400" kern="1200" noProof="0" dirty="0" smtClean="0">
                          <a:solidFill>
                            <a:schemeClr val="tx1"/>
                          </a:solidFill>
                          <a:latin typeface="Calibri Light" panose="020F0302020204030204" pitchFamily="34" charset="0"/>
                          <a:ea typeface="+mn-ea"/>
                          <a:cs typeface="+mn-cs"/>
                        </a:rPr>
                        <a:t>) – pas</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Belgique</a:t>
                      </a:r>
                      <a:endParaRPr lang="nl-BE" sz="1400" kern="1200" noProof="0" dirty="0">
                        <a:solidFill>
                          <a:schemeClr val="tx1"/>
                        </a:solidFill>
                        <a:latin typeface="Calibri Light" panose="020F0302020204030204" pitchFamily="34" charset="0"/>
                        <a:ea typeface="+mn-ea"/>
                        <a:cs typeface="+mn-cs"/>
                      </a:endParaRPr>
                    </a:p>
                  </a:txBody>
                  <a:tcPr>
                    <a:solidFill>
                      <a:schemeClr val="bg1">
                        <a:lumMod val="85000"/>
                      </a:schemeClr>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gridSpan="5">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Transferts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interménages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perçus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régulièrement</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(HY130G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gridSpan="5">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Impôts sur </a:t>
                      </a:r>
                      <a:r>
                        <a:rPr lang="nl-BE" sz="1400" kern="1200" noProof="0" dirty="0" err="1" smtClean="0">
                          <a:solidFill>
                            <a:schemeClr val="tx1"/>
                          </a:solidFill>
                          <a:latin typeface="Calibri Light" panose="020F0302020204030204" pitchFamily="34" charset="0"/>
                          <a:ea typeface="+mn-ea"/>
                          <a:cs typeface="+mn-cs"/>
                        </a:rPr>
                        <a:t>le</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revenu</a:t>
                      </a:r>
                      <a:r>
                        <a:rPr lang="nl-BE" sz="1400" kern="1200" baseline="0" noProof="0" dirty="0" smtClean="0">
                          <a:solidFill>
                            <a:schemeClr val="tx1"/>
                          </a:solidFill>
                          <a:latin typeface="Calibri Light" panose="020F0302020204030204" pitchFamily="34" charset="0"/>
                          <a:ea typeface="+mn-ea"/>
                          <a:cs typeface="+mn-cs"/>
                        </a:rPr>
                        <a:t> et </a:t>
                      </a:r>
                      <a:r>
                        <a:rPr lang="nl-BE" sz="1400" kern="1200" baseline="0" noProof="0" dirty="0" err="1" smtClean="0">
                          <a:solidFill>
                            <a:schemeClr val="tx1"/>
                          </a:solidFill>
                          <a:latin typeface="Calibri Light" panose="020F0302020204030204" pitchFamily="34" charset="0"/>
                          <a:ea typeface="+mn-ea"/>
                          <a:cs typeface="+mn-cs"/>
                        </a:rPr>
                        <a:t>cotisations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sociales</a:t>
                      </a:r>
                      <a:r>
                        <a:rPr lang="nl-BE" sz="1400" kern="1200" baseline="0" noProof="0" dirty="0" smtClean="0">
                          <a:solidFill>
                            <a:schemeClr val="tx1"/>
                          </a:solidFill>
                          <a:latin typeface="Calibri Light" panose="020F0302020204030204" pitchFamily="34" charset="0"/>
                          <a:ea typeface="+mn-ea"/>
                          <a:cs typeface="+mn-cs"/>
                        </a:rPr>
                        <a:t> (HY140G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bl>
          </a:graphicData>
        </a:graphic>
      </p:graphicFrame>
    </p:spTree>
    <p:extLst>
      <p:ext uri="{BB962C8B-B14F-4D97-AF65-F5344CB8AC3E}">
        <p14:creationId xmlns:p14="http://schemas.microsoft.com/office/powerpoint/2010/main" val="3932315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7"/>
          <p:cNvGraphicFramePr>
            <a:graphicFrameLocks noGrp="1"/>
          </p:cNvGraphicFramePr>
          <p:nvPr>
            <p:extLst>
              <p:ext uri="{D42A27DB-BD31-4B8C-83A1-F6EECF244321}">
                <p14:modId xmlns:p14="http://schemas.microsoft.com/office/powerpoint/2010/main" val="120729947"/>
              </p:ext>
            </p:extLst>
          </p:nvPr>
        </p:nvGraphicFramePr>
        <p:xfrm>
          <a:off x="136112" y="160735"/>
          <a:ext cx="11919762" cy="6148585"/>
        </p:xfrm>
        <a:graphic>
          <a:graphicData uri="http://schemas.openxmlformats.org/drawingml/2006/table">
            <a:tbl>
              <a:tblPr firstRow="1" bandRow="1">
                <a:tableStyleId>{ED083AE6-46FA-4A59-8FB0-9F97EB10719F}</a:tableStyleId>
              </a:tblPr>
              <a:tblGrid>
                <a:gridCol w="1191976"/>
                <a:gridCol w="244136"/>
                <a:gridCol w="947840"/>
                <a:gridCol w="488278"/>
                <a:gridCol w="703698"/>
                <a:gridCol w="1191976"/>
                <a:gridCol w="1191976"/>
                <a:gridCol w="574446"/>
                <a:gridCol w="617530"/>
                <a:gridCol w="531365"/>
                <a:gridCol w="660613"/>
                <a:gridCol w="1191976"/>
                <a:gridCol w="588810"/>
                <a:gridCol w="603166"/>
                <a:gridCol w="1191976"/>
              </a:tblGrid>
              <a:tr h="313891">
                <a:tc gridSpan="15">
                  <a:txBody>
                    <a:bodyPr/>
                    <a:lstStyle/>
                    <a:p>
                      <a:pPr algn="ctr"/>
                      <a:r>
                        <a:rPr lang="en-US" sz="1400" u="sng" kern="1200" dirty="0" smtClean="0">
                          <a:effectLst/>
                          <a:latin typeface="Calibri Light" panose="020F0302020204030204" pitchFamily="34" charset="0"/>
                        </a:rPr>
                        <a:t>HY020 (total disposable household income) =</a:t>
                      </a:r>
                      <a:endParaRPr lang="nl-BE" sz="1400" dirty="0">
                        <a:latin typeface="Calibri Light" panose="020F0302020204030204" pitchFamily="34" charset="0"/>
                      </a:endParaRPr>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r h="313891">
                <a:tc gridSpan="15">
                  <a:txBody>
                    <a:bodyPr/>
                    <a:lstStyle/>
                    <a:p>
                      <a:pPr algn="ctr"/>
                      <a:r>
                        <a:rPr lang="nl-BE" sz="1400" kern="1200" dirty="0" smtClean="0">
                          <a:effectLst/>
                          <a:latin typeface="Calibri Light" panose="020F0302020204030204" pitchFamily="34" charset="0"/>
                        </a:rPr>
                        <a:t>Pour tous les membres du ménage:</a:t>
                      </a:r>
                      <a:endParaRPr lang="nl-BE" sz="1400" dirty="0">
                        <a:latin typeface="Calibri Light" panose="020F0302020204030204" pitchFamily="34" charset="0"/>
                      </a:endParaRPr>
                    </a:p>
                  </a:txBody>
                  <a:tcPr>
                    <a:no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r h="2631515">
                <a:tc>
                  <a:txBody>
                    <a:bodyPr/>
                    <a:lstStyle/>
                    <a:p>
                      <a:r>
                        <a:rPr lang="nl-BE" sz="1400" noProof="0" dirty="0" smtClean="0">
                          <a:solidFill>
                            <a:schemeClr val="tx1"/>
                          </a:solidFill>
                          <a:latin typeface="Calibri Light" panose="020F0302020204030204" pitchFamily="34" charset="0"/>
                        </a:rPr>
                        <a:t>Revenu brut en </a:t>
                      </a:r>
                      <a:r>
                        <a:rPr lang="nl-BE" sz="1400" noProof="0" dirty="0" err="1" smtClean="0">
                          <a:solidFill>
                            <a:schemeClr val="tx1"/>
                          </a:solidFill>
                          <a:latin typeface="Calibri Light" panose="020F0302020204030204" pitchFamily="34" charset="0"/>
                        </a:rPr>
                        <a:t>espèces</a:t>
                      </a:r>
                      <a:r>
                        <a:rPr lang="nl-BE" sz="1400" noProof="0" dirty="0" smtClean="0">
                          <a:solidFill>
                            <a:schemeClr val="tx1"/>
                          </a:solidFill>
                          <a:latin typeface="Calibri Light" panose="020F0302020204030204" pitchFamily="34" charset="0"/>
                        </a:rPr>
                        <a:t> </a:t>
                      </a:r>
                      <a:r>
                        <a:rPr lang="nl-BE" sz="1400" noProof="0" dirty="0" err="1" smtClean="0">
                          <a:solidFill>
                            <a:schemeClr val="tx1"/>
                          </a:solidFill>
                          <a:latin typeface="Calibri Light" panose="020F0302020204030204" pitchFamily="34" charset="0"/>
                        </a:rPr>
                        <a:t>ou</a:t>
                      </a:r>
                      <a:r>
                        <a:rPr lang="nl-BE" sz="1400" noProof="0" dirty="0" smtClean="0">
                          <a:solidFill>
                            <a:schemeClr val="tx1"/>
                          </a:solidFill>
                          <a:latin typeface="Calibri Light" panose="020F0302020204030204" pitchFamily="34" charset="0"/>
                        </a:rPr>
                        <a:t> revenu </a:t>
                      </a:r>
                      <a:r>
                        <a:rPr lang="nl-BE" sz="1400" noProof="0" dirty="0" err="1" smtClean="0">
                          <a:solidFill>
                            <a:schemeClr val="tx1"/>
                          </a:solidFill>
                          <a:latin typeface="Calibri Light" panose="020F0302020204030204" pitchFamily="34" charset="0"/>
                        </a:rPr>
                        <a:t>assimilé</a:t>
                      </a:r>
                      <a:r>
                        <a:rPr lang="nl-BE" sz="1400" noProof="0" dirty="0" smtClean="0">
                          <a:solidFill>
                            <a:schemeClr val="tx1"/>
                          </a:solidFill>
                          <a:latin typeface="Calibri Light" panose="020F0302020204030204" pitchFamily="34" charset="0"/>
                        </a:rPr>
                        <a:t> (PY010G)</a:t>
                      </a:r>
                      <a:endParaRPr lang="nl-BE" sz="1400" noProof="0" dirty="0">
                        <a:solidFill>
                          <a:schemeClr val="tx1"/>
                        </a:solidFill>
                        <a:latin typeface="Calibri Light" panose="020F0302020204030204" pitchFamily="34" charset="0"/>
                      </a:endParaRPr>
                    </a:p>
                  </a:txBody>
                  <a:tcPr>
                    <a:solidFill>
                      <a:schemeClr val="accent6">
                        <a:lumMod val="40000"/>
                        <a:lumOff val="60000"/>
                      </a:schemeClr>
                    </a:solidFill>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Revenu brut non</a:t>
                      </a:r>
                      <a:r>
                        <a:rPr lang="nl-BE" sz="1400" kern="1200" baseline="0" noProof="0" dirty="0" smtClean="0">
                          <a:solidFill>
                            <a:schemeClr val="tx1"/>
                          </a:solidFill>
                          <a:latin typeface="Calibri Light" panose="020F0302020204030204" pitchFamily="34" charset="0"/>
                          <a:ea typeface="+mn-ea"/>
                          <a:cs typeface="+mn-cs"/>
                        </a:rPr>
                        <a:t> versé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(PY020G</a:t>
                      </a:r>
                      <a:r>
                        <a:rPr lang="en-US" sz="1400" kern="1200" dirty="0" smtClean="0">
                          <a:solidFill>
                            <a:schemeClr val="tx1"/>
                          </a:solidFill>
                          <a:latin typeface="Calibri Light" panose="020F0302020204030204" pitchFamily="34" charset="0"/>
                          <a:ea typeface="+mn-ea"/>
                          <a:cs typeface="+mn-cs"/>
                        </a:rPr>
                        <a:t>)</a:t>
                      </a:r>
                      <a:endParaRPr lang="nl-BE" sz="1400" kern="1200" dirty="0">
                        <a:solidFill>
                          <a:schemeClr val="tx1"/>
                        </a:solidFill>
                        <a:latin typeface="Calibri Light" panose="020F0302020204030204" pitchFamily="34" charset="0"/>
                        <a:ea typeface="+mn-ea"/>
                        <a:cs typeface="+mn-cs"/>
                      </a:endParaRPr>
                    </a:p>
                  </a:txBody>
                  <a:tcPr>
                    <a:solidFill>
                      <a:srgbClr val="FFB899"/>
                    </a:solidFill>
                  </a:tcPr>
                </a:tc>
                <a:tc hMerge="1">
                  <a:txBody>
                    <a:bodyPr/>
                    <a:lstStyle/>
                    <a:p>
                      <a:endParaRPr lang="nl-BE"/>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Bénéfices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ou</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pertes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bruts</a:t>
                      </a:r>
                      <a:r>
                        <a:rPr lang="nl-BE" sz="1400" kern="1200" noProof="0" dirty="0" smtClean="0">
                          <a:solidFill>
                            <a:schemeClr val="tx1"/>
                          </a:solidFill>
                          <a:latin typeface="Calibri Light" panose="020F0302020204030204" pitchFamily="34" charset="0"/>
                          <a:ea typeface="+mn-ea"/>
                          <a:cs typeface="+mn-cs"/>
                        </a:rPr>
                        <a:t> en </a:t>
                      </a:r>
                      <a:r>
                        <a:rPr lang="nl-BE" sz="1400" kern="1200" noProof="0" dirty="0" err="1" smtClean="0">
                          <a:solidFill>
                            <a:schemeClr val="tx1"/>
                          </a:solidFill>
                          <a:latin typeface="Calibri Light" panose="020F0302020204030204" pitchFamily="34" charset="0"/>
                          <a:ea typeface="+mn-ea"/>
                          <a:cs typeface="+mn-cs"/>
                        </a:rPr>
                        <a:t>espèces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tirés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d’une</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activité</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indépendante</a:t>
                      </a:r>
                      <a:r>
                        <a:rPr lang="nl-BE" sz="1400" kern="1200" noProof="0" dirty="0" smtClean="0">
                          <a:solidFill>
                            <a:schemeClr val="tx1"/>
                          </a:solidFill>
                          <a:latin typeface="Calibri Light" panose="020F0302020204030204" pitchFamily="34" charset="0"/>
                          <a:ea typeface="+mn-ea"/>
                          <a:cs typeface="+mn-cs"/>
                        </a:rPr>
                        <a:t> (y </a:t>
                      </a:r>
                      <a:r>
                        <a:rPr lang="nl-BE" sz="1400" kern="1200" noProof="0" dirty="0" err="1" smtClean="0">
                          <a:solidFill>
                            <a:schemeClr val="tx1"/>
                          </a:solidFill>
                          <a:latin typeface="Calibri Light" panose="020F0302020204030204" pitchFamily="34" charset="0"/>
                          <a:ea typeface="+mn-ea"/>
                          <a:cs typeface="+mn-cs"/>
                        </a:rPr>
                        <a:t>compris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honoraires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(PY050G</a:t>
                      </a:r>
                      <a:r>
                        <a:rPr lang="en-US" sz="1400" kern="1200" dirty="0" smtClean="0">
                          <a:solidFill>
                            <a:schemeClr val="tx1"/>
                          </a:solidFill>
                          <a:latin typeface="Calibri Light" panose="020F0302020204030204" pitchFamily="34" charset="0"/>
                          <a:ea typeface="+mn-ea"/>
                          <a:cs typeface="+mn-cs"/>
                        </a:rPr>
                        <a:t>)</a:t>
                      </a:r>
                      <a:endParaRPr lang="nl-BE" sz="1400" kern="120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a:txBody>
                    <a:bodyPr/>
                    <a:lstStyle/>
                    <a:p>
                      <a:r>
                        <a:rPr lang="nl-BE" sz="1400" i="1" kern="1200" dirty="0" smtClean="0">
                          <a:solidFill>
                            <a:schemeClr val="tx1"/>
                          </a:solidFill>
                          <a:latin typeface="Calibri Light" panose="020F0302020204030204" pitchFamily="34" charset="0"/>
                          <a:ea typeface="+mn-ea"/>
                          <a:cs typeface="+mn-cs"/>
                        </a:rPr>
                        <a:t>Pensions</a:t>
                      </a:r>
                      <a:r>
                        <a:rPr lang="nl-BE" sz="1400" i="1" kern="1200" baseline="0" dirty="0" smtClean="0">
                          <a:solidFill>
                            <a:schemeClr val="tx1"/>
                          </a:solidFill>
                          <a:latin typeface="Calibri Light" panose="020F0302020204030204" pitchFamily="34" charset="0"/>
                          <a:ea typeface="+mn-ea"/>
                          <a:cs typeface="+mn-cs"/>
                        </a:rPr>
                        <a:t> </a:t>
                      </a:r>
                      <a:r>
                        <a:rPr lang="nl-BE" sz="1400" i="1" kern="1200" baseline="0" dirty="0" err="1" smtClean="0">
                          <a:solidFill>
                            <a:schemeClr val="tx1"/>
                          </a:solidFill>
                          <a:latin typeface="Calibri Light" panose="020F0302020204030204" pitchFamily="34" charset="0"/>
                          <a:ea typeface="+mn-ea"/>
                          <a:cs typeface="+mn-cs"/>
                        </a:rPr>
                        <a:t>versées</a:t>
                      </a:r>
                      <a:r>
                        <a:rPr lang="nl-BE" sz="1400" i="1" kern="1200" baseline="0" dirty="0" smtClean="0">
                          <a:solidFill>
                            <a:schemeClr val="tx1"/>
                          </a:solidFill>
                          <a:latin typeface="Calibri Light" panose="020F0302020204030204" pitchFamily="34" charset="0"/>
                          <a:ea typeface="+mn-ea"/>
                          <a:cs typeface="+mn-cs"/>
                        </a:rPr>
                        <a:t> par des </a:t>
                      </a:r>
                      <a:r>
                        <a:rPr lang="nl-BE" sz="1400" i="1" kern="1200" baseline="0" dirty="0" err="1" smtClean="0">
                          <a:solidFill>
                            <a:schemeClr val="tx1"/>
                          </a:solidFill>
                          <a:latin typeface="Calibri Light" panose="020F0302020204030204" pitchFamily="34" charset="0"/>
                          <a:ea typeface="+mn-ea"/>
                          <a:cs typeface="+mn-cs"/>
                        </a:rPr>
                        <a:t>caisses</a:t>
                      </a:r>
                      <a:r>
                        <a:rPr lang="nl-BE" sz="1400" i="1" kern="1200" baseline="0" dirty="0" smtClean="0">
                          <a:solidFill>
                            <a:schemeClr val="tx1"/>
                          </a:solidFill>
                          <a:latin typeface="Calibri Light" panose="020F0302020204030204" pitchFamily="34" charset="0"/>
                          <a:ea typeface="+mn-ea"/>
                          <a:cs typeface="+mn-cs"/>
                        </a:rPr>
                        <a:t> </a:t>
                      </a:r>
                      <a:r>
                        <a:rPr lang="nl-BE" sz="1400" i="1" kern="1200" baseline="0" dirty="0" err="1" smtClean="0">
                          <a:solidFill>
                            <a:schemeClr val="tx1"/>
                          </a:solidFill>
                          <a:latin typeface="Calibri Light" panose="020F0302020204030204" pitchFamily="34" charset="0"/>
                          <a:ea typeface="+mn-ea"/>
                          <a:cs typeface="+mn-cs"/>
                        </a:rPr>
                        <a:t>privées</a:t>
                      </a:r>
                      <a:endParaRPr lang="nl-BE" sz="1400" i="1" kern="1200" dirty="0" smtClean="0">
                        <a:solidFill>
                          <a:schemeClr val="tx1"/>
                        </a:solidFill>
                        <a:latin typeface="Calibri Light" panose="020F0302020204030204" pitchFamily="34" charset="0"/>
                        <a:ea typeface="+mn-ea"/>
                        <a:cs typeface="+mn-cs"/>
                      </a:endParaRPr>
                    </a:p>
                    <a:p>
                      <a:pPr marL="0" algn="l" defTabSz="914400" rtl="0" eaLnBrk="1" latinLnBrk="0" hangingPunct="1"/>
                      <a:r>
                        <a:rPr lang="en-US" sz="1400" i="1" kern="1200" dirty="0" smtClean="0">
                          <a:solidFill>
                            <a:schemeClr val="tx1"/>
                          </a:solidFill>
                          <a:latin typeface="Calibri Light" panose="020F0302020204030204" pitchFamily="34" charset="0"/>
                          <a:ea typeface="+mn-ea"/>
                          <a:cs typeface="+mn-cs"/>
                        </a:rPr>
                        <a:t> (PY080G) (</a:t>
                      </a:r>
                      <a:r>
                        <a:rPr lang="nl-BE" sz="1400" i="1" kern="1200" noProof="0" dirty="0" smtClean="0">
                          <a:solidFill>
                            <a:schemeClr val="tx1"/>
                          </a:solidFill>
                          <a:latin typeface="Calibri Light" panose="020F0302020204030204" pitchFamily="34" charset="0"/>
                          <a:ea typeface="+mn-ea"/>
                          <a:cs typeface="+mn-cs"/>
                        </a:rPr>
                        <a:t>à </a:t>
                      </a:r>
                      <a:r>
                        <a:rPr lang="nl-BE" sz="1400" i="1" kern="1200" noProof="0" dirty="0" err="1" smtClean="0">
                          <a:solidFill>
                            <a:schemeClr val="tx1"/>
                          </a:solidFill>
                          <a:latin typeface="Calibri Light" panose="020F0302020204030204" pitchFamily="34" charset="0"/>
                          <a:ea typeface="+mn-ea"/>
                          <a:cs typeface="+mn-cs"/>
                        </a:rPr>
                        <a:t>partir</a:t>
                      </a:r>
                      <a:r>
                        <a:rPr lang="nl-BE" sz="1400" i="1" kern="1200" noProof="0" dirty="0" smtClean="0">
                          <a:solidFill>
                            <a:schemeClr val="tx1"/>
                          </a:solidFill>
                          <a:latin typeface="Calibri Light" panose="020F0302020204030204" pitchFamily="34" charset="0"/>
                          <a:ea typeface="+mn-ea"/>
                          <a:cs typeface="+mn-cs"/>
                        </a:rPr>
                        <a:t> de</a:t>
                      </a:r>
                      <a:r>
                        <a:rPr lang="en-US" sz="1400" i="1" kern="1200" dirty="0" smtClean="0">
                          <a:solidFill>
                            <a:schemeClr val="tx1"/>
                          </a:solidFill>
                          <a:latin typeface="Calibri Light" panose="020F0302020204030204" pitchFamily="34" charset="0"/>
                          <a:ea typeface="+mn-ea"/>
                          <a:cs typeface="+mn-cs"/>
                        </a:rPr>
                        <a:t> 2011)</a:t>
                      </a:r>
                      <a:endParaRPr lang="nl-BE" sz="1400" i="1" kern="1200" dirty="0">
                        <a:solidFill>
                          <a:schemeClr val="tx1"/>
                        </a:solidFill>
                        <a:latin typeface="Calibri Light" panose="020F0302020204030204" pitchFamily="34" charset="0"/>
                        <a:ea typeface="+mn-ea"/>
                        <a:cs typeface="+mn-cs"/>
                      </a:endParaRPr>
                    </a:p>
                  </a:txBody>
                  <a:tcPr>
                    <a:solidFill>
                      <a:schemeClr val="bg1">
                        <a:lumMod val="85000"/>
                      </a:schemeClr>
                    </a:solidFill>
                  </a:tcPr>
                </a:tc>
                <a:tc>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chômage</a:t>
                      </a:r>
                      <a:r>
                        <a:rPr lang="nl-BE" sz="1400" kern="1200" noProof="0" dirty="0" smtClean="0">
                          <a:solidFill>
                            <a:schemeClr val="tx1"/>
                          </a:solidFill>
                          <a:latin typeface="Calibri Light" panose="020F0302020204030204" pitchFamily="34" charset="0"/>
                          <a:ea typeface="+mn-ea"/>
                          <a:cs typeface="+mn-cs"/>
                        </a:rPr>
                        <a:t> (PY090G)</a:t>
                      </a:r>
                      <a:endParaRPr lang="nl-BE" sz="1400" kern="1200" noProof="0" dirty="0">
                        <a:solidFill>
                          <a:schemeClr val="tx1"/>
                        </a:solidFill>
                        <a:latin typeface="Calibri Light" panose="020F0302020204030204" pitchFamily="34" charset="0"/>
                        <a:ea typeface="+mn-ea"/>
                        <a:cs typeface="+mn-cs"/>
                      </a:endParaRPr>
                    </a:p>
                  </a:txBody>
                  <a:tcPr>
                    <a:solidFill>
                      <a:srgbClr val="FFB899"/>
                    </a:solidFill>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vieillesse</a:t>
                      </a:r>
                      <a:r>
                        <a:rPr lang="nl-BE" sz="1400" kern="1200" noProof="0" dirty="0" smtClean="0">
                          <a:solidFill>
                            <a:schemeClr val="tx1"/>
                          </a:solidFill>
                          <a:latin typeface="Calibri Light" panose="020F0302020204030204" pitchFamily="34" charset="0"/>
                          <a:ea typeface="+mn-ea"/>
                          <a:cs typeface="+mn-cs"/>
                        </a:rPr>
                        <a:t> (PY100G)</a:t>
                      </a:r>
                      <a:endParaRPr lang="nl-BE" sz="1400" kern="1200" noProof="0" dirty="0">
                        <a:solidFill>
                          <a:schemeClr val="tx1"/>
                        </a:solidFill>
                        <a:latin typeface="Calibri Light" panose="020F0302020204030204" pitchFamily="34" charset="0"/>
                        <a:ea typeface="+mn-ea"/>
                        <a:cs typeface="+mn-cs"/>
                      </a:endParaRPr>
                    </a:p>
                  </a:txBody>
                  <a:tcPr>
                    <a:solidFill>
                      <a:srgbClr val="FFB899"/>
                    </a:solidFill>
                  </a:tcPr>
                </a:tc>
                <a:tc hMerge="1">
                  <a:txBody>
                    <a:bodyPr/>
                    <a:lstStyle/>
                    <a:p>
                      <a:endParaRPr lang="nl-BE"/>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survie</a:t>
                      </a:r>
                      <a:r>
                        <a:rPr lang="nl-BE" sz="1400" kern="1200" noProof="0" dirty="0" smtClean="0">
                          <a:solidFill>
                            <a:schemeClr val="tx1"/>
                          </a:solidFill>
                          <a:latin typeface="Calibri Light" panose="020F0302020204030204" pitchFamily="34" charset="0"/>
                          <a:ea typeface="+mn-ea"/>
                          <a:cs typeface="+mn-cs"/>
                        </a:rPr>
                        <a:t> (PY110G)</a:t>
                      </a:r>
                      <a:endParaRPr lang="nl-BE" sz="1400" kern="1200" noProof="0" dirty="0">
                        <a:solidFill>
                          <a:schemeClr val="tx1"/>
                        </a:solidFill>
                        <a:latin typeface="Calibri Light" panose="020F0302020204030204" pitchFamily="34" charset="0"/>
                        <a:ea typeface="+mn-ea"/>
                        <a:cs typeface="+mn-cs"/>
                      </a:endParaRPr>
                    </a:p>
                  </a:txBody>
                  <a:tcPr>
                    <a:solidFill>
                      <a:srgbClr val="FFB899"/>
                    </a:solidFill>
                  </a:tcPr>
                </a:tc>
                <a:tc hMerge="1">
                  <a:txBody>
                    <a:bodyPr/>
                    <a:lstStyle/>
                    <a:p>
                      <a:endParaRPr lang="nl-BE"/>
                    </a:p>
                  </a:txBody>
                  <a:tcPr/>
                </a:tc>
                <a:tc>
                  <a:txBody>
                    <a:bodyPr/>
                    <a:lstStyle/>
                    <a:p>
                      <a:pPr marL="0" algn="l" defTabSz="914400" rtl="0" eaLnBrk="1" latinLnBrk="0" hangingPunct="1"/>
                      <a:r>
                        <a:rPr lang="nl-BE" sz="1400" kern="1200" baseline="0" noProof="0" dirty="0" err="1" smtClean="0">
                          <a:solidFill>
                            <a:schemeClr val="tx1"/>
                          </a:solidFill>
                          <a:latin typeface="Calibri Light" panose="020F0302020204030204" pitchFamily="34" charset="0"/>
                          <a:ea typeface="+mn-ea"/>
                          <a:cs typeface="+mn-cs"/>
                        </a:rPr>
                        <a:t>Indemnités</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maladie</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(PY120G)</a:t>
                      </a:r>
                      <a:endParaRPr lang="nl-BE" sz="1400" kern="1200" noProof="0" dirty="0">
                        <a:solidFill>
                          <a:schemeClr val="tx1"/>
                        </a:solidFill>
                        <a:latin typeface="Calibri Light" panose="020F0302020204030204" pitchFamily="34" charset="0"/>
                        <a:ea typeface="+mn-ea"/>
                        <a:cs typeface="+mn-cs"/>
                      </a:endParaRPr>
                    </a:p>
                  </a:txBody>
                  <a:tcPr>
                    <a:solidFill>
                      <a:srgbClr val="FFB899"/>
                    </a:solidFill>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Pension </a:t>
                      </a:r>
                      <a:r>
                        <a:rPr lang="nl-BE" sz="1400" kern="1200" noProof="0" dirty="0" err="1" smtClean="0">
                          <a:solidFill>
                            <a:schemeClr val="tx1"/>
                          </a:solidFill>
                          <a:latin typeface="Calibri Light" panose="020F0302020204030204" pitchFamily="34" charset="0"/>
                          <a:ea typeface="+mn-ea"/>
                          <a:cs typeface="+mn-cs"/>
                        </a:rPr>
                        <a:t>d’invalidité</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(PY130G)</a:t>
                      </a:r>
                      <a:endParaRPr lang="nl-BE" sz="1400" kern="1200" noProof="0" dirty="0">
                        <a:solidFill>
                          <a:schemeClr val="tx1"/>
                        </a:solidFill>
                        <a:latin typeface="Calibri Light" panose="020F0302020204030204" pitchFamily="34" charset="0"/>
                        <a:ea typeface="+mn-ea"/>
                        <a:cs typeface="+mn-cs"/>
                      </a:endParaRPr>
                    </a:p>
                  </a:txBody>
                  <a:tcPr>
                    <a:solidFill>
                      <a:srgbClr val="FFB899"/>
                    </a:solidFill>
                  </a:tcPr>
                </a:tc>
                <a:tc hMerge="1">
                  <a:txBody>
                    <a:bodyPr/>
                    <a:lstStyle/>
                    <a:p>
                      <a:endParaRPr lang="nl-BE"/>
                    </a:p>
                  </a:txBody>
                  <a:tcPr/>
                </a:tc>
                <a:tc>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d’éducation</a:t>
                      </a:r>
                      <a:r>
                        <a:rPr lang="nl-BE" sz="1400" kern="1200" noProof="0" dirty="0" smtClean="0">
                          <a:solidFill>
                            <a:schemeClr val="tx1"/>
                          </a:solidFill>
                          <a:latin typeface="Calibri Light" panose="020F0302020204030204" pitchFamily="34" charset="0"/>
                          <a:ea typeface="+mn-ea"/>
                          <a:cs typeface="+mn-cs"/>
                        </a:rPr>
                        <a:t> (PY140G)</a:t>
                      </a:r>
                      <a:endParaRPr lang="nl-BE" sz="1400" kern="1200" noProof="0" dirty="0">
                        <a:solidFill>
                          <a:schemeClr val="tx1"/>
                        </a:solidFill>
                        <a:latin typeface="Calibri Light" panose="020F0302020204030204" pitchFamily="34" charset="0"/>
                        <a:ea typeface="+mn-ea"/>
                        <a:cs typeface="+mn-cs"/>
                      </a:endParaRPr>
                    </a:p>
                  </a:txBody>
                  <a:tcPr>
                    <a:solidFill>
                      <a:schemeClr val="bg1">
                        <a:lumMod val="85000"/>
                      </a:schemeClr>
                    </a:solidFill>
                  </a:tcPr>
                </a:tc>
              </a:tr>
              <a:tr h="313891">
                <a:tc gridSpan="15">
                  <a:txBody>
                    <a:bodyPr/>
                    <a:lstStyle/>
                    <a:p>
                      <a:pPr marL="0" algn="ctr" defTabSz="914400" rtl="0" eaLnBrk="1" latinLnBrk="0" hangingPunct="1"/>
                      <a:r>
                        <a:rPr lang="nl-BE" sz="1400" kern="1200" dirty="0" smtClean="0">
                          <a:solidFill>
                            <a:schemeClr val="tx1"/>
                          </a:solidFill>
                          <a:effectLst/>
                          <a:latin typeface="Calibri Light" panose="020F0302020204030204" pitchFamily="34" charset="0"/>
                          <a:ea typeface="+mn-ea"/>
                          <a:cs typeface="+mn-cs"/>
                        </a:rPr>
                        <a:t>PLUS le revenu brut</a:t>
                      </a:r>
                      <a:r>
                        <a:rPr lang="nl-BE" sz="1400" kern="1200" baseline="0" dirty="0" smtClean="0">
                          <a:solidFill>
                            <a:schemeClr val="tx1"/>
                          </a:solidFill>
                          <a:effectLst/>
                          <a:latin typeface="Calibri Light" panose="020F0302020204030204" pitchFamily="34" charset="0"/>
                          <a:ea typeface="+mn-ea"/>
                          <a:cs typeface="+mn-cs"/>
                        </a:rPr>
                        <a:t> suivant au niveau du ménage</a:t>
                      </a:r>
                      <a:r>
                        <a:rPr lang="nl-BE" sz="1400" kern="1200" dirty="0" smtClean="0">
                          <a:solidFill>
                            <a:schemeClr val="tx1"/>
                          </a:solidFill>
                          <a:effectLst/>
                          <a:latin typeface="Calibri Light" panose="020F0302020204030204" pitchFamily="34" charset="0"/>
                          <a:ea typeface="+mn-ea"/>
                          <a:cs typeface="+mn-cs"/>
                        </a:rPr>
                        <a:t>:</a:t>
                      </a:r>
                      <a:endParaRPr lang="nl-BE" sz="1400" kern="1200" dirty="0">
                        <a:solidFill>
                          <a:schemeClr val="tx1"/>
                        </a:solidFill>
                        <a:effectLst/>
                        <a:latin typeface="Calibri Light" panose="020F0302020204030204" pitchFamily="34" charset="0"/>
                        <a:ea typeface="+mn-ea"/>
                        <a:cs typeface="+mn-cs"/>
                      </a:endParaRPr>
                    </a:p>
                  </a:txBody>
                  <a:tcPr>
                    <a:noFill/>
                  </a:tcPr>
                </a:tc>
                <a:tc hMerge="1">
                  <a:txBody>
                    <a:bodyPr/>
                    <a:lstStyle/>
                    <a:p>
                      <a:endParaRPr lang="nl-BE" dirty="0"/>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c hMerge="1">
                  <a:txBody>
                    <a:bodyPr/>
                    <a:lstStyle/>
                    <a:p>
                      <a:endParaRPr lang="nl-BE" dirty="0"/>
                    </a:p>
                  </a:txBody>
                  <a:tcPr>
                    <a:noFill/>
                  </a:tcPr>
                </a:tc>
                <a:tc hMerge="1">
                  <a:txBody>
                    <a:bodyPr/>
                    <a:lstStyle/>
                    <a:p>
                      <a:endParaRPr lang="nl-BE"/>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r>
              <a:tr h="1548474">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Revenu</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tiré</a:t>
                      </a:r>
                      <a:r>
                        <a:rPr lang="nl-BE" sz="1400" kern="1200" baseline="0" noProof="0" dirty="0" smtClean="0">
                          <a:solidFill>
                            <a:schemeClr val="tx1"/>
                          </a:solidFill>
                          <a:latin typeface="Calibri Light" panose="020F0302020204030204" pitchFamily="34" charset="0"/>
                          <a:ea typeface="+mn-ea"/>
                          <a:cs typeface="+mn-cs"/>
                        </a:rPr>
                        <a:t> de la </a:t>
                      </a:r>
                      <a:r>
                        <a:rPr lang="nl-BE" sz="1400" kern="1200" baseline="0" noProof="0" dirty="0" err="1" smtClean="0">
                          <a:solidFill>
                            <a:schemeClr val="tx1"/>
                          </a:solidFill>
                          <a:latin typeface="Calibri Light" panose="020F0302020204030204" pitchFamily="34" charset="0"/>
                          <a:ea typeface="+mn-ea"/>
                          <a:cs typeface="+mn-cs"/>
                        </a:rPr>
                        <a:t>location</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terres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ou</a:t>
                      </a:r>
                      <a:r>
                        <a:rPr lang="nl-BE" sz="1400" kern="1200" baseline="0" noProof="0" dirty="0" smtClean="0">
                          <a:solidFill>
                            <a:schemeClr val="tx1"/>
                          </a:solidFill>
                          <a:latin typeface="Calibri Light" panose="020F0302020204030204" pitchFamily="34" charset="0"/>
                          <a:ea typeface="+mn-ea"/>
                          <a:cs typeface="+mn-cs"/>
                        </a:rPr>
                        <a:t> de </a:t>
                      </a:r>
                      <a:r>
                        <a:rPr lang="nl-BE" sz="1400" kern="1200" baseline="0" noProof="0" dirty="0" err="1" smtClean="0">
                          <a:solidFill>
                            <a:schemeClr val="tx1"/>
                          </a:solidFill>
                          <a:latin typeface="Calibri Light" panose="020F0302020204030204" pitchFamily="34" charset="0"/>
                          <a:ea typeface="+mn-ea"/>
                          <a:cs typeface="+mn-cs"/>
                        </a:rPr>
                        <a:t>propriété</a:t>
                      </a:r>
                      <a:r>
                        <a:rPr lang="nl-BE" sz="1400" kern="1200" noProof="0" dirty="0" smtClean="0">
                          <a:solidFill>
                            <a:schemeClr val="tx1"/>
                          </a:solidFill>
                          <a:latin typeface="Calibri Light" panose="020F0302020204030204" pitchFamily="34" charset="0"/>
                          <a:ea typeface="+mn-ea"/>
                          <a:cs typeface="+mn-cs"/>
                        </a:rPr>
                        <a:t> (HY040G)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Allocation</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famille</a:t>
                      </a:r>
                      <a:r>
                        <a:rPr lang="nl-BE" sz="1400" kern="1200" baseline="0" noProof="0" dirty="0" smtClean="0">
                          <a:solidFill>
                            <a:schemeClr val="tx1"/>
                          </a:solidFill>
                          <a:latin typeface="Calibri Light" panose="020F0302020204030204" pitchFamily="34" charset="0"/>
                          <a:ea typeface="+mn-ea"/>
                          <a:cs typeface="+mn-cs"/>
                        </a:rPr>
                        <a:t> / </a:t>
                      </a:r>
                      <a:r>
                        <a:rPr lang="nl-BE" sz="1400" kern="1200" baseline="0" noProof="0" dirty="0" err="1" smtClean="0">
                          <a:solidFill>
                            <a:schemeClr val="tx1"/>
                          </a:solidFill>
                          <a:latin typeface="Calibri Light" panose="020F0302020204030204" pitchFamily="34" charset="0"/>
                          <a:ea typeface="+mn-ea"/>
                          <a:cs typeface="+mn-cs"/>
                        </a:rPr>
                        <a:t>enfants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(HY050G)</a:t>
                      </a:r>
                      <a:endParaRPr lang="nl-BE" sz="1400" kern="1200" noProof="0" dirty="0">
                        <a:solidFill>
                          <a:schemeClr val="tx1"/>
                        </a:solidFill>
                        <a:latin typeface="Calibri Light" panose="020F0302020204030204" pitchFamily="34" charset="0"/>
                        <a:ea typeface="+mn-ea"/>
                        <a:cs typeface="+mn-cs"/>
                      </a:endParaRPr>
                    </a:p>
                  </a:txBody>
                  <a:tcPr>
                    <a:solidFill>
                      <a:srgbClr val="CDFFCC"/>
                    </a:solidFill>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Exclusion</a:t>
                      </a:r>
                      <a:r>
                        <a:rPr lang="nl-BE" sz="1400" kern="1200" noProof="0" dirty="0" smtClean="0">
                          <a:solidFill>
                            <a:schemeClr val="tx1"/>
                          </a:solidFill>
                          <a:latin typeface="Calibri Light" panose="020F0302020204030204" pitchFamily="34" charset="0"/>
                          <a:ea typeface="+mn-ea"/>
                          <a:cs typeface="+mn-cs"/>
                        </a:rPr>
                        <a:t> sociale, non </a:t>
                      </a:r>
                      <a:r>
                        <a:rPr lang="nl-BE" sz="1400" kern="1200" noProof="0" dirty="0" err="1" smtClean="0">
                          <a:solidFill>
                            <a:schemeClr val="tx1"/>
                          </a:solidFill>
                          <a:latin typeface="Calibri Light" panose="020F0302020204030204" pitchFamily="34" charset="0"/>
                          <a:ea typeface="+mn-ea"/>
                          <a:cs typeface="+mn-cs"/>
                        </a:rPr>
                        <a:t>classée</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ailleurs</a:t>
                      </a:r>
                      <a:r>
                        <a:rPr lang="nl-BE" sz="1400" kern="1200" noProof="0" dirty="0" smtClean="0">
                          <a:solidFill>
                            <a:schemeClr val="tx1"/>
                          </a:solidFill>
                          <a:latin typeface="Calibri Light" panose="020F0302020204030204" pitchFamily="34" charset="0"/>
                          <a:ea typeface="+mn-ea"/>
                          <a:cs typeface="+mn-cs"/>
                        </a:rPr>
                        <a:t> (HY060G)</a:t>
                      </a:r>
                      <a:endParaRPr lang="nl-BE" sz="1400" kern="1200" noProof="0" dirty="0">
                        <a:solidFill>
                          <a:schemeClr val="tx1"/>
                        </a:solidFill>
                        <a:latin typeface="Calibri Light" panose="020F0302020204030204" pitchFamily="34" charset="0"/>
                        <a:ea typeface="+mn-ea"/>
                        <a:cs typeface="+mn-cs"/>
                      </a:endParaRPr>
                    </a:p>
                  </a:txBody>
                  <a:tcPr>
                    <a:solidFill>
                      <a:srgbClr val="CDFFCC"/>
                    </a:solidFill>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Aides au logement (HY070G)</a:t>
                      </a:r>
                      <a:endParaRPr lang="nl-BE" sz="1400" kern="1200" noProof="0" dirty="0">
                        <a:solidFill>
                          <a:schemeClr val="tx1"/>
                        </a:solidFill>
                        <a:latin typeface="Calibri Light" panose="020F0302020204030204" pitchFamily="34" charset="0"/>
                        <a:ea typeface="+mn-ea"/>
                        <a:cs typeface="+mn-cs"/>
                      </a:endParaRPr>
                    </a:p>
                  </a:txBody>
                  <a:tcPr>
                    <a:solidFill>
                      <a:srgbClr val="D9D9D9"/>
                    </a:solidFill>
                  </a:tcPr>
                </a:tc>
                <a:tc hMerge="1">
                  <a:txBody>
                    <a:bodyPr/>
                    <a:lstStyle/>
                    <a:p>
                      <a:pPr marL="0" algn="l" defTabSz="914400" rtl="0" eaLnBrk="1" latinLnBrk="0" hangingPunct="1"/>
                      <a:endParaRPr lang="nl-BE" sz="1800" kern="1200" dirty="0">
                        <a:solidFill>
                          <a:schemeClr val="tx1"/>
                        </a:solidFill>
                        <a:latin typeface="Calibri Light" panose="020F0302020204030204" pitchFamily="34" charset="0"/>
                        <a:ea typeface="+mn-ea"/>
                        <a:cs typeface="+mn-cs"/>
                      </a:endParaRPr>
                    </a:p>
                  </a:txBody>
                  <a:tcPr/>
                </a:tc>
                <a:tc gridSpan="3">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Transferts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interménages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perçus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régulièrement</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(HY080G)</a:t>
                      </a:r>
                      <a:endParaRPr lang="nl-BE" sz="1400" kern="1200" noProof="0" dirty="0">
                        <a:solidFill>
                          <a:schemeClr val="tx1"/>
                        </a:solidFill>
                        <a:latin typeface="Calibri Light" panose="020F0302020204030204" pitchFamily="34" charset="0"/>
                        <a:ea typeface="+mn-ea"/>
                        <a:cs typeface="+mn-cs"/>
                      </a:endParaRPr>
                    </a:p>
                  </a:txBody>
                  <a:tcPr>
                    <a:solidFill>
                      <a:srgbClr val="CDFFCC"/>
                    </a:solidFill>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Intérêt</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dividendes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bénéfices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tirés</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l’investissement</a:t>
                      </a:r>
                      <a:r>
                        <a:rPr lang="nl-BE" sz="1400" kern="1200" noProof="0" dirty="0" smtClean="0">
                          <a:solidFill>
                            <a:schemeClr val="tx1"/>
                          </a:solidFill>
                          <a:latin typeface="Calibri Light" panose="020F0302020204030204" pitchFamily="34" charset="0"/>
                          <a:ea typeface="+mn-ea"/>
                          <a:cs typeface="+mn-cs"/>
                        </a:rPr>
                        <a:t> en </a:t>
                      </a:r>
                      <a:r>
                        <a:rPr lang="nl-BE" sz="1400" kern="1200" noProof="0" dirty="0" err="1" smtClean="0">
                          <a:solidFill>
                            <a:schemeClr val="tx1"/>
                          </a:solidFill>
                          <a:latin typeface="Calibri Light" panose="020F0302020204030204" pitchFamily="34" charset="0"/>
                          <a:ea typeface="+mn-ea"/>
                          <a:cs typeface="+mn-cs"/>
                        </a:rPr>
                        <a:t>capital</a:t>
                      </a:r>
                      <a:r>
                        <a:rPr lang="nl-BE" sz="1400" kern="1200" noProof="0" dirty="0" smtClean="0">
                          <a:solidFill>
                            <a:schemeClr val="tx1"/>
                          </a:solidFill>
                          <a:latin typeface="Calibri Light" panose="020F0302020204030204" pitchFamily="34" charset="0"/>
                          <a:ea typeface="+mn-ea"/>
                          <a:cs typeface="+mn-cs"/>
                        </a:rPr>
                        <a:t> dans </a:t>
                      </a:r>
                      <a:r>
                        <a:rPr lang="nl-BE" sz="1400" kern="1200" noProof="0" dirty="0" err="1" smtClean="0">
                          <a:solidFill>
                            <a:schemeClr val="tx1"/>
                          </a:solidFill>
                          <a:latin typeface="Calibri Light" panose="020F0302020204030204" pitchFamily="34" charset="0"/>
                          <a:ea typeface="+mn-ea"/>
                          <a:cs typeface="+mn-cs"/>
                        </a:rPr>
                        <a:t>une</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entreprise</a:t>
                      </a:r>
                      <a:r>
                        <a:rPr lang="nl-BE" sz="1400" kern="1200" baseline="0" noProof="0" dirty="0" smtClean="0">
                          <a:solidFill>
                            <a:schemeClr val="tx1"/>
                          </a:solidFill>
                          <a:latin typeface="Calibri Light" panose="020F0302020204030204" pitchFamily="34" charset="0"/>
                          <a:ea typeface="+mn-ea"/>
                          <a:cs typeface="+mn-cs"/>
                        </a:rPr>
                        <a:t> non </a:t>
                      </a:r>
                      <a:r>
                        <a:rPr lang="nl-BE" sz="1400" kern="1200" baseline="0" noProof="0" dirty="0" err="1" smtClean="0">
                          <a:solidFill>
                            <a:schemeClr val="tx1"/>
                          </a:solidFill>
                          <a:latin typeface="Calibri Light" panose="020F0302020204030204" pitchFamily="34" charset="0"/>
                          <a:ea typeface="+mn-ea"/>
                          <a:cs typeface="+mn-cs"/>
                        </a:rPr>
                        <a:t>constituée</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société</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(HY090G)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gridSpan="2">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Revenus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perçus</a:t>
                      </a:r>
                      <a:r>
                        <a:rPr lang="nl-BE" sz="1400" kern="1200" noProof="0" dirty="0" smtClean="0">
                          <a:solidFill>
                            <a:schemeClr val="tx1"/>
                          </a:solidFill>
                          <a:latin typeface="Calibri Light" panose="020F0302020204030204" pitchFamily="34" charset="0"/>
                          <a:ea typeface="+mn-ea"/>
                          <a:cs typeface="+mn-cs"/>
                        </a:rPr>
                        <a:t> par les </a:t>
                      </a:r>
                      <a:r>
                        <a:rPr lang="nl-BE" sz="1400" kern="1200" noProof="0" dirty="0" err="1" smtClean="0">
                          <a:solidFill>
                            <a:schemeClr val="tx1"/>
                          </a:solidFill>
                          <a:latin typeface="Calibri Light" panose="020F0302020204030204" pitchFamily="34" charset="0"/>
                          <a:ea typeface="+mn-ea"/>
                          <a:cs typeface="+mn-cs"/>
                        </a:rPr>
                        <a:t>personnes</a:t>
                      </a:r>
                      <a:r>
                        <a:rPr lang="nl-BE" sz="1400" kern="1200" noProof="0" dirty="0" smtClean="0">
                          <a:solidFill>
                            <a:schemeClr val="tx1"/>
                          </a:solidFill>
                          <a:latin typeface="Calibri Light" panose="020F0302020204030204" pitchFamily="34" charset="0"/>
                          <a:ea typeface="+mn-ea"/>
                          <a:cs typeface="+mn-cs"/>
                        </a:rPr>
                        <a:t> de </a:t>
                      </a:r>
                      <a:r>
                        <a:rPr lang="nl-BE" sz="1400" kern="1200" noProof="0" dirty="0" err="1" smtClean="0">
                          <a:solidFill>
                            <a:schemeClr val="tx1"/>
                          </a:solidFill>
                          <a:latin typeface="Calibri Light" panose="020F0302020204030204" pitchFamily="34" charset="0"/>
                          <a:ea typeface="+mn-ea"/>
                          <a:cs typeface="+mn-cs"/>
                        </a:rPr>
                        <a:t>moins</a:t>
                      </a:r>
                      <a:r>
                        <a:rPr lang="nl-BE" sz="1400" kern="1200" noProof="0" dirty="0" smtClean="0">
                          <a:solidFill>
                            <a:schemeClr val="tx1"/>
                          </a:solidFill>
                          <a:latin typeface="Calibri Light" panose="020F0302020204030204" pitchFamily="34" charset="0"/>
                          <a:ea typeface="+mn-ea"/>
                          <a:cs typeface="+mn-cs"/>
                        </a:rPr>
                        <a:t> de 16 </a:t>
                      </a:r>
                      <a:r>
                        <a:rPr lang="nl-BE" sz="1400" kern="1200" noProof="0" dirty="0" err="1" smtClean="0">
                          <a:solidFill>
                            <a:schemeClr val="tx1"/>
                          </a:solidFill>
                          <a:latin typeface="Calibri Light" panose="020F0302020204030204" pitchFamily="34" charset="0"/>
                          <a:ea typeface="+mn-ea"/>
                          <a:cs typeface="+mn-cs"/>
                        </a:rPr>
                        <a:t>ans</a:t>
                      </a:r>
                      <a:r>
                        <a:rPr lang="nl-BE" sz="1400" kern="1200" noProof="0" dirty="0" smtClean="0">
                          <a:solidFill>
                            <a:schemeClr val="tx1"/>
                          </a:solidFill>
                          <a:latin typeface="Calibri Light" panose="020F0302020204030204" pitchFamily="34" charset="0"/>
                          <a:ea typeface="+mn-ea"/>
                          <a:cs typeface="+mn-cs"/>
                        </a:rPr>
                        <a:t> (HY110G)</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dirty="0"/>
                    </a:p>
                  </a:txBody>
                  <a:tcPr/>
                </a:tc>
              </a:tr>
              <a:tr h="362657">
                <a:tc gridSpan="15">
                  <a:txBody>
                    <a:bodyPr/>
                    <a:lstStyle/>
                    <a:p>
                      <a:pPr marL="0" algn="ctr" defTabSz="914400" rtl="0" eaLnBrk="1" latinLnBrk="0" hangingPunct="1"/>
                      <a:r>
                        <a:rPr lang="nl-BE" sz="1400" kern="1200" dirty="0" smtClean="0">
                          <a:solidFill>
                            <a:schemeClr val="tx1"/>
                          </a:solidFill>
                          <a:effectLst/>
                          <a:latin typeface="Calibri Light" panose="020F0302020204030204" pitchFamily="34" charset="0"/>
                          <a:ea typeface="+mn-ea"/>
                          <a:cs typeface="+mn-cs"/>
                        </a:rPr>
                        <a:t>MOINS:</a:t>
                      </a:r>
                      <a:endParaRPr lang="nl-BE" sz="1400" kern="1200" dirty="0">
                        <a:solidFill>
                          <a:schemeClr val="tx1"/>
                        </a:solidFill>
                        <a:effectLst/>
                        <a:latin typeface="Calibri Light" panose="020F0302020204030204" pitchFamily="34" charset="0"/>
                        <a:ea typeface="+mn-ea"/>
                        <a:cs typeface="+mn-cs"/>
                      </a:endParaRPr>
                    </a:p>
                  </a:txBody>
                  <a:tcPr>
                    <a:noFill/>
                  </a:tcPr>
                </a:tc>
                <a:tc hMerge="1">
                  <a:txBody>
                    <a:bodyPr/>
                    <a:lstStyle/>
                    <a:p>
                      <a:endParaRPr lang="nl-BE" dirty="0"/>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c hMerge="1">
                  <a:txBody>
                    <a:bodyPr/>
                    <a:lstStyle/>
                    <a:p>
                      <a:endParaRPr lang="nl-BE"/>
                    </a:p>
                  </a:txBody>
                  <a:tcPr/>
                </a:tc>
                <a:tc hMerge="1">
                  <a:txBody>
                    <a:bodyPr/>
                    <a:lstStyle/>
                    <a:p>
                      <a:endParaRPr lang="nl-BE"/>
                    </a:p>
                  </a:txBody>
                  <a:tcPr>
                    <a:noFill/>
                  </a:tcPr>
                </a:tc>
                <a:tc hMerge="1">
                  <a:txBody>
                    <a:bodyPr/>
                    <a:lstStyle/>
                    <a:p>
                      <a:endParaRPr lang="nl-BE"/>
                    </a:p>
                  </a:txBody>
                  <a:tcPr>
                    <a:noFill/>
                  </a:tcPr>
                </a:tc>
                <a:tc hMerge="1">
                  <a:txBody>
                    <a:bodyPr/>
                    <a:lstStyle/>
                    <a:p>
                      <a:endParaRPr lang="nl-BE"/>
                    </a:p>
                  </a:txBody>
                  <a:tcPr/>
                </a:tc>
                <a:tc hMerge="1">
                  <a:txBody>
                    <a:bodyPr/>
                    <a:lstStyle/>
                    <a:p>
                      <a:endParaRPr lang="nl-BE" dirty="0"/>
                    </a:p>
                  </a:txBody>
                  <a:tcPr>
                    <a:noFill/>
                  </a:tcPr>
                </a:tc>
              </a:tr>
              <a:tr h="627780">
                <a:tc gridSpan="5">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Impôts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réguliers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sur</a:t>
                      </a:r>
                      <a:r>
                        <a:rPr lang="nl-BE" sz="1400" kern="1200" baseline="0" noProof="0" dirty="0" smtClean="0">
                          <a:solidFill>
                            <a:schemeClr val="tx1"/>
                          </a:solidFill>
                          <a:latin typeface="Calibri Light" panose="020F0302020204030204" pitchFamily="34" charset="0"/>
                          <a:ea typeface="+mn-ea"/>
                          <a:cs typeface="+mn-cs"/>
                        </a:rPr>
                        <a:t> la </a:t>
                      </a:r>
                      <a:r>
                        <a:rPr lang="nl-BE" sz="1400" kern="1200" baseline="0" noProof="0" dirty="0" err="1" smtClean="0">
                          <a:solidFill>
                            <a:schemeClr val="tx1"/>
                          </a:solidFill>
                          <a:latin typeface="Calibri Light" panose="020F0302020204030204" pitchFamily="34" charset="0"/>
                          <a:ea typeface="+mn-ea"/>
                          <a:cs typeface="+mn-cs"/>
                        </a:rPr>
                        <a:t>fortune</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(HY120G) – pas</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Belgique</a:t>
                      </a:r>
                      <a:endParaRPr lang="nl-BE" sz="1400" kern="1200" noProof="0" dirty="0">
                        <a:solidFill>
                          <a:schemeClr val="tx1"/>
                        </a:solidFill>
                        <a:latin typeface="Calibri Light" panose="020F0302020204030204" pitchFamily="34" charset="0"/>
                        <a:ea typeface="+mn-ea"/>
                        <a:cs typeface="+mn-cs"/>
                      </a:endParaRPr>
                    </a:p>
                  </a:txBody>
                  <a:tcPr>
                    <a:solidFill>
                      <a:schemeClr val="bg1">
                        <a:lumMod val="85000"/>
                      </a:schemeClr>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pPr marL="0" algn="l" defTabSz="914400" rtl="0" eaLnBrk="1" latinLnBrk="0" hangingPunct="1"/>
                      <a:endParaRPr lang="nl-BE" sz="1400" kern="1200" dirty="0">
                        <a:solidFill>
                          <a:schemeClr val="tx1"/>
                        </a:solidFill>
                        <a:latin typeface="Calibri Light" panose="020F0302020204030204" pitchFamily="34" charset="0"/>
                        <a:ea typeface="+mn-ea"/>
                        <a:cs typeface="+mn-cs"/>
                      </a:endParaRPr>
                    </a:p>
                  </a:txBody>
                  <a:tcPr/>
                </a:tc>
                <a:tc gridSpan="5">
                  <a:txBody>
                    <a:bodyPr/>
                    <a:lstStyle/>
                    <a:p>
                      <a:pPr marL="0" algn="l" defTabSz="914400" rtl="0" eaLnBrk="1" latinLnBrk="0" hangingPunct="1"/>
                      <a:r>
                        <a:rPr lang="nl-BE" sz="1400" kern="1200" noProof="0" dirty="0" smtClean="0">
                          <a:solidFill>
                            <a:schemeClr val="tx1"/>
                          </a:solidFill>
                          <a:latin typeface="Calibri Light" panose="020F0302020204030204" pitchFamily="34" charset="0"/>
                          <a:ea typeface="+mn-ea"/>
                          <a:cs typeface="+mn-cs"/>
                        </a:rPr>
                        <a:t>Transferts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interménages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perçus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régulièrement</a:t>
                      </a:r>
                      <a:r>
                        <a:rPr lang="nl-BE" sz="1400" kern="1200" baseline="0" noProof="0" dirty="0" smtClean="0">
                          <a:solidFill>
                            <a:schemeClr val="tx1"/>
                          </a:solidFill>
                          <a:latin typeface="Calibri Light" panose="020F0302020204030204" pitchFamily="34" charset="0"/>
                          <a:ea typeface="+mn-ea"/>
                          <a:cs typeface="+mn-cs"/>
                        </a:rPr>
                        <a:t> en </a:t>
                      </a:r>
                      <a:r>
                        <a:rPr lang="nl-BE" sz="1400" kern="1200" baseline="0" noProof="0" dirty="0" err="1" smtClean="0">
                          <a:solidFill>
                            <a:schemeClr val="tx1"/>
                          </a:solidFill>
                          <a:latin typeface="Calibri Light" panose="020F0302020204030204" pitchFamily="34" charset="0"/>
                          <a:ea typeface="+mn-ea"/>
                          <a:cs typeface="+mn-cs"/>
                        </a:rPr>
                        <a:t>espèces</a:t>
                      </a:r>
                      <a:r>
                        <a:rPr lang="nl-BE" sz="1400" kern="1200" baseline="0" noProof="0" dirty="0" smtClean="0">
                          <a:solidFill>
                            <a:schemeClr val="tx1"/>
                          </a:solidFill>
                          <a:latin typeface="Calibri Light" panose="020F0302020204030204" pitchFamily="34" charset="0"/>
                          <a:ea typeface="+mn-ea"/>
                          <a:cs typeface="+mn-cs"/>
                        </a:rPr>
                        <a:t> </a:t>
                      </a:r>
                      <a:r>
                        <a:rPr lang="nl-BE" sz="1400" kern="1200" noProof="0" dirty="0" smtClean="0">
                          <a:solidFill>
                            <a:schemeClr val="tx1"/>
                          </a:solidFill>
                          <a:latin typeface="Calibri Light" panose="020F0302020204030204" pitchFamily="34" charset="0"/>
                          <a:ea typeface="+mn-ea"/>
                          <a:cs typeface="+mn-cs"/>
                        </a:rPr>
                        <a:t>(HY130G)</a:t>
                      </a:r>
                      <a:endParaRPr lang="nl-BE" sz="1400" kern="1200" noProof="0" dirty="0">
                        <a:solidFill>
                          <a:schemeClr val="tx1"/>
                        </a:solidFill>
                        <a:latin typeface="Calibri Light" panose="020F0302020204030204" pitchFamily="34" charset="0"/>
                        <a:ea typeface="+mn-ea"/>
                        <a:cs typeface="+mn-cs"/>
                      </a:endParaRPr>
                    </a:p>
                  </a:txBody>
                  <a:tcPr>
                    <a:solidFill>
                      <a:srgbClr val="CDFFCC"/>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gridSpan="5">
                  <a:txBody>
                    <a:bodyPr/>
                    <a:lstStyle/>
                    <a:p>
                      <a:pPr marL="0" algn="l" defTabSz="914400" rtl="0" eaLnBrk="1" latinLnBrk="0" hangingPunct="1"/>
                      <a:r>
                        <a:rPr lang="nl-BE" sz="1400" kern="1200" noProof="0" dirty="0" err="1" smtClean="0">
                          <a:solidFill>
                            <a:schemeClr val="tx1"/>
                          </a:solidFill>
                          <a:latin typeface="Calibri Light" panose="020F0302020204030204" pitchFamily="34" charset="0"/>
                          <a:ea typeface="+mn-ea"/>
                          <a:cs typeface="+mn-cs"/>
                        </a:rPr>
                        <a:t>Impôts</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sur</a:t>
                      </a:r>
                      <a:r>
                        <a:rPr lang="nl-BE" sz="1400" kern="1200" noProof="0" dirty="0" smtClean="0">
                          <a:solidFill>
                            <a:schemeClr val="tx1"/>
                          </a:solidFill>
                          <a:latin typeface="Calibri Light" panose="020F0302020204030204" pitchFamily="34" charset="0"/>
                          <a:ea typeface="+mn-ea"/>
                          <a:cs typeface="+mn-cs"/>
                        </a:rPr>
                        <a:t> </a:t>
                      </a:r>
                      <a:r>
                        <a:rPr lang="nl-BE" sz="1400" kern="1200" noProof="0" dirty="0" err="1" smtClean="0">
                          <a:solidFill>
                            <a:schemeClr val="tx1"/>
                          </a:solidFill>
                          <a:latin typeface="Calibri Light" panose="020F0302020204030204" pitchFamily="34" charset="0"/>
                          <a:ea typeface="+mn-ea"/>
                          <a:cs typeface="+mn-cs"/>
                        </a:rPr>
                        <a:t>le</a:t>
                      </a:r>
                      <a:r>
                        <a:rPr lang="nl-BE" sz="1400" kern="1200" noProof="0" dirty="0" smtClean="0">
                          <a:solidFill>
                            <a:schemeClr val="tx1"/>
                          </a:solidFill>
                          <a:latin typeface="Calibri Light" panose="020F0302020204030204" pitchFamily="34" charset="0"/>
                          <a:ea typeface="+mn-ea"/>
                          <a:cs typeface="+mn-cs"/>
                        </a:rPr>
                        <a:t> revenu</a:t>
                      </a:r>
                      <a:r>
                        <a:rPr lang="nl-BE" sz="1400" kern="1200" baseline="0" noProof="0" dirty="0" smtClean="0">
                          <a:solidFill>
                            <a:schemeClr val="tx1"/>
                          </a:solidFill>
                          <a:latin typeface="Calibri Light" panose="020F0302020204030204" pitchFamily="34" charset="0"/>
                          <a:ea typeface="+mn-ea"/>
                          <a:cs typeface="+mn-cs"/>
                        </a:rPr>
                        <a:t> et </a:t>
                      </a:r>
                      <a:r>
                        <a:rPr lang="nl-BE" sz="1400" kern="1200" baseline="0" noProof="0" dirty="0" err="1" smtClean="0">
                          <a:solidFill>
                            <a:schemeClr val="tx1"/>
                          </a:solidFill>
                          <a:latin typeface="Calibri Light" panose="020F0302020204030204" pitchFamily="34" charset="0"/>
                          <a:ea typeface="+mn-ea"/>
                          <a:cs typeface="+mn-cs"/>
                        </a:rPr>
                        <a:t>cotisations</a:t>
                      </a:r>
                      <a:r>
                        <a:rPr lang="nl-BE" sz="1400" kern="1200" baseline="0" noProof="0" dirty="0" smtClean="0">
                          <a:solidFill>
                            <a:schemeClr val="tx1"/>
                          </a:solidFill>
                          <a:latin typeface="Calibri Light" panose="020F0302020204030204" pitchFamily="34" charset="0"/>
                          <a:ea typeface="+mn-ea"/>
                          <a:cs typeface="+mn-cs"/>
                        </a:rPr>
                        <a:t> </a:t>
                      </a:r>
                      <a:r>
                        <a:rPr lang="nl-BE" sz="1400" kern="1200" baseline="0" noProof="0" dirty="0" err="1" smtClean="0">
                          <a:solidFill>
                            <a:schemeClr val="tx1"/>
                          </a:solidFill>
                          <a:latin typeface="Calibri Light" panose="020F0302020204030204" pitchFamily="34" charset="0"/>
                          <a:ea typeface="+mn-ea"/>
                          <a:cs typeface="+mn-cs"/>
                        </a:rPr>
                        <a:t>sociales</a:t>
                      </a:r>
                      <a:r>
                        <a:rPr lang="nl-BE" sz="1400" kern="1200" baseline="0" noProof="0" dirty="0" smtClean="0">
                          <a:solidFill>
                            <a:schemeClr val="tx1"/>
                          </a:solidFill>
                          <a:latin typeface="Calibri Light" panose="020F0302020204030204" pitchFamily="34" charset="0"/>
                          <a:ea typeface="+mn-ea"/>
                          <a:cs typeface="+mn-cs"/>
                        </a:rPr>
                        <a:t> (HY140G</a:t>
                      </a:r>
                      <a:r>
                        <a:rPr lang="nl-BE" sz="1400" kern="1200" noProof="0" dirty="0" smtClean="0">
                          <a:solidFill>
                            <a:schemeClr val="tx1"/>
                          </a:solidFill>
                          <a:latin typeface="Calibri Light" panose="020F0302020204030204" pitchFamily="34" charset="0"/>
                          <a:ea typeface="+mn-ea"/>
                          <a:cs typeface="+mn-cs"/>
                        </a:rPr>
                        <a:t>)</a:t>
                      </a:r>
                      <a:endParaRPr lang="nl-BE" sz="1400" kern="1200" noProof="0" dirty="0">
                        <a:solidFill>
                          <a:schemeClr val="tx1"/>
                        </a:solidFill>
                        <a:latin typeface="Calibri Light" panose="020F0302020204030204" pitchFamily="34" charset="0"/>
                        <a:ea typeface="+mn-ea"/>
                        <a:cs typeface="+mn-cs"/>
                      </a:endParaRPr>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dirty="0"/>
                    </a:p>
                  </a:txBody>
                  <a:tcPr/>
                </a:tc>
              </a:tr>
            </a:tbl>
          </a:graphicData>
        </a:graphic>
      </p:graphicFrame>
      <p:sp>
        <p:nvSpPr>
          <p:cNvPr id="6" name="Tekstvak 1"/>
          <p:cNvSpPr txBox="1"/>
          <p:nvPr/>
        </p:nvSpPr>
        <p:spPr>
          <a:xfrm>
            <a:off x="1055440" y="6394306"/>
            <a:ext cx="6912768" cy="461665"/>
          </a:xfrm>
          <a:prstGeom prst="rect">
            <a:avLst/>
          </a:prstGeom>
          <a:noFill/>
        </p:spPr>
        <p:txBody>
          <a:bodyPr wrap="square" rtlCol="0">
            <a:spAutoFit/>
          </a:bodyPr>
          <a:lstStyle/>
          <a:p>
            <a:r>
              <a:rPr lang="nl-BE" sz="2400" i="1" dirty="0" smtClean="0">
                <a:solidFill>
                  <a:schemeClr val="bg1"/>
                </a:solidFill>
                <a:latin typeface="Calibri Light" panose="020F0302020204030204" pitchFamily="34" charset="0"/>
              </a:rPr>
              <a:t>Stand van zaken op 27/10/2016</a:t>
            </a:r>
            <a:endParaRPr lang="nl-BE" sz="2400" i="1" dirty="0">
              <a:solidFill>
                <a:schemeClr val="bg1"/>
              </a:solidFill>
              <a:latin typeface="Calibri Light" panose="020F0302020204030204" pitchFamily="34" charset="0"/>
            </a:endParaRPr>
          </a:p>
        </p:txBody>
      </p:sp>
    </p:spTree>
    <p:extLst>
      <p:ext uri="{BB962C8B-B14F-4D97-AF65-F5344CB8AC3E}">
        <p14:creationId xmlns:p14="http://schemas.microsoft.com/office/powerpoint/2010/main" val="2454010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BE" dirty="0">
                <a:latin typeface="Calibri Light" panose="020F0302020204030204" pitchFamily="34" charset="0"/>
              </a:rPr>
              <a:t>Composantes qui sont non-imposables (absence dans </a:t>
            </a:r>
            <a:r>
              <a:rPr lang="nl-BE" dirty="0" smtClean="0">
                <a:latin typeface="Calibri Light" panose="020F0302020204030204" pitchFamily="34" charset="0"/>
              </a:rPr>
              <a:t>IPCAL) et non-inclus dans le DWH MT&amp;PS</a:t>
            </a:r>
          </a:p>
          <a:p>
            <a:pPr lvl="1"/>
            <a:r>
              <a:rPr lang="nl-BE" sz="1800" dirty="0" err="1">
                <a:latin typeface="Calibri Light" panose="020F0302020204030204" pitchFamily="34" charset="0"/>
              </a:rPr>
              <a:t>Allocation</a:t>
            </a:r>
            <a:r>
              <a:rPr lang="nl-BE" sz="1800" dirty="0">
                <a:latin typeface="Calibri Light" panose="020F0302020204030204" pitchFamily="34" charset="0"/>
              </a:rPr>
              <a:t> </a:t>
            </a:r>
            <a:r>
              <a:rPr lang="nl-BE" sz="1800" dirty="0" err="1">
                <a:latin typeface="Calibri Light" panose="020F0302020204030204" pitchFamily="34" charset="0"/>
              </a:rPr>
              <a:t>d’éducation</a:t>
            </a:r>
            <a:r>
              <a:rPr lang="nl-BE" sz="1800" dirty="0">
                <a:latin typeface="Calibri Light" panose="020F0302020204030204" pitchFamily="34" charset="0"/>
              </a:rPr>
              <a:t> (PY140G)</a:t>
            </a:r>
          </a:p>
          <a:p>
            <a:pPr lvl="1"/>
            <a:r>
              <a:rPr lang="nl-BE" sz="1800" dirty="0" smtClean="0">
                <a:latin typeface="Calibri Light" panose="020F0302020204030204" pitchFamily="34" charset="0"/>
              </a:rPr>
              <a:t>Aides au logement (HY070G)</a:t>
            </a:r>
            <a:endParaRPr lang="nl-BE" sz="1800" dirty="0" smtClean="0">
              <a:latin typeface="Calibri Light" panose="020F0302020204030204" pitchFamily="34" charset="0"/>
            </a:endParaRPr>
          </a:p>
          <a:p>
            <a:endParaRPr lang="nl-BE" dirty="0" smtClean="0"/>
          </a:p>
          <a:p>
            <a:r>
              <a:rPr lang="nl-BE" dirty="0" smtClean="0">
                <a:latin typeface="Calibri Light" panose="020F0302020204030204" pitchFamily="34" charset="0"/>
              </a:rPr>
              <a:t>Exception: </a:t>
            </a:r>
            <a:r>
              <a:rPr lang="nl-BE" dirty="0">
                <a:latin typeface="Calibri Light" panose="020F0302020204030204" pitchFamily="34" charset="0"/>
              </a:rPr>
              <a:t>Impôts réguliers sur la fortune</a:t>
            </a:r>
            <a:r>
              <a:rPr lang="nl-BE" dirty="0">
                <a:latin typeface="Calibri Light" panose="020F0302020204030204" pitchFamily="34" charset="0"/>
              </a:rPr>
              <a:t> (HY120G) </a:t>
            </a:r>
            <a:endParaRPr lang="nl-BE" dirty="0" smtClean="0">
              <a:latin typeface="Calibri Light" panose="020F0302020204030204" pitchFamily="34" charset="0"/>
            </a:endParaRPr>
          </a:p>
          <a:p>
            <a:pPr lvl="1"/>
            <a:r>
              <a:rPr lang="nl-BE" sz="1800" dirty="0" err="1" smtClean="0">
                <a:latin typeface="Calibri Light" panose="020F0302020204030204" pitchFamily="34" charset="0"/>
              </a:rPr>
              <a:t>N’existe</a:t>
            </a:r>
            <a:r>
              <a:rPr lang="nl-BE" sz="1800" dirty="0" smtClean="0">
                <a:latin typeface="Calibri Light" panose="020F0302020204030204" pitchFamily="34" charset="0"/>
              </a:rPr>
              <a:t> pas en </a:t>
            </a:r>
            <a:r>
              <a:rPr lang="nl-BE" sz="1800" dirty="0" err="1" smtClean="0">
                <a:latin typeface="Calibri Light" panose="020F0302020204030204" pitchFamily="34" charset="0"/>
              </a:rPr>
              <a:t>Belgique</a:t>
            </a:r>
            <a:endParaRPr lang="nl-BE" sz="1800" dirty="0" smtClean="0">
              <a:latin typeface="Calibri Light" panose="020F0302020204030204" pitchFamily="34" charset="0"/>
            </a:endParaRPr>
          </a:p>
          <a:p>
            <a:endParaRPr lang="nl-BE" dirty="0"/>
          </a:p>
        </p:txBody>
      </p:sp>
      <p:sp>
        <p:nvSpPr>
          <p:cNvPr id="4" name="Titel 1"/>
          <p:cNvSpPr txBox="1">
            <a:spLocks/>
          </p:cNvSpPr>
          <p:nvPr/>
        </p:nvSpPr>
        <p:spPr>
          <a:xfrm>
            <a:off x="692400" y="332400"/>
            <a:ext cx="11382000" cy="900000"/>
          </a:xfrm>
          <a:prstGeom prst="rect">
            <a:avLst/>
          </a:prstGeom>
        </p:spPr>
        <p:txBody>
          <a:bodyPr vert="horz" lIns="0" tIns="0" rIns="0" bIns="0" rtlCol="0" anchor="b" anchorCtr="0">
            <a:normAutofit fontScale="92500" lnSpcReduction="20000"/>
          </a:bodyPr>
          <a:lstStyle>
            <a:lvl1pPr algn="l" defTabSz="914400" rtl="0" eaLnBrk="1" latinLnBrk="0" hangingPunct="1">
              <a:spcBef>
                <a:spcPct val="0"/>
              </a:spcBef>
              <a:buNone/>
              <a:defRPr lang="nl-BE" sz="3600" kern="1200" baseline="0" dirty="0">
                <a:solidFill>
                  <a:schemeClr val="tx2"/>
                </a:solidFill>
                <a:latin typeface="Arial" pitchFamily="34" charset="0"/>
                <a:ea typeface="+mj-ea"/>
                <a:cs typeface="Arial" pitchFamily="34" charset="0"/>
              </a:defRPr>
            </a:lvl1pPr>
          </a:lstStyle>
          <a:p>
            <a:r>
              <a:rPr lang="nl-BE" dirty="0" smtClean="0">
                <a:latin typeface="Calibri Light" panose="020F0302020204030204" pitchFamily="34" charset="0"/>
              </a:rPr>
              <a:t>GROUPE 1. Les composantes à ne pas reconstruire sur base du DWH MT&amp;PS et IPCAL</a:t>
            </a:r>
            <a:endParaRPr lang="nl-BE" dirty="0"/>
          </a:p>
        </p:txBody>
      </p:sp>
    </p:spTree>
    <p:extLst>
      <p:ext uri="{BB962C8B-B14F-4D97-AF65-F5344CB8AC3E}">
        <p14:creationId xmlns:p14="http://schemas.microsoft.com/office/powerpoint/2010/main" val="3655602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BE" dirty="0" smtClean="0">
                <a:latin typeface="Calibri Light" panose="020F0302020204030204" pitchFamily="34" charset="0"/>
              </a:rPr>
              <a:t>Une partie limitée du nombre de transferts sociaux est exemptée d’impôts, et sont dès lors absents d’IPCAL (voir aussi le Memento fiscal 2016, SPF Finances)</a:t>
            </a:r>
          </a:p>
          <a:p>
            <a:endParaRPr lang="nl-BE" dirty="0">
              <a:latin typeface="Calibri Light" panose="020F0302020204030204" pitchFamily="34" charset="0"/>
            </a:endParaRPr>
          </a:p>
          <a:p>
            <a:r>
              <a:rPr lang="nl-BE" dirty="0" smtClean="0">
                <a:latin typeface="Calibri Light" panose="020F0302020204030204" pitchFamily="34" charset="0"/>
              </a:rPr>
              <a:t>C’est le cas des </a:t>
            </a:r>
            <a:r>
              <a:rPr lang="fr-FR" dirty="0">
                <a:latin typeface="Calibri Light" panose="020F0302020204030204" pitchFamily="34" charset="0"/>
              </a:rPr>
              <a:t>e</a:t>
            </a:r>
            <a:r>
              <a:rPr lang="fr-FR" dirty="0" smtClean="0">
                <a:latin typeface="Calibri Light" panose="020F0302020204030204" pitchFamily="34" charset="0"/>
              </a:rPr>
              <a:t>xclusions sociales, </a:t>
            </a:r>
            <a:r>
              <a:rPr lang="fr-FR" dirty="0">
                <a:latin typeface="Calibri Light" panose="020F0302020204030204" pitchFamily="34" charset="0"/>
              </a:rPr>
              <a:t>non classée ailleurs (HY060G)</a:t>
            </a:r>
          </a:p>
          <a:p>
            <a:pPr lvl="1"/>
            <a:r>
              <a:rPr lang="nl-BE" sz="1800" dirty="0" smtClean="0">
                <a:latin typeface="Calibri Light" panose="020F0302020204030204" pitchFamily="34" charset="0"/>
              </a:rPr>
              <a:t>Le </a:t>
            </a:r>
            <a:r>
              <a:rPr lang="nl-BE" sz="1800" dirty="0" smtClean="0">
                <a:latin typeface="Calibri Light" panose="020F0302020204030204" pitchFamily="34" charset="0"/>
              </a:rPr>
              <a:t>revenu d’intégration sociale </a:t>
            </a:r>
            <a:r>
              <a:rPr lang="nl-BE" sz="1800" dirty="0" err="1" smtClean="0">
                <a:latin typeface="Calibri Light" panose="020F0302020204030204" pitchFamily="34" charset="0"/>
              </a:rPr>
              <a:t>est</a:t>
            </a:r>
            <a:r>
              <a:rPr lang="nl-BE" sz="1800" dirty="0" smtClean="0">
                <a:latin typeface="Calibri Light" panose="020F0302020204030204" pitchFamily="34" charset="0"/>
              </a:rPr>
              <a:t> </a:t>
            </a:r>
            <a:r>
              <a:rPr lang="nl-BE" sz="1800" dirty="0" smtClean="0">
                <a:latin typeface="Calibri Light" panose="020F0302020204030204" pitchFamily="34" charset="0"/>
              </a:rPr>
              <a:t>exempté </a:t>
            </a:r>
            <a:r>
              <a:rPr lang="nl-BE" sz="1800" dirty="0" smtClean="0">
                <a:latin typeface="Calibri Light" panose="020F0302020204030204" pitchFamily="34" charset="0"/>
              </a:rPr>
              <a:t>d’impôts</a:t>
            </a:r>
            <a:endParaRPr lang="nl-BE" dirty="0">
              <a:latin typeface="Calibri Light" panose="020F0302020204030204" pitchFamily="34" charset="0"/>
            </a:endParaRPr>
          </a:p>
          <a:p>
            <a:endParaRPr lang="nl-BE" dirty="0"/>
          </a:p>
        </p:txBody>
      </p:sp>
      <p:sp>
        <p:nvSpPr>
          <p:cNvPr id="4" name="Titel 1"/>
          <p:cNvSpPr txBox="1">
            <a:spLocks/>
          </p:cNvSpPr>
          <p:nvPr/>
        </p:nvSpPr>
        <p:spPr>
          <a:xfrm>
            <a:off x="692400" y="332400"/>
            <a:ext cx="11382000" cy="900000"/>
          </a:xfrm>
          <a:prstGeom prst="rect">
            <a:avLst/>
          </a:prstGeom>
        </p:spPr>
        <p:txBody>
          <a:bodyPr vert="horz" lIns="0" tIns="0" rIns="0" bIns="0" rtlCol="0" anchor="b" anchorCtr="0">
            <a:normAutofit fontScale="92500"/>
          </a:bodyPr>
          <a:lstStyle>
            <a:lvl1pPr algn="l" defTabSz="914400" rtl="0" eaLnBrk="1" latinLnBrk="0" hangingPunct="1">
              <a:spcBef>
                <a:spcPct val="0"/>
              </a:spcBef>
              <a:buNone/>
              <a:defRPr lang="nl-BE" sz="3600" kern="1200" baseline="0" dirty="0">
                <a:solidFill>
                  <a:schemeClr val="tx2"/>
                </a:solidFill>
                <a:latin typeface="Arial" pitchFamily="34" charset="0"/>
                <a:ea typeface="+mj-ea"/>
                <a:cs typeface="Arial" pitchFamily="34" charset="0"/>
              </a:defRPr>
            </a:lvl1pPr>
          </a:lstStyle>
          <a:p>
            <a:r>
              <a:rPr lang="nl-BE" dirty="0" smtClean="0">
                <a:latin typeface="Calibri Light" panose="020F0302020204030204" pitchFamily="34" charset="0"/>
              </a:rPr>
              <a:t>GROUPE 2. Composantes à reconstruire sur base DU DWH MT&amp;PS</a:t>
            </a:r>
            <a:endParaRPr lang="nl-BE" dirty="0"/>
          </a:p>
        </p:txBody>
      </p:sp>
    </p:spTree>
    <p:extLst>
      <p:ext uri="{BB962C8B-B14F-4D97-AF65-F5344CB8AC3E}">
        <p14:creationId xmlns:p14="http://schemas.microsoft.com/office/powerpoint/2010/main" val="2067117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BE" dirty="0" smtClean="0">
                <a:latin typeface="Calibri Light" panose="020F0302020204030204" pitchFamily="34" charset="0"/>
              </a:rPr>
              <a:t>Revenu brut du salaire (autant en </a:t>
            </a:r>
            <a:r>
              <a:rPr lang="nl-BE" dirty="0" err="1" smtClean="0">
                <a:latin typeface="Calibri Light" panose="020F0302020204030204" pitchFamily="34" charset="0"/>
              </a:rPr>
              <a:t>espèces</a:t>
            </a:r>
            <a:r>
              <a:rPr lang="nl-BE" dirty="0" smtClean="0">
                <a:latin typeface="Calibri Light" panose="020F0302020204030204" pitchFamily="34" charset="0"/>
              </a:rPr>
              <a:t> </a:t>
            </a:r>
            <a:r>
              <a:rPr lang="nl-BE" dirty="0" smtClean="0">
                <a:latin typeface="Calibri Light" panose="020F0302020204030204" pitchFamily="34" charset="0"/>
              </a:rPr>
              <a:t>qu’en nature) (PY010G en PY020G)</a:t>
            </a:r>
          </a:p>
          <a:p>
            <a:endParaRPr lang="nl-BE" dirty="0" smtClean="0">
              <a:latin typeface="Calibri Light" panose="020F0302020204030204" pitchFamily="34" charset="0"/>
            </a:endParaRPr>
          </a:p>
          <a:p>
            <a:endParaRPr lang="nl-BE" dirty="0">
              <a:latin typeface="Calibri Light" panose="020F0302020204030204" pitchFamily="34" charset="0"/>
            </a:endParaRPr>
          </a:p>
          <a:p>
            <a:r>
              <a:rPr lang="nl-BE" dirty="0" smtClean="0">
                <a:latin typeface="Calibri Light" panose="020F0302020204030204" pitchFamily="34" charset="0"/>
              </a:rPr>
              <a:t>Transferts entre ménages (HY080G en HY130G)</a:t>
            </a:r>
          </a:p>
          <a:p>
            <a:pPr lvl="1"/>
            <a:r>
              <a:rPr lang="nl-BE" sz="1800" dirty="0" smtClean="0">
                <a:latin typeface="Calibri Light" panose="020F0302020204030204" pitchFamily="34" charset="0"/>
              </a:rPr>
              <a:t>L’administration fiscale adopte une définition plus stricte que EU-SILC → le transfert doit se faire dans le cadre d’une obligation légale</a:t>
            </a:r>
          </a:p>
          <a:p>
            <a:pPr lvl="1"/>
            <a:r>
              <a:rPr lang="nl-BE" sz="1800" dirty="0" smtClean="0">
                <a:latin typeface="Calibri Light" panose="020F0302020204030204" pitchFamily="34" charset="0"/>
              </a:rPr>
              <a:t>SILC: aussi les transferts non légalement obligatoire / transferts non-fiscalement déductibles peuvent être rapportés</a:t>
            </a:r>
            <a:endParaRPr lang="nl-BE" dirty="0">
              <a:latin typeface="Calibri Light" panose="020F0302020204030204" pitchFamily="34" charset="0"/>
            </a:endParaRPr>
          </a:p>
          <a:p>
            <a:endParaRPr lang="nl-BE" dirty="0">
              <a:latin typeface="Calibri Light" panose="020F0302020204030204" pitchFamily="34" charset="0"/>
            </a:endParaRPr>
          </a:p>
          <a:p>
            <a:endParaRPr lang="nl-BE" dirty="0">
              <a:latin typeface="Calibri Light" panose="020F0302020204030204" pitchFamily="34" charset="0"/>
            </a:endParaRPr>
          </a:p>
          <a:p>
            <a:endParaRPr lang="nl-BE" dirty="0">
              <a:latin typeface="Calibri Light" panose="020F0302020204030204" pitchFamily="34" charset="0"/>
            </a:endParaRPr>
          </a:p>
          <a:p>
            <a:endParaRPr lang="nl-BE" dirty="0">
              <a:latin typeface="Calibri Light" panose="020F0302020204030204" pitchFamily="34" charset="0"/>
            </a:endParaRPr>
          </a:p>
          <a:p>
            <a:endParaRPr lang="nl-BE" dirty="0"/>
          </a:p>
        </p:txBody>
      </p:sp>
      <p:sp>
        <p:nvSpPr>
          <p:cNvPr id="8" name="Titel 1"/>
          <p:cNvSpPr txBox="1">
            <a:spLocks/>
          </p:cNvSpPr>
          <p:nvPr/>
        </p:nvSpPr>
        <p:spPr>
          <a:xfrm>
            <a:off x="692400" y="332400"/>
            <a:ext cx="11382000" cy="900000"/>
          </a:xfrm>
          <a:prstGeom prst="rect">
            <a:avLst/>
          </a:prstGeom>
        </p:spPr>
        <p:txBody>
          <a:bodyPr vert="horz" lIns="0" tIns="0" rIns="0" bIns="0" rtlCol="0" anchor="b" anchorCtr="0">
            <a:normAutofit/>
          </a:bodyPr>
          <a:lstStyle>
            <a:lvl1pPr algn="l" defTabSz="914400" rtl="0" eaLnBrk="1" latinLnBrk="0" hangingPunct="1">
              <a:spcBef>
                <a:spcPct val="0"/>
              </a:spcBef>
              <a:buNone/>
              <a:defRPr lang="nl-BE" sz="3600" kern="1200" baseline="0" dirty="0">
                <a:solidFill>
                  <a:schemeClr val="tx2"/>
                </a:solidFill>
                <a:latin typeface="Arial" pitchFamily="34" charset="0"/>
                <a:ea typeface="+mj-ea"/>
                <a:cs typeface="Arial" pitchFamily="34" charset="0"/>
              </a:defRPr>
            </a:lvl1pPr>
          </a:lstStyle>
          <a:p>
            <a:pPr>
              <a:lnSpc>
                <a:spcPct val="80000"/>
              </a:lnSpc>
            </a:pPr>
            <a:r>
              <a:rPr lang="nl-BE" sz="3300" dirty="0" smtClean="0">
                <a:latin typeface="Calibri Light" panose="020F0302020204030204" pitchFamily="34" charset="0"/>
              </a:rPr>
              <a:t>GROUPE 3. Composantes à reconstruire sur base d’IPCAL</a:t>
            </a:r>
            <a:endParaRPr lang="nl-BE" sz="3300" dirty="0">
              <a:latin typeface="Calibri Light" panose="020F0302020204030204" pitchFamily="34" charset="0"/>
            </a:endParaRPr>
          </a:p>
        </p:txBody>
      </p:sp>
    </p:spTree>
    <p:extLst>
      <p:ext uri="{BB962C8B-B14F-4D97-AF65-F5344CB8AC3E}">
        <p14:creationId xmlns:p14="http://schemas.microsoft.com/office/powerpoint/2010/main" val="1268140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smtClean="0">
                <a:latin typeface="Calibri Light" panose="020F0302020204030204" pitchFamily="34" charset="0"/>
              </a:rPr>
              <a:t>GROUPE 4. Composantes à reconstruire sur base des deux sources</a:t>
            </a:r>
            <a:endParaRPr lang="nl-BE" dirty="0">
              <a:latin typeface="Calibri Light" panose="020F0302020204030204" pitchFamily="34" charset="0"/>
            </a:endParaRPr>
          </a:p>
        </p:txBody>
      </p:sp>
      <p:sp>
        <p:nvSpPr>
          <p:cNvPr id="3" name="Tijdelijke aanduiding voor inhoud 2"/>
          <p:cNvSpPr>
            <a:spLocks noGrp="1"/>
          </p:cNvSpPr>
          <p:nvPr>
            <p:ph idx="1"/>
          </p:nvPr>
        </p:nvSpPr>
        <p:spPr/>
        <p:txBody>
          <a:bodyPr/>
          <a:lstStyle/>
          <a:p>
            <a:r>
              <a:rPr lang="nl-BE" dirty="0" smtClean="0">
                <a:latin typeface="Calibri Light" panose="020F0302020204030204" pitchFamily="34" charset="0"/>
              </a:rPr>
              <a:t>Ce n’est pas sans problèmes</a:t>
            </a:r>
          </a:p>
          <a:p>
            <a:endParaRPr lang="nl-BE" dirty="0" smtClean="0">
              <a:latin typeface="Calibri Light" panose="020F0302020204030204" pitchFamily="34" charset="0"/>
            </a:endParaRPr>
          </a:p>
          <a:p>
            <a:r>
              <a:rPr lang="nl-BE" dirty="0" smtClean="0">
                <a:latin typeface="Calibri Light" panose="020F0302020204030204" pitchFamily="34" charset="0"/>
              </a:rPr>
              <a:t>Exemple: </a:t>
            </a:r>
            <a:r>
              <a:rPr lang="nl-BE" dirty="0" err="1" smtClean="0">
                <a:latin typeface="Calibri Light" panose="020F0302020204030204" pitchFamily="34" charset="0"/>
              </a:rPr>
              <a:t>Allocation</a:t>
            </a:r>
            <a:r>
              <a:rPr lang="nl-BE" dirty="0" smtClean="0">
                <a:latin typeface="Calibri Light" panose="020F0302020204030204" pitchFamily="34" charset="0"/>
              </a:rPr>
              <a:t> </a:t>
            </a:r>
            <a:r>
              <a:rPr lang="nl-BE" dirty="0" err="1">
                <a:latin typeface="Calibri Light" panose="020F0302020204030204" pitchFamily="34" charset="0"/>
              </a:rPr>
              <a:t>famille</a:t>
            </a:r>
            <a:r>
              <a:rPr lang="nl-BE" dirty="0">
                <a:latin typeface="Calibri Light" panose="020F0302020204030204" pitchFamily="34" charset="0"/>
              </a:rPr>
              <a:t> / </a:t>
            </a:r>
            <a:r>
              <a:rPr lang="nl-BE" dirty="0" err="1">
                <a:latin typeface="Calibri Light" panose="020F0302020204030204" pitchFamily="34" charset="0"/>
              </a:rPr>
              <a:t>enfants</a:t>
            </a:r>
            <a:r>
              <a:rPr lang="nl-BE" dirty="0">
                <a:latin typeface="Calibri Light" panose="020F0302020204030204" pitchFamily="34" charset="0"/>
              </a:rPr>
              <a:t> (HY050G)</a:t>
            </a:r>
          </a:p>
          <a:p>
            <a:pPr lvl="1"/>
            <a:r>
              <a:rPr lang="nl-BE" sz="1800" dirty="0" smtClean="0">
                <a:latin typeface="Calibri Light" panose="020F0302020204030204" pitchFamily="34" charset="0"/>
              </a:rPr>
              <a:t>Prime </a:t>
            </a:r>
            <a:r>
              <a:rPr lang="nl-BE" sz="1800" dirty="0" smtClean="0">
                <a:latin typeface="Calibri Light" panose="020F0302020204030204" pitchFamily="34" charset="0"/>
              </a:rPr>
              <a:t>de naissance / adoption → non-imposables mais reconstruites dans le DWH MT&amp;PS</a:t>
            </a:r>
          </a:p>
          <a:p>
            <a:pPr lvl="1"/>
            <a:r>
              <a:rPr lang="nl-BE" sz="1800" dirty="0" smtClean="0">
                <a:latin typeface="Calibri Light" panose="020F0302020204030204" pitchFamily="34" charset="0"/>
              </a:rPr>
              <a:t>Allocations familiales → idem</a:t>
            </a:r>
          </a:p>
          <a:p>
            <a:pPr lvl="1"/>
            <a:r>
              <a:rPr lang="nl-BE" sz="1800" dirty="0" smtClean="0">
                <a:latin typeface="Calibri Light" panose="020F0302020204030204" pitchFamily="34" charset="0"/>
              </a:rPr>
              <a:t>Allocation </a:t>
            </a:r>
            <a:r>
              <a:rPr lang="nl-BE" sz="1800" dirty="0">
                <a:latin typeface="Calibri Light" panose="020F0302020204030204" pitchFamily="34" charset="0"/>
              </a:rPr>
              <a:t>pour congé de maternité / congé de paternité </a:t>
            </a:r>
            <a:r>
              <a:rPr lang="nl-BE" sz="1800" dirty="0" smtClean="0">
                <a:latin typeface="Calibri Light" panose="020F0302020204030204" pitchFamily="34" charset="0"/>
              </a:rPr>
              <a:t>→ imposable, donc dans IPCAL mais </a:t>
            </a:r>
            <a:r>
              <a:rPr lang="mr-IN" sz="1800" dirty="0" smtClean="0">
                <a:latin typeface="Calibri Light" panose="020F0302020204030204" pitchFamily="34" charset="0"/>
              </a:rPr>
              <a:t>…</a:t>
            </a:r>
            <a:endParaRPr lang="fr-FR" sz="1800" dirty="0" smtClean="0">
              <a:latin typeface="Calibri Light" panose="020F0302020204030204" pitchFamily="34" charset="0"/>
            </a:endParaRPr>
          </a:p>
          <a:p>
            <a:pPr lvl="1"/>
            <a:r>
              <a:rPr lang="fr-FR" sz="1800" dirty="0" smtClean="0">
                <a:latin typeface="Calibri Light" panose="020F0302020204030204" pitchFamily="34" charset="0"/>
              </a:rPr>
              <a:t>Allocation pour congé de parentalité </a:t>
            </a:r>
            <a:r>
              <a:rPr lang="nl-BE" sz="1800" dirty="0" smtClean="0">
                <a:latin typeface="Calibri Light" panose="020F0302020204030204" pitchFamily="34" charset="0"/>
              </a:rPr>
              <a:t>→ imposable, donc dans IPCAL, mais </a:t>
            </a:r>
            <a:r>
              <a:rPr lang="mr-IN" sz="1800" dirty="0" smtClean="0">
                <a:latin typeface="Calibri Light" panose="020F0302020204030204" pitchFamily="34" charset="0"/>
              </a:rPr>
              <a:t>…</a:t>
            </a:r>
            <a:endParaRPr lang="nl-BE" sz="1800" dirty="0">
              <a:latin typeface="Calibri Light" panose="020F0302020204030204" pitchFamily="34" charset="0"/>
            </a:endParaRPr>
          </a:p>
          <a:p>
            <a:pPr marL="359637" lvl="1" indent="0">
              <a:buNone/>
            </a:pPr>
            <a:endParaRPr lang="nl-BE" sz="1800" dirty="0">
              <a:latin typeface="Calibri Light" panose="020F0302020204030204" pitchFamily="34" charset="0"/>
            </a:endParaRPr>
          </a:p>
          <a:p>
            <a:r>
              <a:rPr lang="nl-BE" dirty="0" smtClean="0">
                <a:latin typeface="Calibri Light" panose="020F0302020204030204" pitchFamily="34" charset="0"/>
              </a:rPr>
              <a:t>Même situation pour un revenu de remplacement</a:t>
            </a:r>
            <a:endParaRPr lang="nl-BE" dirty="0">
              <a:latin typeface="Calibri Light" panose="020F0302020204030204" pitchFamily="34" charset="0"/>
            </a:endParaRPr>
          </a:p>
        </p:txBody>
      </p:sp>
    </p:spTree>
    <p:extLst>
      <p:ext uri="{BB962C8B-B14F-4D97-AF65-F5344CB8AC3E}">
        <p14:creationId xmlns:p14="http://schemas.microsoft.com/office/powerpoint/2010/main" val="2955408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Corporate-KU Leuven-Liggend-Achtergrond Wit">
  <a:themeElements>
    <a:clrScheme name="KU Leuven Corporate">
      <a:dk1>
        <a:srgbClr val="00407A"/>
      </a:dk1>
      <a:lt1>
        <a:srgbClr val="FFFFFF"/>
      </a:lt1>
      <a:dk2>
        <a:srgbClr val="52BDEC"/>
      </a:dk2>
      <a:lt2>
        <a:srgbClr val="FFFFFF"/>
      </a:lt2>
      <a:accent1>
        <a:srgbClr val="00407A"/>
      </a:accent1>
      <a:accent2>
        <a:srgbClr val="1D8DB0"/>
      </a:accent2>
      <a:accent3>
        <a:srgbClr val="52BDEC"/>
      </a:accent3>
      <a:accent4>
        <a:srgbClr val="00407A"/>
      </a:accent4>
      <a:accent5>
        <a:srgbClr val="FF9E0F"/>
      </a:accent5>
      <a:accent6>
        <a:srgbClr val="FF4D00"/>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KU Leuven" id="{F2BCC727-2FE8-4CF6-A914-4F2FB01FAB1C}" vid="{5F7B67F4-B5EA-4346-9241-177087B30639}"/>
    </a:ext>
  </a:extLst>
</a:theme>
</file>

<file path=ppt/theme/theme2.xml><?xml version="1.0" encoding="utf-8"?>
<a:theme xmlns:a="http://schemas.openxmlformats.org/drawingml/2006/main" name="Corporate-KU Leuven-Liggend-Achtergrond Wit en Watermerk">
  <a:themeElements>
    <a:clrScheme name="KU Leuven Corporate">
      <a:dk1>
        <a:srgbClr val="00407A"/>
      </a:dk1>
      <a:lt1>
        <a:srgbClr val="FFFFFF"/>
      </a:lt1>
      <a:dk2>
        <a:srgbClr val="52BDEC"/>
      </a:dk2>
      <a:lt2>
        <a:srgbClr val="FFFFFF"/>
      </a:lt2>
      <a:accent1>
        <a:srgbClr val="00407A"/>
      </a:accent1>
      <a:accent2>
        <a:srgbClr val="1D8DB0"/>
      </a:accent2>
      <a:accent3>
        <a:srgbClr val="52BDEC"/>
      </a:accent3>
      <a:accent4>
        <a:srgbClr val="00407A"/>
      </a:accent4>
      <a:accent5>
        <a:srgbClr val="FF9E0F"/>
      </a:accent5>
      <a:accent6>
        <a:srgbClr val="FF4D00"/>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corporate-KULeuven</Template>
  <TotalTime>1049</TotalTime>
  <Words>2202</Words>
  <Application>Microsoft Office PowerPoint</Application>
  <PresentationFormat>Breedbeeld</PresentationFormat>
  <Paragraphs>182</Paragraphs>
  <Slides>11</Slides>
  <Notes>11</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11</vt:i4>
      </vt:variant>
    </vt:vector>
  </HeadingPairs>
  <TitlesOfParts>
    <vt:vector size="17" baseType="lpstr">
      <vt:lpstr>Arial</vt:lpstr>
      <vt:lpstr>Calibri</vt:lpstr>
      <vt:lpstr>Calibri Light</vt:lpstr>
      <vt:lpstr>Courier New</vt:lpstr>
      <vt:lpstr>Corporate-KU Leuven-Liggend-Achtergrond Wit</vt:lpstr>
      <vt:lpstr>Corporate-KU Leuven-Liggend-Achtergrond Wit en Watermerk</vt:lpstr>
      <vt:lpstr>Un revenu disponible sur base des données administratives</vt:lpstr>
      <vt:lpstr>Introduction</vt:lpstr>
      <vt:lpstr>Introduction</vt:lpstr>
      <vt:lpstr>PowerPoint-presentatie</vt:lpstr>
      <vt:lpstr>PowerPoint-presentatie</vt:lpstr>
      <vt:lpstr>PowerPoint-presentatie</vt:lpstr>
      <vt:lpstr>PowerPoint-presentatie</vt:lpstr>
      <vt:lpstr>PowerPoint-presentatie</vt:lpstr>
      <vt:lpstr>GROUPE 4. Composantes à reconstruire sur base des deux sources</vt:lpstr>
      <vt:lpstr>Et ensuite?</vt:lpstr>
      <vt:lpstr>Questions?</vt:lpstr>
    </vt:vector>
  </TitlesOfParts>
  <Company>KULeuven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ICTS | Communicatie, Servicepunt en Opleiding</dc:creator>
  <dc:description>Huisstijl KU Leuven - versie 24 juli 2012</dc:description>
  <cp:lastModifiedBy>Silke Laenen</cp:lastModifiedBy>
  <cp:revision>174</cp:revision>
  <cp:lastPrinted>2016-10-25T09:51:21Z</cp:lastPrinted>
  <dcterms:created xsi:type="dcterms:W3CDTF">2012-07-10T07:57:57Z</dcterms:created>
  <dcterms:modified xsi:type="dcterms:W3CDTF">2016-10-25T10:08:11Z</dcterms:modified>
</cp:coreProperties>
</file>