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21"/>
  </p:notesMasterIdLst>
  <p:handoutMasterIdLst>
    <p:handoutMasterId r:id="rId22"/>
  </p:handoutMasterIdLst>
  <p:sldIdLst>
    <p:sldId id="256" r:id="rId3"/>
    <p:sldId id="371" r:id="rId4"/>
    <p:sldId id="472" r:id="rId5"/>
    <p:sldId id="493" r:id="rId6"/>
    <p:sldId id="490" r:id="rId7"/>
    <p:sldId id="378" r:id="rId8"/>
    <p:sldId id="494" r:id="rId9"/>
    <p:sldId id="495" r:id="rId10"/>
    <p:sldId id="496" r:id="rId11"/>
    <p:sldId id="479" r:id="rId12"/>
    <p:sldId id="480" r:id="rId13"/>
    <p:sldId id="497" r:id="rId14"/>
    <p:sldId id="389" r:id="rId15"/>
    <p:sldId id="498" r:id="rId16"/>
    <p:sldId id="499" r:id="rId17"/>
    <p:sldId id="500" r:id="rId18"/>
    <p:sldId id="501" r:id="rId19"/>
    <p:sldId id="502" r:id="rId20"/>
  </p:sldIdLst>
  <p:sldSz cx="9144000" cy="6858000" type="screen4x3"/>
  <p:notesSz cx="666273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BB"/>
    <a:srgbClr val="008C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92" autoAdjust="0"/>
  </p:normalViewPr>
  <p:slideViewPr>
    <p:cSldViewPr>
      <p:cViewPr>
        <p:scale>
          <a:sx n="100" d="100"/>
          <a:sy n="100" d="100"/>
        </p:scale>
        <p:origin x="-946" y="2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46"/>
    </p:cViewPr>
  </p:sorterViewPr>
  <p:notesViewPr>
    <p:cSldViewPr>
      <p:cViewPr varScale="1">
        <p:scale>
          <a:sx n="50" d="100"/>
          <a:sy n="50" d="100"/>
        </p:scale>
        <p:origin x="-2904" y="-90"/>
      </p:cViewPr>
      <p:guideLst>
        <p:guide orient="horz" pos="3127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C5D11-FD05-4DE6-B37C-2DFDACA71B52}" type="datetimeFigureOut">
              <a:rPr lang="fr-BE" smtClean="0"/>
              <a:t>25/10/2016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FC663-FAAA-41AC-AD5B-F86EED9E2B9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43163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40151-7FFD-43DE-898A-D9CAABEA57DC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15153"/>
            <a:ext cx="533019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2109A-CD10-4B52-A551-F07EC376F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61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960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152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02F0-1D1A-4FF0-A939-D91727471464}" type="datetime1">
              <a:rPr lang="en-US" smtClean="0"/>
              <a:t>10/25/2016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88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8E61E-6C95-45D7-91C1-82862A10BEB5}" type="datetime1">
              <a:rPr lang="en-US" smtClean="0"/>
              <a:t>10/25/2016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05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D5C4-F06B-47B0-B3A7-0C76D748DB3D}" type="datetime1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5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9E7B-91AA-4523-BE46-0A41971EA2E1}" type="datetime1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32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41738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36764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69642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27794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04461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16988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49938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3" y="1556792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678000"/>
            <a:ext cx="9144000" cy="180000"/>
          </a:xfrm>
          <a:prstGeom prst="rect">
            <a:avLst/>
          </a:prstGeom>
          <a:solidFill>
            <a:srgbClr val="0080BB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567" y="6237312"/>
            <a:ext cx="402588" cy="40258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8748464" y="6370368"/>
            <a:ext cx="389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A8755405-6244-4D43-8215-E61FC2DFB5CA}" type="slidenum">
              <a:rPr lang="en-US" sz="1100" smtClean="0"/>
              <a:pPr algn="r"/>
              <a:t>‹#›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252364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4922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14590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434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35807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61" y="270892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6DB-A3A4-4612-A062-6EEE2188A4CD}" type="datetime1">
              <a:rPr lang="en-US" smtClean="0"/>
              <a:t>10/25/2016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6678000"/>
            <a:ext cx="9144000" cy="180000"/>
          </a:xfrm>
          <a:prstGeom prst="rect">
            <a:avLst/>
          </a:prstGeom>
          <a:solidFill>
            <a:srgbClr val="0080BB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567" y="6237312"/>
            <a:ext cx="402588" cy="402588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8748464" y="6370368"/>
            <a:ext cx="389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A8755405-6244-4D43-8215-E61FC2DFB5CA}" type="slidenum">
              <a:rPr lang="en-US" sz="1100" smtClean="0"/>
              <a:pPr algn="r"/>
              <a:t>‹#›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761368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0D750-F4D4-4587-9DC9-BAF49F6A8EB8}" type="datetime1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8A78-BB14-46B5-8F05-00F523E1CA5C}" type="datetime1">
              <a:rPr lang="en-US" smtClean="0"/>
              <a:t>10/25/2016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990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8E38C-CD66-4A05-A63D-B17A61989C70}" type="datetime1">
              <a:rPr lang="en-US" smtClean="0"/>
              <a:t>10/25/2016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15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5A900-AC81-434A-9B73-BA611D93933A}" type="datetime1">
              <a:rPr lang="en-US" smtClean="0"/>
              <a:t>10/25/2016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849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F52B2-F159-419E-8D2C-60A878A2AFE5}" type="datetime1">
              <a:rPr lang="en-US" smtClean="0"/>
              <a:t>10/25/2016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28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29FA7-B183-4258-8D59-DAA846867D8A}" type="datetime1">
              <a:rPr lang="en-US" smtClean="0"/>
              <a:t>10/25/2016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0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7A6DB-A3A4-4612-A062-6EEE2188A4CD}" type="datetime1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8264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38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41B0D-9067-4A8A-9267-28183F2C8AFA}" type="datetimeFigureOut">
              <a:rPr lang="nl-BE" smtClean="0"/>
              <a:t>25/10/2016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55468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fr-BE" dirty="0"/>
              <a:t>Datawarehouse </a:t>
            </a:r>
            <a:r>
              <a:rPr lang="fr-BE" dirty="0" smtClean="0"/>
              <a:t>marché du travail et protection sociale</a:t>
            </a:r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427984" y="4797152"/>
            <a:ext cx="46085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fr-FR" sz="2400" dirty="0" smtClean="0"/>
              <a:t>Groupe </a:t>
            </a:r>
            <a:r>
              <a:rPr lang="fr-FR" sz="2400" dirty="0" smtClean="0"/>
              <a:t>des utilisateurs </a:t>
            </a:r>
            <a:r>
              <a:rPr lang="fr-FR" sz="2400" dirty="0" smtClean="0"/>
              <a:t>27-10-2016</a:t>
            </a:r>
            <a:endParaRPr lang="fr-FR" sz="2400" dirty="0"/>
          </a:p>
          <a:p>
            <a:pPr eaLnBrk="0" hangingPunct="0"/>
            <a:r>
              <a:rPr lang="fr-FR" sz="2400" dirty="0" smtClean="0"/>
              <a:t>État </a:t>
            </a:r>
            <a:r>
              <a:rPr lang="fr-FR" sz="2400" dirty="0" smtClean="0"/>
              <a:t>d’avancement</a:t>
            </a: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159996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III. </a:t>
            </a:r>
            <a:r>
              <a:rPr lang="nl-BE" dirty="0" smtClean="0"/>
              <a:t>CMS en documentation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842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Transition vers un nouveau système: mise en </a:t>
            </a:r>
            <a:r>
              <a:rPr lang="nl-BE" sz="2800" dirty="0" err="1" smtClean="0"/>
              <a:t>application</a:t>
            </a:r>
            <a:r>
              <a:rPr lang="nl-BE" sz="2800" dirty="0" smtClean="0"/>
              <a:t> </a:t>
            </a:r>
            <a:r>
              <a:rPr lang="nl-BE" sz="2800" dirty="0" err="1" smtClean="0"/>
              <a:t>prévue</a:t>
            </a:r>
            <a:r>
              <a:rPr lang="nl-BE" sz="2800" dirty="0" smtClean="0"/>
              <a:t> pour </a:t>
            </a:r>
            <a:r>
              <a:rPr lang="nl-BE" sz="2800" dirty="0" err="1" smtClean="0"/>
              <a:t>le</a:t>
            </a:r>
            <a:r>
              <a:rPr lang="nl-BE" sz="2800" dirty="0" smtClean="0"/>
              <a:t> </a:t>
            </a:r>
            <a:r>
              <a:rPr lang="nl-BE" sz="2800" dirty="0" err="1" smtClean="0"/>
              <a:t>début</a:t>
            </a:r>
            <a:r>
              <a:rPr lang="nl-BE" sz="2800" dirty="0" smtClean="0"/>
              <a:t> de </a:t>
            </a:r>
            <a:r>
              <a:rPr lang="nl-BE" sz="2800" dirty="0" smtClean="0"/>
              <a:t>l’an prochain</a:t>
            </a:r>
          </a:p>
          <a:p>
            <a:endParaRPr lang="nl-BE" dirty="0" smtClean="0"/>
          </a:p>
          <a:p>
            <a:r>
              <a:rPr lang="nl-BE" sz="2800" dirty="0" smtClean="0"/>
              <a:t>Pas de changement fondamental pour les utilisateurs excepté que les fiches ne seront plus au format Word</a:t>
            </a:r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19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BE" sz="3000" dirty="0" smtClean="0"/>
              <a:t>Nouvelles fiches</a:t>
            </a:r>
            <a:endParaRPr lang="nl-BE" sz="3000" dirty="0"/>
          </a:p>
          <a:p>
            <a:endParaRPr lang="nl-BE" sz="2800" dirty="0" smtClean="0"/>
          </a:p>
          <a:p>
            <a:pPr lvl="1"/>
            <a:r>
              <a:rPr lang="nl-BE" sz="2900" dirty="0" smtClean="0"/>
              <a:t>FWB </a:t>
            </a:r>
            <a:r>
              <a:rPr lang="nl-BE" sz="2900" dirty="0"/>
              <a:t>: </a:t>
            </a:r>
            <a:r>
              <a:rPr lang="nl-BE" sz="2900" dirty="0" smtClean="0"/>
              <a:t>base de </a:t>
            </a:r>
            <a:r>
              <a:rPr lang="nl-BE" sz="2900" dirty="0" err="1" smtClean="0"/>
              <a:t>données</a:t>
            </a:r>
            <a:r>
              <a:rPr lang="nl-BE" sz="2900" dirty="0" smtClean="0"/>
              <a:t> SATURN</a:t>
            </a:r>
            <a:endParaRPr lang="nl-BE" sz="2900" dirty="0" smtClean="0"/>
          </a:p>
          <a:p>
            <a:pPr lvl="1">
              <a:lnSpc>
                <a:spcPct val="90000"/>
              </a:lnSpc>
            </a:pPr>
            <a:r>
              <a:rPr lang="nl-NL" sz="3200" dirty="0" err="1" smtClean="0"/>
              <a:t>Registre</a:t>
            </a:r>
            <a:r>
              <a:rPr lang="nl-NL" sz="3200" dirty="0" smtClean="0"/>
              <a:t> National: </a:t>
            </a:r>
            <a:r>
              <a:rPr lang="nl-NL" sz="3200" dirty="0" err="1" smtClean="0"/>
              <a:t>emploi</a:t>
            </a:r>
            <a:r>
              <a:rPr lang="nl-NL" sz="3200" dirty="0" smtClean="0"/>
              <a:t> </a:t>
            </a:r>
            <a:r>
              <a:rPr lang="nl-NL" sz="3200" dirty="0" err="1" smtClean="0"/>
              <a:t>auprès</a:t>
            </a:r>
            <a:r>
              <a:rPr lang="nl-NL" sz="3200" dirty="0" smtClean="0"/>
              <a:t> des </a:t>
            </a:r>
            <a:r>
              <a:rPr lang="nl-NL" sz="3200" dirty="0" err="1" smtClean="0"/>
              <a:t>institutions</a:t>
            </a:r>
            <a:r>
              <a:rPr lang="nl-NL" sz="3200" dirty="0" smtClean="0"/>
              <a:t> </a:t>
            </a:r>
            <a:r>
              <a:rPr lang="nl-NL" sz="3200" dirty="0" err="1" smtClean="0"/>
              <a:t>européennes</a:t>
            </a:r>
            <a:r>
              <a:rPr lang="nl-NL" sz="3200" dirty="0" smtClean="0"/>
              <a:t> et </a:t>
            </a:r>
            <a:r>
              <a:rPr lang="nl-NL" sz="3200" dirty="0" err="1" smtClean="0"/>
              <a:t>internationales</a:t>
            </a:r>
            <a:endParaRPr lang="nl-NL" sz="3200" dirty="0"/>
          </a:p>
          <a:p>
            <a:pPr lvl="1">
              <a:lnSpc>
                <a:spcPct val="90000"/>
              </a:lnSpc>
            </a:pPr>
            <a:r>
              <a:rPr lang="nl-NL" sz="3200" dirty="0" err="1" smtClean="0"/>
              <a:t>Registre</a:t>
            </a:r>
            <a:r>
              <a:rPr lang="nl-NL" sz="3200" dirty="0" smtClean="0"/>
              <a:t> National: </a:t>
            </a:r>
            <a:r>
              <a:rPr lang="nl-NL" sz="3200" dirty="0" err="1" smtClean="0"/>
              <a:t>cohabitation</a:t>
            </a:r>
            <a:r>
              <a:rPr lang="nl-NL" sz="3200" dirty="0" smtClean="0"/>
              <a:t> </a:t>
            </a:r>
            <a:r>
              <a:rPr lang="nl-NL" sz="3200" dirty="0" err="1" smtClean="0"/>
              <a:t>légale</a:t>
            </a:r>
            <a:endParaRPr lang="nl-NL" sz="3200" dirty="0"/>
          </a:p>
          <a:p>
            <a:pPr lvl="1"/>
            <a:endParaRPr lang="nl-BE" sz="2900" dirty="0"/>
          </a:p>
          <a:p>
            <a:r>
              <a:rPr lang="nl-BE" sz="3000" dirty="0" smtClean="0"/>
              <a:t>Maintenance </a:t>
            </a:r>
            <a:r>
              <a:rPr lang="nl-BE" sz="3000" dirty="0" smtClean="0"/>
              <a:t>des fiches existantes</a:t>
            </a:r>
            <a:endParaRPr lang="nl-BE" sz="3000" dirty="0"/>
          </a:p>
          <a:p>
            <a:endParaRPr lang="nl-BE" dirty="0"/>
          </a:p>
          <a:p>
            <a:pPr lvl="1"/>
            <a:r>
              <a:rPr lang="nl-BE" sz="2900" dirty="0" smtClean="0"/>
              <a:t>Complétées et actualisées: tâche permanente, aussi dans le nouveau système</a:t>
            </a:r>
            <a:endParaRPr lang="nl-BE" sz="2900" dirty="0"/>
          </a:p>
          <a:p>
            <a:endParaRPr lang="nl-BE" sz="2800" dirty="0"/>
          </a:p>
          <a:p>
            <a:pPr lvl="1"/>
            <a:endParaRPr lang="nl-BE" sz="2900" dirty="0"/>
          </a:p>
          <a:p>
            <a:endParaRPr lang="nl-BE" dirty="0" smtClean="0"/>
          </a:p>
          <a:p>
            <a:pPr lvl="1"/>
            <a:endParaRPr lang="nl-BE" dirty="0"/>
          </a:p>
          <a:p>
            <a:pPr lvl="1"/>
            <a:endParaRPr lang="nl-BE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9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BE" dirty="0" smtClean="0"/>
              <a:t>IV. Groupes de travail PONS</a:t>
            </a:r>
            <a:endParaRPr lang="fr-B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1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Groupes de travail 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3000" dirty="0" err="1" smtClean="0"/>
              <a:t>Notion</a:t>
            </a:r>
            <a:r>
              <a:rPr lang="nl-NL" sz="3000" dirty="0" smtClean="0"/>
              <a:t> de revenu et </a:t>
            </a:r>
            <a:r>
              <a:rPr lang="nl-NL" sz="3000" dirty="0" smtClean="0"/>
              <a:t>indicateur LWI</a:t>
            </a:r>
            <a:endParaRPr lang="nl-NL" sz="3000" dirty="0" smtClean="0"/>
          </a:p>
          <a:p>
            <a:pPr lvl="1"/>
            <a:endParaRPr lang="nl-NL" sz="2400" dirty="0" smtClean="0"/>
          </a:p>
          <a:p>
            <a:pPr lvl="1"/>
            <a:r>
              <a:rPr lang="nl-NL" sz="2400" dirty="0" err="1" smtClean="0"/>
              <a:t>Coupler</a:t>
            </a:r>
            <a:r>
              <a:rPr lang="nl-NL" sz="2400" dirty="0" smtClean="0"/>
              <a:t> les </a:t>
            </a:r>
            <a:r>
              <a:rPr lang="nl-NL" sz="2400" dirty="0" err="1" smtClean="0"/>
              <a:t>données</a:t>
            </a:r>
            <a:r>
              <a:rPr lang="nl-NL" sz="2400" dirty="0" smtClean="0"/>
              <a:t> EU-SILC et DWH MT&amp;PS</a:t>
            </a:r>
          </a:p>
          <a:p>
            <a:pPr lvl="1"/>
            <a:r>
              <a:rPr lang="nl-NL" sz="2400" dirty="0" smtClean="0"/>
              <a:t>Recherche </a:t>
            </a:r>
            <a:r>
              <a:rPr lang="nl-NL" sz="2400" dirty="0" err="1" smtClean="0"/>
              <a:t>menée</a:t>
            </a:r>
            <a:r>
              <a:rPr lang="nl-NL" sz="2400" dirty="0" smtClean="0"/>
              <a:t> par </a:t>
            </a:r>
            <a:r>
              <a:rPr lang="nl-NL" sz="2400" dirty="0" smtClean="0"/>
              <a:t>DGS-SB</a:t>
            </a:r>
            <a:r>
              <a:rPr lang="nl-NL" sz="2400" dirty="0" smtClean="0"/>
              <a:t>, CESO et Steunpunt Werk</a:t>
            </a:r>
          </a:p>
          <a:p>
            <a:pPr lvl="1"/>
            <a:endParaRPr lang="nl-NL" sz="24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nl-NL" sz="3000" dirty="0" err="1" smtClean="0"/>
              <a:t>Objectif</a:t>
            </a:r>
            <a:r>
              <a:rPr lang="nl-NL" sz="3000" dirty="0" smtClean="0"/>
              <a:t> (</a:t>
            </a:r>
            <a:r>
              <a:rPr lang="nl-NL" sz="3000" dirty="0" err="1" smtClean="0"/>
              <a:t>côté</a:t>
            </a:r>
            <a:r>
              <a:rPr lang="nl-NL" sz="3000" dirty="0" smtClean="0"/>
              <a:t> </a:t>
            </a:r>
            <a:r>
              <a:rPr lang="nl-NL" sz="3000" dirty="0"/>
              <a:t>CESO </a:t>
            </a:r>
            <a:r>
              <a:rPr lang="nl-NL" sz="3000" dirty="0" smtClean="0"/>
              <a:t>et </a:t>
            </a:r>
            <a:r>
              <a:rPr lang="nl-NL" sz="3000" dirty="0"/>
              <a:t>Steunpunt </a:t>
            </a:r>
            <a:r>
              <a:rPr lang="nl-NL" sz="3000" dirty="0" smtClean="0"/>
              <a:t>Werk)</a:t>
            </a:r>
            <a:endParaRPr lang="nl-NL" sz="3000" dirty="0"/>
          </a:p>
          <a:p>
            <a:pPr lvl="1"/>
            <a:endParaRPr lang="nl-NL" sz="2400" dirty="0"/>
          </a:p>
          <a:p>
            <a:pPr lvl="1"/>
            <a:r>
              <a:rPr lang="nl-NL" sz="2400" dirty="0" err="1" smtClean="0"/>
              <a:t>Exercice</a:t>
            </a:r>
            <a:r>
              <a:rPr lang="nl-NL" sz="2400" dirty="0" smtClean="0"/>
              <a:t> de </a:t>
            </a:r>
            <a:r>
              <a:rPr lang="nl-NL" sz="2400" dirty="0" err="1" smtClean="0"/>
              <a:t>comparaison</a:t>
            </a:r>
            <a:r>
              <a:rPr lang="nl-NL" sz="2400" dirty="0" smtClean="0"/>
              <a:t> </a:t>
            </a:r>
            <a:r>
              <a:rPr lang="nl-NL" sz="2400" dirty="0" err="1" smtClean="0"/>
              <a:t>entre</a:t>
            </a:r>
            <a:r>
              <a:rPr lang="nl-NL" sz="2400" dirty="0" smtClean="0"/>
              <a:t> </a:t>
            </a:r>
            <a:r>
              <a:rPr lang="nl-NL" sz="2400" dirty="0" smtClean="0"/>
              <a:t>les </a:t>
            </a:r>
            <a:r>
              <a:rPr lang="nl-NL" sz="2400" dirty="0" err="1" smtClean="0"/>
              <a:t>données</a:t>
            </a:r>
            <a:r>
              <a:rPr lang="nl-NL" sz="2400" dirty="0" smtClean="0"/>
              <a:t> de </a:t>
            </a:r>
            <a:r>
              <a:rPr lang="nl-NL" sz="2400" dirty="0" err="1" smtClean="0"/>
              <a:t>l’enquête</a:t>
            </a:r>
            <a:r>
              <a:rPr lang="nl-NL" sz="2400" dirty="0" smtClean="0"/>
              <a:t> </a:t>
            </a:r>
            <a:r>
              <a:rPr lang="nl-NL" sz="2400" dirty="0" smtClean="0"/>
              <a:t>EU-SILC et les </a:t>
            </a:r>
            <a:r>
              <a:rPr lang="nl-NL" sz="2400" dirty="0" err="1" smtClean="0"/>
              <a:t>données</a:t>
            </a:r>
            <a:r>
              <a:rPr lang="nl-NL" sz="2400" dirty="0" smtClean="0"/>
              <a:t> </a:t>
            </a:r>
            <a:r>
              <a:rPr lang="nl-NL" sz="2400" dirty="0" err="1" smtClean="0"/>
              <a:t>administratives</a:t>
            </a:r>
            <a:r>
              <a:rPr lang="nl-NL" sz="2400" dirty="0" smtClean="0"/>
              <a:t> du DWH MT&amp;PS</a:t>
            </a:r>
            <a:endParaRPr lang="nl-NL" sz="2400" dirty="0"/>
          </a:p>
          <a:p>
            <a:pPr lvl="1"/>
            <a:r>
              <a:rPr lang="nl-NL" sz="2400" dirty="0" err="1" smtClean="0"/>
              <a:t>Améliorer</a:t>
            </a:r>
            <a:r>
              <a:rPr lang="nl-NL" sz="2400" dirty="0" smtClean="0"/>
              <a:t> </a:t>
            </a:r>
            <a:r>
              <a:rPr lang="nl-NL" sz="2400" dirty="0" smtClean="0"/>
              <a:t>la </a:t>
            </a:r>
            <a:r>
              <a:rPr lang="nl-NL" sz="2400" dirty="0" err="1" smtClean="0"/>
              <a:t>notion</a:t>
            </a:r>
            <a:r>
              <a:rPr lang="nl-NL" sz="2400" dirty="0" smtClean="0"/>
              <a:t> de revenu et </a:t>
            </a:r>
            <a:r>
              <a:rPr lang="nl-NL" sz="2400" dirty="0" err="1" smtClean="0"/>
              <a:t>l’indicateur</a:t>
            </a:r>
            <a:r>
              <a:rPr lang="nl-NL" sz="2400" dirty="0" smtClean="0"/>
              <a:t> LWI </a:t>
            </a:r>
            <a:r>
              <a:rPr lang="nl-NL" sz="2400" dirty="0" smtClean="0"/>
              <a:t>si </a:t>
            </a:r>
            <a:r>
              <a:rPr lang="nl-NL" sz="2400" dirty="0" smtClean="0"/>
              <a:t>nécessaire</a:t>
            </a:r>
            <a:endParaRPr lang="nl-NL" sz="2400" dirty="0"/>
          </a:p>
          <a:p>
            <a:pPr lvl="1"/>
            <a:r>
              <a:rPr lang="nl-NL" sz="2400" dirty="0" err="1" smtClean="0"/>
              <a:t>Déterminer</a:t>
            </a:r>
            <a:r>
              <a:rPr lang="nl-NL" sz="2400" dirty="0" smtClean="0"/>
              <a:t> </a:t>
            </a:r>
            <a:r>
              <a:rPr lang="nl-NL" sz="2400" dirty="0" err="1" smtClean="0"/>
              <a:t>une</a:t>
            </a:r>
            <a:r>
              <a:rPr lang="nl-NL" sz="2400" dirty="0" smtClean="0"/>
              <a:t> </a:t>
            </a:r>
            <a:r>
              <a:rPr lang="nl-NL" sz="2400" dirty="0" err="1" smtClean="0"/>
              <a:t>définition</a:t>
            </a:r>
            <a:r>
              <a:rPr lang="nl-NL" sz="2400" dirty="0" smtClean="0"/>
              <a:t> du revenu du </a:t>
            </a:r>
            <a:r>
              <a:rPr lang="nl-NL" sz="2400" dirty="0" err="1" smtClean="0"/>
              <a:t>ménage</a:t>
            </a:r>
            <a:r>
              <a:rPr lang="nl-NL" sz="2400" dirty="0" smtClean="0"/>
              <a:t> </a:t>
            </a:r>
            <a:r>
              <a:rPr lang="nl-NL" sz="2400" dirty="0" err="1" smtClean="0"/>
              <a:t>disponible</a:t>
            </a:r>
            <a:r>
              <a:rPr lang="nl-NL" sz="2400" dirty="0" smtClean="0"/>
              <a:t> (net)</a:t>
            </a:r>
            <a:endParaRPr lang="nl-NL" sz="2400" dirty="0"/>
          </a:p>
          <a:p>
            <a:endParaRPr lang="nl-BE" sz="2800" dirty="0" smtClean="0"/>
          </a:p>
          <a:p>
            <a:pPr lvl="1"/>
            <a:endParaRPr lang="nl-BE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871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Groupes de travail 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nl-NL" dirty="0" err="1" smtClean="0"/>
              <a:t>Projet</a:t>
            </a:r>
            <a:r>
              <a:rPr lang="nl-NL" dirty="0" smtClean="0"/>
              <a:t> </a:t>
            </a:r>
            <a:r>
              <a:rPr lang="nl-NL" dirty="0" err="1" smtClean="0"/>
              <a:t>est</a:t>
            </a:r>
            <a:r>
              <a:rPr lang="nl-NL" dirty="0" smtClean="0"/>
              <a:t> en cours</a:t>
            </a:r>
            <a:endParaRPr lang="nl-NL" dirty="0"/>
          </a:p>
          <a:p>
            <a:pPr lvl="2"/>
            <a:endParaRPr lang="nl-NL" sz="2000" dirty="0"/>
          </a:p>
          <a:p>
            <a:pPr lvl="1"/>
            <a:r>
              <a:rPr lang="nl-NL" sz="2400" dirty="0" err="1" smtClean="0"/>
              <a:t>D’ici</a:t>
            </a:r>
            <a:r>
              <a:rPr lang="nl-NL" sz="2400" dirty="0" smtClean="0"/>
              <a:t> </a:t>
            </a:r>
            <a:r>
              <a:rPr lang="nl-NL" sz="2400" dirty="0" smtClean="0"/>
              <a:t>fin </a:t>
            </a:r>
            <a:r>
              <a:rPr lang="nl-NL" sz="2400" dirty="0" err="1" smtClean="0"/>
              <a:t>avril</a:t>
            </a:r>
            <a:r>
              <a:rPr lang="nl-NL" sz="2400" dirty="0" smtClean="0"/>
              <a:t>: mise en </a:t>
            </a:r>
            <a:r>
              <a:rPr lang="nl-NL" sz="2400" dirty="0" err="1" smtClean="0"/>
              <a:t>application</a:t>
            </a:r>
            <a:r>
              <a:rPr lang="nl-NL" sz="2400" dirty="0" smtClean="0"/>
              <a:t> </a:t>
            </a:r>
            <a:r>
              <a:rPr lang="nl-NL" sz="2400" dirty="0" err="1" smtClean="0"/>
              <a:t>d’une</a:t>
            </a:r>
            <a:r>
              <a:rPr lang="nl-NL" sz="2400" dirty="0" smtClean="0"/>
              <a:t> première </a:t>
            </a:r>
            <a:r>
              <a:rPr lang="nl-NL" sz="2400" dirty="0" err="1" smtClean="0"/>
              <a:t>version</a:t>
            </a:r>
            <a:r>
              <a:rPr lang="nl-NL" sz="2400" dirty="0" smtClean="0"/>
              <a:t> </a:t>
            </a:r>
            <a:r>
              <a:rPr lang="nl-NL" sz="2400" dirty="0" smtClean="0"/>
              <a:t>du mode de </a:t>
            </a:r>
            <a:r>
              <a:rPr lang="nl-NL" sz="2400" dirty="0" err="1" smtClean="0"/>
              <a:t>calcul</a:t>
            </a:r>
            <a:r>
              <a:rPr lang="nl-NL" sz="2400" dirty="0" smtClean="0"/>
              <a:t> </a:t>
            </a:r>
            <a:r>
              <a:rPr lang="nl-NL" sz="2400" dirty="0" smtClean="0"/>
              <a:t>du revenu du ménage </a:t>
            </a:r>
            <a:r>
              <a:rPr lang="nl-NL" sz="2400" dirty="0" err="1" smtClean="0"/>
              <a:t>disponible</a:t>
            </a:r>
            <a:endParaRPr lang="nl-NL" sz="2400" dirty="0" smtClean="0"/>
          </a:p>
          <a:p>
            <a:pPr marL="457200" lvl="1" indent="0">
              <a:buNone/>
            </a:pPr>
            <a:r>
              <a:rPr lang="fr-BE" sz="2400" dirty="0" smtClean="0"/>
              <a:t>	=&gt; explication Silke Laenen</a:t>
            </a:r>
            <a:endParaRPr lang="nl-NL" sz="2400" dirty="0"/>
          </a:p>
          <a:p>
            <a:pPr lvl="1"/>
            <a:r>
              <a:rPr lang="nl-NL" sz="2400" dirty="0" err="1" smtClean="0"/>
              <a:t>Développement</a:t>
            </a:r>
            <a:r>
              <a:rPr lang="nl-NL" sz="2400" dirty="0" smtClean="0"/>
              <a:t> au niveau de la BCSS: </a:t>
            </a:r>
            <a:r>
              <a:rPr lang="nl-NL" sz="2400" dirty="0" err="1" smtClean="0"/>
              <a:t>aussi</a:t>
            </a:r>
            <a:r>
              <a:rPr lang="nl-NL" sz="2400" dirty="0" smtClean="0"/>
              <a:t> </a:t>
            </a:r>
            <a:r>
              <a:rPr lang="nl-NL" sz="2400" dirty="0" err="1" smtClean="0"/>
              <a:t>vite</a:t>
            </a:r>
            <a:r>
              <a:rPr lang="nl-NL" sz="2400" dirty="0" smtClean="0"/>
              <a:t> que </a:t>
            </a:r>
            <a:r>
              <a:rPr lang="nl-NL" sz="2400" dirty="0" err="1" smtClean="0"/>
              <a:t>possible</a:t>
            </a:r>
            <a:endParaRPr lang="nl-NL" sz="2400" dirty="0"/>
          </a:p>
          <a:p>
            <a:pPr lvl="1"/>
            <a:r>
              <a:rPr lang="nl-NL" sz="2400" dirty="0"/>
              <a:t>LWI : </a:t>
            </a:r>
            <a:r>
              <a:rPr lang="nl-NL" sz="2400" dirty="0" err="1"/>
              <a:t>livraison</a:t>
            </a:r>
            <a:r>
              <a:rPr lang="nl-NL" sz="2400" dirty="0"/>
              <a:t> de la </a:t>
            </a:r>
            <a:r>
              <a:rPr lang="nl-NL" sz="2400" dirty="0" err="1"/>
              <a:t>note</a:t>
            </a:r>
            <a:r>
              <a:rPr lang="nl-NL" sz="2400" dirty="0"/>
              <a:t> </a:t>
            </a:r>
          </a:p>
          <a:p>
            <a:pPr lvl="2"/>
            <a:r>
              <a:rPr lang="nl-NL" sz="2000" dirty="0" err="1" smtClean="0"/>
              <a:t>qui</a:t>
            </a:r>
            <a:r>
              <a:rPr lang="nl-NL" sz="2000" dirty="0" smtClean="0"/>
              <a:t> </a:t>
            </a:r>
            <a:r>
              <a:rPr lang="nl-NL" sz="2000" dirty="0" err="1" smtClean="0"/>
              <a:t>identifie</a:t>
            </a:r>
            <a:r>
              <a:rPr lang="nl-NL" sz="2000" dirty="0" smtClean="0"/>
              <a:t> les </a:t>
            </a:r>
            <a:r>
              <a:rPr lang="nl-NL" sz="2000" dirty="0" err="1" smtClean="0"/>
              <a:t>différences</a:t>
            </a:r>
            <a:r>
              <a:rPr lang="nl-NL" sz="2000" dirty="0" smtClean="0"/>
              <a:t> </a:t>
            </a:r>
            <a:r>
              <a:rPr lang="nl-NL" sz="2000" dirty="0" err="1" smtClean="0"/>
              <a:t>entre</a:t>
            </a:r>
            <a:r>
              <a:rPr lang="nl-NL" sz="2000" dirty="0" smtClean="0"/>
              <a:t> </a:t>
            </a:r>
            <a:r>
              <a:rPr lang="nl-NL" sz="2000" dirty="0" err="1" smtClean="0"/>
              <a:t>le</a:t>
            </a:r>
            <a:r>
              <a:rPr lang="nl-NL" sz="2000" dirty="0" smtClean="0"/>
              <a:t> LWI </a:t>
            </a:r>
            <a:r>
              <a:rPr lang="nl-NL" sz="2000" dirty="0" err="1" smtClean="0"/>
              <a:t>sur</a:t>
            </a:r>
            <a:r>
              <a:rPr lang="nl-NL" sz="2000" dirty="0" smtClean="0"/>
              <a:t> base EU-SILC et LWI </a:t>
            </a:r>
            <a:r>
              <a:rPr lang="nl-NL" sz="2000" dirty="0" err="1" smtClean="0"/>
              <a:t>sur</a:t>
            </a:r>
            <a:r>
              <a:rPr lang="nl-NL" sz="2000" dirty="0" smtClean="0"/>
              <a:t> base du DWH MT&amp;PS</a:t>
            </a:r>
          </a:p>
          <a:p>
            <a:pPr lvl="2"/>
            <a:r>
              <a:rPr lang="nl-NL" sz="2000" dirty="0" err="1" smtClean="0"/>
              <a:t>qui</a:t>
            </a:r>
            <a:r>
              <a:rPr lang="nl-NL" sz="2000" dirty="0" smtClean="0"/>
              <a:t> </a:t>
            </a:r>
            <a:r>
              <a:rPr lang="nl-NL" sz="2000" dirty="0" err="1" smtClean="0"/>
              <a:t>essaie</a:t>
            </a:r>
            <a:r>
              <a:rPr lang="nl-NL" sz="2000" dirty="0" smtClean="0"/>
              <a:t> </a:t>
            </a:r>
            <a:r>
              <a:rPr lang="nl-NL" sz="2000" dirty="0" err="1" smtClean="0"/>
              <a:t>d’harmoniser</a:t>
            </a:r>
            <a:r>
              <a:rPr lang="nl-NL" sz="2000" dirty="0" smtClean="0"/>
              <a:t> les modes de </a:t>
            </a:r>
            <a:r>
              <a:rPr lang="nl-NL" sz="2000" dirty="0" err="1" smtClean="0"/>
              <a:t>calcul</a:t>
            </a:r>
            <a:r>
              <a:rPr lang="nl-NL" sz="2000" dirty="0" smtClean="0"/>
              <a:t> </a:t>
            </a:r>
            <a:endParaRPr lang="nl-NL" sz="2000" dirty="0"/>
          </a:p>
          <a:p>
            <a:endParaRPr lang="nl-BE" sz="2800" dirty="0" smtClean="0"/>
          </a:p>
          <a:p>
            <a:pPr lvl="1"/>
            <a:endParaRPr lang="nl-BE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0845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Groupes de travail </a:t>
            </a:r>
            <a:r>
              <a:rPr lang="nl-BE" dirty="0"/>
              <a:t>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BE" sz="3000" dirty="0" smtClean="0"/>
              <a:t>Données enseignement</a:t>
            </a:r>
            <a:endParaRPr lang="nl-BE" sz="3000" dirty="0"/>
          </a:p>
          <a:p>
            <a:pPr lvl="1"/>
            <a:endParaRPr lang="nl-BE" sz="2400" dirty="0"/>
          </a:p>
          <a:p>
            <a:pPr lvl="1"/>
            <a:r>
              <a:rPr lang="nl-BE" dirty="0" smtClean="0"/>
              <a:t>Communauté flamande: intégration de la base de données-LED</a:t>
            </a:r>
            <a:endParaRPr lang="nl-BE" dirty="0"/>
          </a:p>
          <a:p>
            <a:pPr lvl="1"/>
            <a:endParaRPr lang="nl-BE" dirty="0" smtClean="0"/>
          </a:p>
          <a:p>
            <a:pPr lvl="1"/>
            <a:r>
              <a:rPr lang="nl-BE" dirty="0" smtClean="0"/>
              <a:t>FWB </a:t>
            </a:r>
          </a:p>
          <a:p>
            <a:pPr lvl="1"/>
            <a:endParaRPr lang="nl-BE" dirty="0" smtClean="0"/>
          </a:p>
          <a:p>
            <a:pPr lvl="2"/>
            <a:r>
              <a:rPr lang="nl-BE" dirty="0" smtClean="0"/>
              <a:t>Intégration de la base de données SATURN </a:t>
            </a:r>
            <a:r>
              <a:rPr lang="nl-BE" dirty="0" smtClean="0"/>
              <a:t>(</a:t>
            </a:r>
            <a:r>
              <a:rPr lang="nl-BE" dirty="0" err="1" smtClean="0"/>
              <a:t>écoles</a:t>
            </a:r>
            <a:r>
              <a:rPr lang="nl-BE" dirty="0" smtClean="0"/>
              <a:t> supérieures)</a:t>
            </a:r>
            <a:endParaRPr lang="nl-BE" dirty="0" smtClean="0"/>
          </a:p>
          <a:p>
            <a:pPr lvl="2"/>
            <a:r>
              <a:rPr lang="en-US" dirty="0" err="1" smtClean="0"/>
              <a:t>Concertation</a:t>
            </a:r>
            <a:r>
              <a:rPr lang="en-US" dirty="0" smtClean="0"/>
              <a:t> a</a:t>
            </a:r>
            <a:r>
              <a:rPr lang="nl-BE" dirty="0" smtClean="0"/>
              <a:t>vec le CREF (universités)</a:t>
            </a:r>
            <a:endParaRPr lang="nl-BE" dirty="0"/>
          </a:p>
          <a:p>
            <a:pPr lvl="1"/>
            <a:endParaRPr lang="nl-BE" dirty="0" smtClean="0"/>
          </a:p>
          <a:p>
            <a:pPr lvl="1"/>
            <a:r>
              <a:rPr lang="nl-BE" dirty="0" smtClean="0"/>
              <a:t>Communauté germanophone: accord pour collaborer</a:t>
            </a:r>
            <a:endParaRPr lang="nl-BE" dirty="0"/>
          </a:p>
          <a:p>
            <a:endParaRPr lang="nl-NL" dirty="0"/>
          </a:p>
          <a:p>
            <a:endParaRPr lang="nl-BE" dirty="0" smtClean="0"/>
          </a:p>
          <a:p>
            <a:pPr lvl="1"/>
            <a:endParaRPr lang="nl-BE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617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Groupes de travail </a:t>
            </a:r>
            <a:r>
              <a:rPr lang="nl-BE" dirty="0"/>
              <a:t>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sz="3300" dirty="0" smtClean="0"/>
              <a:t>VDAB/FOREM/ACTIRIS/ADG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Code </a:t>
            </a:r>
            <a:r>
              <a:rPr lang="nl-NL" dirty="0" err="1" smtClean="0"/>
              <a:t>profession</a:t>
            </a:r>
            <a:endParaRPr lang="nl-NL" dirty="0" smtClean="0"/>
          </a:p>
          <a:p>
            <a:pPr lvl="1"/>
            <a:endParaRPr lang="nl-NL" dirty="0" smtClean="0"/>
          </a:p>
          <a:p>
            <a:pPr lvl="2"/>
            <a:r>
              <a:rPr lang="nl-NL" dirty="0" smtClean="0"/>
              <a:t>Les </a:t>
            </a:r>
            <a:r>
              <a:rPr lang="nl-NL" dirty="0" err="1" smtClean="0"/>
              <a:t>régions</a:t>
            </a:r>
            <a:r>
              <a:rPr lang="nl-NL" dirty="0" smtClean="0"/>
              <a:t> ont marqué leur </a:t>
            </a:r>
            <a:r>
              <a:rPr lang="nl-NL" dirty="0" err="1" smtClean="0"/>
              <a:t>accord</a:t>
            </a:r>
            <a:r>
              <a:rPr lang="nl-NL" dirty="0" smtClean="0"/>
              <a:t> pour </a:t>
            </a:r>
            <a:r>
              <a:rPr lang="nl-NL" dirty="0" err="1" smtClean="0"/>
              <a:t>importer</a:t>
            </a:r>
            <a:r>
              <a:rPr lang="nl-NL" dirty="0" smtClean="0"/>
              <a:t> COMPETENT</a:t>
            </a:r>
          </a:p>
          <a:p>
            <a:pPr lvl="2"/>
            <a:r>
              <a:rPr lang="nl-NL" dirty="0" err="1" smtClean="0"/>
              <a:t>Proposition</a:t>
            </a:r>
            <a:r>
              <a:rPr lang="nl-NL" dirty="0" smtClean="0"/>
              <a:t> de </a:t>
            </a:r>
            <a:r>
              <a:rPr lang="nl-NL" dirty="0" err="1" smtClean="0"/>
              <a:t>charger</a:t>
            </a:r>
            <a:r>
              <a:rPr lang="nl-NL" dirty="0" smtClean="0"/>
              <a:t> </a:t>
            </a:r>
            <a:r>
              <a:rPr lang="nl-NL" dirty="0" err="1" smtClean="0"/>
              <a:t>provisoirement</a:t>
            </a:r>
            <a:r>
              <a:rPr lang="nl-NL" dirty="0" smtClean="0"/>
              <a:t> les </a:t>
            </a:r>
            <a:r>
              <a:rPr lang="nl-NL" dirty="0" err="1" smtClean="0"/>
              <a:t>classifications</a:t>
            </a:r>
            <a:r>
              <a:rPr lang="nl-NL" dirty="0" smtClean="0"/>
              <a:t> </a:t>
            </a:r>
            <a:r>
              <a:rPr lang="nl-NL" dirty="0" err="1" smtClean="0"/>
              <a:t>actuelles</a:t>
            </a:r>
            <a:endParaRPr lang="nl-NL" dirty="0" smtClean="0"/>
          </a:p>
          <a:p>
            <a:pPr lvl="3"/>
            <a:r>
              <a:rPr lang="en-US" dirty="0" smtClean="0"/>
              <a:t>Non </a:t>
            </a:r>
            <a:r>
              <a:rPr lang="en-US" dirty="0" err="1" smtClean="0"/>
              <a:t>harmonisées</a:t>
            </a:r>
            <a:endParaRPr lang="nl-NL" dirty="0" smtClean="0"/>
          </a:p>
          <a:p>
            <a:pPr lvl="1"/>
            <a:endParaRPr lang="nl-NL" dirty="0" smtClean="0"/>
          </a:p>
          <a:p>
            <a:pPr lvl="1"/>
            <a:r>
              <a:rPr lang="nl-NL" dirty="0" err="1" smtClean="0"/>
              <a:t>Mesures</a:t>
            </a:r>
            <a:r>
              <a:rPr lang="nl-NL" dirty="0" smtClean="0"/>
              <a:t> pour </a:t>
            </a:r>
            <a:r>
              <a:rPr lang="nl-NL" dirty="0" err="1" smtClean="0"/>
              <a:t>l’emploi</a:t>
            </a:r>
            <a:endParaRPr lang="nl-NL" dirty="0" smtClean="0"/>
          </a:p>
          <a:p>
            <a:pPr lvl="1"/>
            <a:endParaRPr lang="nl-NL" dirty="0" smtClean="0"/>
          </a:p>
          <a:p>
            <a:pPr lvl="2"/>
            <a:r>
              <a:rPr lang="en-US" dirty="0" smtClean="0"/>
              <a:t>T</a:t>
            </a:r>
            <a:r>
              <a:rPr lang="nl-NL" dirty="0" err="1" smtClean="0"/>
              <a:t>ransférées</a:t>
            </a:r>
            <a:r>
              <a:rPr lang="nl-NL" dirty="0" smtClean="0"/>
              <a:t> </a:t>
            </a:r>
            <a:r>
              <a:rPr lang="nl-NL" dirty="0" err="1" smtClean="0"/>
              <a:t>aux</a:t>
            </a:r>
            <a:r>
              <a:rPr lang="nl-NL" dirty="0" smtClean="0"/>
              <a:t> </a:t>
            </a:r>
            <a:r>
              <a:rPr lang="nl-NL" dirty="0" err="1" smtClean="0"/>
              <a:t>régions</a:t>
            </a:r>
            <a:r>
              <a:rPr lang="nl-NL" dirty="0" smtClean="0"/>
              <a:t> suite à la </a:t>
            </a:r>
            <a:r>
              <a:rPr lang="nl-NL" dirty="0" err="1" smtClean="0"/>
              <a:t>réforme</a:t>
            </a:r>
            <a:r>
              <a:rPr lang="nl-NL" dirty="0" smtClean="0"/>
              <a:t> de </a:t>
            </a:r>
            <a:r>
              <a:rPr lang="nl-NL" dirty="0" err="1" smtClean="0"/>
              <a:t>l’Etat</a:t>
            </a:r>
            <a:r>
              <a:rPr lang="nl-NL" dirty="0" smtClean="0"/>
              <a:t>.</a:t>
            </a:r>
          </a:p>
          <a:p>
            <a:endParaRPr lang="nl-BE" dirty="0" smtClean="0"/>
          </a:p>
          <a:p>
            <a:pPr lvl="1"/>
            <a:endParaRPr lang="nl-BE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0102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Groupes de travail </a:t>
            </a:r>
            <a:r>
              <a:rPr lang="nl-BE" dirty="0"/>
              <a:t>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Projet Dynam</a:t>
            </a:r>
          </a:p>
          <a:p>
            <a:pPr lvl="1"/>
            <a:endParaRPr lang="nl-BE" dirty="0" smtClean="0"/>
          </a:p>
          <a:p>
            <a:r>
              <a:rPr lang="nl-NL" sz="2800" dirty="0" err="1" smtClean="0"/>
              <a:t>Lancement</a:t>
            </a:r>
            <a:r>
              <a:rPr lang="nl-NL" sz="2800" dirty="0" smtClean="0"/>
              <a:t> </a:t>
            </a:r>
            <a:r>
              <a:rPr lang="nl-NL" sz="2800" dirty="0" err="1" smtClean="0"/>
              <a:t>d’un</a:t>
            </a:r>
            <a:r>
              <a:rPr lang="nl-NL" sz="2800" dirty="0" smtClean="0"/>
              <a:t> </a:t>
            </a:r>
            <a:r>
              <a:rPr lang="nl-NL" sz="2800" dirty="0" err="1" smtClean="0"/>
              <a:t>projet</a:t>
            </a:r>
            <a:r>
              <a:rPr lang="nl-NL" sz="2800" dirty="0" smtClean="0"/>
              <a:t> </a:t>
            </a:r>
            <a:r>
              <a:rPr lang="nl-NL" sz="2800" dirty="0" err="1" smtClean="0"/>
              <a:t>d’indicateurs</a:t>
            </a:r>
            <a:r>
              <a:rPr lang="nl-NL" sz="2800" dirty="0" smtClean="0"/>
              <a:t> à propos du </a:t>
            </a:r>
            <a:r>
              <a:rPr lang="nl-NL" sz="2800" dirty="0" err="1" smtClean="0"/>
              <a:t>marché</a:t>
            </a:r>
            <a:r>
              <a:rPr lang="nl-NL" sz="2800" dirty="0" smtClean="0"/>
              <a:t> du </a:t>
            </a:r>
            <a:r>
              <a:rPr lang="nl-NL" sz="2800" dirty="0" err="1" smtClean="0"/>
              <a:t>travail</a:t>
            </a:r>
            <a:r>
              <a:rPr lang="nl-NL" sz="2800" dirty="0" smtClean="0"/>
              <a:t> et </a:t>
            </a:r>
            <a:r>
              <a:rPr lang="nl-NL" sz="2800" dirty="0" err="1" smtClean="0"/>
              <a:t>l’origine</a:t>
            </a:r>
            <a:endParaRPr lang="nl-NL" sz="2800" dirty="0" smtClean="0"/>
          </a:p>
          <a:p>
            <a:endParaRPr lang="nl-NL" dirty="0"/>
          </a:p>
          <a:p>
            <a:r>
              <a:rPr lang="nl-NL" sz="2800" dirty="0" err="1" smtClean="0"/>
              <a:t>Projet</a:t>
            </a:r>
            <a:r>
              <a:rPr lang="nl-NL" sz="2800" dirty="0" smtClean="0"/>
              <a:t> </a:t>
            </a:r>
            <a:r>
              <a:rPr lang="nl-NL" sz="2800" dirty="0" err="1" smtClean="0"/>
              <a:t>relatif</a:t>
            </a:r>
            <a:r>
              <a:rPr lang="nl-NL" sz="2800" dirty="0" smtClean="0"/>
              <a:t> à MIMOSIS </a:t>
            </a:r>
            <a:r>
              <a:rPr lang="nl-NL" sz="2800" dirty="0" smtClean="0"/>
              <a:t>et </a:t>
            </a:r>
            <a:r>
              <a:rPr lang="nl-NL" sz="2800" dirty="0" err="1" smtClean="0"/>
              <a:t>aux</a:t>
            </a:r>
            <a:r>
              <a:rPr lang="nl-NL" sz="2800" dirty="0" smtClean="0"/>
              <a:t> </a:t>
            </a:r>
            <a:r>
              <a:rPr lang="nl-NL" sz="2800" dirty="0" err="1" smtClean="0"/>
              <a:t>personnes</a:t>
            </a:r>
            <a:r>
              <a:rPr lang="nl-NL" sz="2800" dirty="0" smtClean="0"/>
              <a:t> </a:t>
            </a:r>
            <a:r>
              <a:rPr lang="nl-NL" sz="2800" dirty="0" err="1" smtClean="0"/>
              <a:t>handicapées</a:t>
            </a:r>
            <a:endParaRPr lang="nl-NL" sz="2800" dirty="0" smtClean="0"/>
          </a:p>
          <a:p>
            <a:pPr lvl="1"/>
            <a:endParaRPr lang="nl-BE" dirty="0" smtClean="0"/>
          </a:p>
          <a:p>
            <a:pPr lvl="1"/>
            <a:r>
              <a:rPr lang="nl-BE" dirty="0" smtClean="0"/>
              <a:t>Commanditaire: SPF SS</a:t>
            </a:r>
            <a:endParaRPr lang="nl-BE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493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/>
              <a:t>I. </a:t>
            </a:r>
            <a:r>
              <a:rPr lang="nl-BE" dirty="0" smtClean="0"/>
              <a:t>Aperçu des fichiers de données disponibles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8176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Sources: état </a:t>
            </a:r>
            <a:r>
              <a:rPr lang="fr-BE" dirty="0" smtClean="0"/>
              <a:t>d’avancement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fr-BE" sz="3000" dirty="0" smtClean="0"/>
              <a:t>Données de 2013 sont chargées</a:t>
            </a:r>
          </a:p>
          <a:p>
            <a:pPr>
              <a:lnSpc>
                <a:spcPct val="90000"/>
              </a:lnSpc>
            </a:pPr>
            <a:endParaRPr lang="fr-BE" dirty="0"/>
          </a:p>
          <a:p>
            <a:pPr>
              <a:lnSpc>
                <a:spcPct val="90000"/>
              </a:lnSpc>
            </a:pPr>
            <a:r>
              <a:rPr lang="fr-FR" sz="3000" dirty="0" smtClean="0"/>
              <a:t>Données de 2014 sont chargées exceptées pour le secteur statistique</a:t>
            </a:r>
            <a:endParaRPr lang="nl-NL" sz="3000" dirty="0"/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r>
              <a:rPr lang="fr-FR" sz="3000" dirty="0" smtClean="0"/>
              <a:t>Données de 2015 le processus de chargement est en cours</a:t>
            </a:r>
            <a:endParaRPr lang="fr-BE" sz="3000" dirty="0"/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 lvl="1">
              <a:lnSpc>
                <a:spcPct val="90000"/>
              </a:lnSpc>
            </a:pPr>
            <a:r>
              <a:rPr lang="nl-BE" dirty="0" smtClean="0"/>
              <a:t>Voir le schéma sur le site</a:t>
            </a:r>
            <a:endParaRPr lang="nl-BE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fr-FR" sz="3000" dirty="0" smtClean="0"/>
              <a:t>Complément: </a:t>
            </a:r>
            <a:r>
              <a:rPr lang="fr-FR" sz="3000" dirty="0" err="1" smtClean="0"/>
              <a:t>ONEm</a:t>
            </a:r>
            <a:r>
              <a:rPr lang="fr-FR" sz="3000" dirty="0" smtClean="0"/>
              <a:t> </a:t>
            </a:r>
            <a:r>
              <a:rPr lang="mr-IN" sz="3000" dirty="0" smtClean="0"/>
              <a:t>–</a:t>
            </a:r>
            <a:r>
              <a:rPr lang="fr-FR" sz="3000" dirty="0" smtClean="0"/>
              <a:t> Fin </a:t>
            </a:r>
            <a:r>
              <a:rPr lang="fr-FR" sz="3000" dirty="0" smtClean="0"/>
              <a:t>du droit article </a:t>
            </a:r>
            <a:r>
              <a:rPr lang="fr-FR" sz="3000" dirty="0" smtClean="0"/>
              <a:t>36</a:t>
            </a:r>
            <a:endParaRPr lang="nl-NL" sz="3000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0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nl-NL" sz="3200" dirty="0" err="1" smtClean="0"/>
              <a:t>Registre</a:t>
            </a:r>
            <a:r>
              <a:rPr lang="nl-NL" sz="3200" dirty="0" smtClean="0"/>
              <a:t> </a:t>
            </a:r>
            <a:r>
              <a:rPr lang="nl-NL" sz="3200" dirty="0" err="1" smtClean="0"/>
              <a:t>d’attente</a:t>
            </a:r>
            <a:r>
              <a:rPr lang="nl-NL" sz="3200" dirty="0" smtClean="0"/>
              <a:t>: </a:t>
            </a:r>
            <a:r>
              <a:rPr lang="nl-NL" sz="3200" dirty="0" err="1" smtClean="0"/>
              <a:t>problème</a:t>
            </a:r>
            <a:r>
              <a:rPr lang="nl-NL" sz="3200" dirty="0" smtClean="0"/>
              <a:t> </a:t>
            </a:r>
            <a:r>
              <a:rPr lang="nl-NL" sz="3200" dirty="0" err="1" smtClean="0"/>
              <a:t>avec</a:t>
            </a:r>
            <a:r>
              <a:rPr lang="nl-NL" sz="3200" dirty="0" smtClean="0"/>
              <a:t> les </a:t>
            </a:r>
            <a:r>
              <a:rPr lang="nl-NL" sz="3200" dirty="0" err="1" smtClean="0"/>
              <a:t>données</a:t>
            </a:r>
            <a:endParaRPr lang="nl-NL" sz="32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0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lvl="1"/>
            <a:endParaRPr lang="nl-NL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 lvl="1">
              <a:lnSpc>
                <a:spcPct val="90000"/>
              </a:lnSpc>
            </a:pPr>
            <a:endParaRPr lang="nl-NL" dirty="0" smtClean="0"/>
          </a:p>
          <a:p>
            <a:pPr>
              <a:lnSpc>
                <a:spcPct val="90000"/>
              </a:lnSpc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6794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Nouvelles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fr-FR" sz="3300" dirty="0" smtClean="0"/>
              <a:t>Nouvelle source de la FWB: données sur le niveau de formation SATURN =&gt; explications Anne-Laure Mathy</a:t>
            </a:r>
            <a:endParaRPr lang="fr-BE" sz="2900" dirty="0"/>
          </a:p>
          <a:p>
            <a:pPr>
              <a:lnSpc>
                <a:spcPct val="90000"/>
              </a:lnSpc>
            </a:pPr>
            <a:endParaRPr lang="nl-NL" dirty="0"/>
          </a:p>
          <a:p>
            <a:pPr>
              <a:lnSpc>
                <a:spcPct val="90000"/>
              </a:lnSpc>
            </a:pPr>
            <a:r>
              <a:rPr lang="nl-NL" sz="3300" dirty="0" err="1" smtClean="0"/>
              <a:t>Nouvelles</a:t>
            </a:r>
            <a:r>
              <a:rPr lang="nl-NL" sz="3300" dirty="0" smtClean="0"/>
              <a:t> sources issues du </a:t>
            </a:r>
            <a:r>
              <a:rPr lang="nl-NL" sz="3300" dirty="0" err="1" smtClean="0"/>
              <a:t>Registre</a:t>
            </a:r>
            <a:r>
              <a:rPr lang="nl-NL" sz="3300" dirty="0" smtClean="0"/>
              <a:t> National ont </a:t>
            </a:r>
            <a:r>
              <a:rPr lang="nl-NL" sz="3300" dirty="0" err="1" smtClean="0"/>
              <a:t>été</a:t>
            </a:r>
            <a:r>
              <a:rPr lang="nl-NL" sz="3300" dirty="0" smtClean="0"/>
              <a:t> </a:t>
            </a:r>
            <a:r>
              <a:rPr lang="nl-NL" sz="3300" dirty="0" err="1" smtClean="0"/>
              <a:t>chargées</a:t>
            </a:r>
            <a:r>
              <a:rPr lang="nl-NL" sz="3300" dirty="0" smtClean="0"/>
              <a:t>:</a:t>
            </a:r>
            <a:endParaRPr lang="nl-NL" sz="3300" dirty="0"/>
          </a:p>
          <a:p>
            <a:pPr lvl="1">
              <a:lnSpc>
                <a:spcPct val="90000"/>
              </a:lnSpc>
            </a:pPr>
            <a:endParaRPr lang="nl-NL" dirty="0"/>
          </a:p>
          <a:p>
            <a:pPr lvl="1">
              <a:lnSpc>
                <a:spcPct val="90000"/>
              </a:lnSpc>
            </a:pPr>
            <a:r>
              <a:rPr lang="nl-NL" dirty="0" err="1" smtClean="0"/>
              <a:t>Données</a:t>
            </a:r>
            <a:r>
              <a:rPr lang="nl-NL" dirty="0" smtClean="0"/>
              <a:t> à propos de </a:t>
            </a:r>
            <a:r>
              <a:rPr lang="nl-NL" dirty="0" err="1" smtClean="0"/>
              <a:t>l’emploi</a:t>
            </a:r>
            <a:r>
              <a:rPr lang="nl-NL" dirty="0" smtClean="0"/>
              <a:t> </a:t>
            </a:r>
            <a:r>
              <a:rPr lang="nl-NL" dirty="0" err="1" smtClean="0"/>
              <a:t>auprès</a:t>
            </a:r>
            <a:r>
              <a:rPr lang="nl-NL" dirty="0" smtClean="0"/>
              <a:t> des </a:t>
            </a:r>
            <a:r>
              <a:rPr lang="nl-NL" dirty="0" err="1" smtClean="0"/>
              <a:t>institutions</a:t>
            </a:r>
            <a:r>
              <a:rPr lang="nl-NL" dirty="0" smtClean="0"/>
              <a:t> </a:t>
            </a:r>
            <a:r>
              <a:rPr lang="nl-NL" dirty="0" err="1" smtClean="0"/>
              <a:t>européennes</a:t>
            </a:r>
            <a:r>
              <a:rPr lang="nl-NL" dirty="0" smtClean="0"/>
              <a:t> et </a:t>
            </a:r>
            <a:r>
              <a:rPr lang="nl-NL" dirty="0" err="1" smtClean="0"/>
              <a:t>internationales</a:t>
            </a:r>
            <a:endParaRPr lang="nl-NL" dirty="0"/>
          </a:p>
          <a:p>
            <a:pPr lvl="2">
              <a:lnSpc>
                <a:spcPct val="90000"/>
              </a:lnSpc>
            </a:pPr>
            <a:endParaRPr lang="nl-NL" dirty="0"/>
          </a:p>
          <a:p>
            <a:pPr lvl="2">
              <a:lnSpc>
                <a:spcPct val="90000"/>
              </a:lnSpc>
            </a:pPr>
            <a:r>
              <a:rPr lang="nl-NL" dirty="0" smtClean="0"/>
              <a:t>Pas de </a:t>
            </a:r>
            <a:r>
              <a:rPr lang="nl-NL" dirty="0" err="1" smtClean="0"/>
              <a:t>distinction</a:t>
            </a:r>
            <a:r>
              <a:rPr lang="nl-NL" dirty="0" smtClean="0"/>
              <a:t> </a:t>
            </a:r>
            <a:r>
              <a:rPr lang="nl-NL" dirty="0" err="1" smtClean="0"/>
              <a:t>entre</a:t>
            </a:r>
            <a:r>
              <a:rPr lang="nl-NL" dirty="0" smtClean="0"/>
              <a:t> les </a:t>
            </a:r>
            <a:r>
              <a:rPr lang="nl-NL" dirty="0" err="1" smtClean="0"/>
              <a:t>travailleurs</a:t>
            </a:r>
            <a:r>
              <a:rPr lang="nl-NL" dirty="0" smtClean="0"/>
              <a:t>, </a:t>
            </a:r>
            <a:r>
              <a:rPr lang="nl-NL" dirty="0" err="1" smtClean="0"/>
              <a:t>leurs</a:t>
            </a:r>
            <a:r>
              <a:rPr lang="nl-NL" dirty="0" smtClean="0"/>
              <a:t> </a:t>
            </a:r>
            <a:r>
              <a:rPr lang="nl-NL" dirty="0" err="1" smtClean="0"/>
              <a:t>conjoints</a:t>
            </a:r>
            <a:r>
              <a:rPr lang="nl-NL" dirty="0" smtClean="0"/>
              <a:t> </a:t>
            </a:r>
            <a:r>
              <a:rPr lang="nl-NL" dirty="0" smtClean="0"/>
              <a:t>et les </a:t>
            </a:r>
            <a:r>
              <a:rPr lang="nl-NL" dirty="0" err="1" smtClean="0"/>
              <a:t>personnes</a:t>
            </a:r>
            <a:r>
              <a:rPr lang="nl-NL" dirty="0" smtClean="0"/>
              <a:t> à charge</a:t>
            </a:r>
            <a:endParaRPr lang="nl-NL" dirty="0"/>
          </a:p>
          <a:p>
            <a:pPr lvl="2">
              <a:lnSpc>
                <a:spcPct val="90000"/>
              </a:lnSpc>
            </a:pPr>
            <a:r>
              <a:rPr lang="nl-NL" dirty="0" smtClean="0"/>
              <a:t>La question a </a:t>
            </a:r>
            <a:r>
              <a:rPr lang="nl-NL" dirty="0" err="1" smtClean="0"/>
              <a:t>été</a:t>
            </a:r>
            <a:r>
              <a:rPr lang="nl-NL" dirty="0" smtClean="0"/>
              <a:t> </a:t>
            </a:r>
            <a:r>
              <a:rPr lang="nl-NL" dirty="0" err="1" smtClean="0"/>
              <a:t>posée</a:t>
            </a:r>
            <a:r>
              <a:rPr lang="nl-NL" dirty="0" smtClean="0"/>
              <a:t> à </a:t>
            </a:r>
            <a:r>
              <a:rPr lang="nl-NL" dirty="0" err="1" smtClean="0"/>
              <a:t>l’UE</a:t>
            </a:r>
            <a:endParaRPr lang="nl-NL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fr-BE" dirty="0" smtClean="0"/>
              <a:t>	</a:t>
            </a:r>
            <a:r>
              <a:rPr lang="fr-BE" sz="2400" dirty="0" smtClean="0"/>
              <a:t>=&gt; explications Bart Scholiers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nl-NL" dirty="0"/>
          </a:p>
          <a:p>
            <a:pPr lvl="1">
              <a:lnSpc>
                <a:spcPct val="90000"/>
              </a:lnSpc>
            </a:pPr>
            <a:r>
              <a:rPr lang="nl-NL" dirty="0" err="1" smtClean="0"/>
              <a:t>Données</a:t>
            </a:r>
            <a:r>
              <a:rPr lang="nl-NL" dirty="0" smtClean="0"/>
              <a:t> à propos de la </a:t>
            </a:r>
            <a:r>
              <a:rPr lang="nl-NL" dirty="0" err="1" smtClean="0"/>
              <a:t>cohabitation</a:t>
            </a:r>
            <a:r>
              <a:rPr lang="nl-NL" dirty="0" smtClean="0"/>
              <a:t> </a:t>
            </a:r>
            <a:r>
              <a:rPr lang="nl-NL" dirty="0" err="1" smtClean="0"/>
              <a:t>légale</a:t>
            </a:r>
            <a:endParaRPr lang="nl-NL" dirty="0"/>
          </a:p>
          <a:p>
            <a:pPr lvl="1">
              <a:lnSpc>
                <a:spcPct val="90000"/>
              </a:lnSpc>
            </a:pPr>
            <a:endParaRPr lang="fr-BE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lvl="1"/>
            <a:endParaRPr lang="nl-NL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 lvl="1">
              <a:lnSpc>
                <a:spcPct val="90000"/>
              </a:lnSpc>
            </a:pPr>
            <a:endParaRPr lang="nl-NL" dirty="0" smtClean="0"/>
          </a:p>
          <a:p>
            <a:pPr>
              <a:lnSpc>
                <a:spcPct val="90000"/>
              </a:lnSpc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11158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 de la nomenclature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fr-BE" dirty="0" smtClean="0"/>
              <a:t>Extension aux populations suivantes</a:t>
            </a:r>
            <a:endParaRPr lang="fr-BE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lvl="1">
              <a:lnSpc>
                <a:spcPct val="90000"/>
              </a:lnSpc>
            </a:pPr>
            <a:r>
              <a:rPr lang="en-US" dirty="0" err="1" smtClean="0"/>
              <a:t>Travailleurs</a:t>
            </a:r>
            <a:r>
              <a:rPr lang="en-US" dirty="0" smtClean="0"/>
              <a:t> </a:t>
            </a:r>
            <a:r>
              <a:rPr lang="en-US" dirty="0" err="1" smtClean="0"/>
              <a:t>frontaliers</a:t>
            </a:r>
            <a:r>
              <a:rPr lang="en-US" dirty="0" smtClean="0"/>
              <a:t> </a:t>
            </a:r>
            <a:r>
              <a:rPr lang="en-US" dirty="0" err="1" smtClean="0"/>
              <a:t>sortants</a:t>
            </a:r>
            <a:endParaRPr lang="fr-BE" dirty="0"/>
          </a:p>
          <a:p>
            <a:pPr lvl="1">
              <a:lnSpc>
                <a:spcPct val="90000"/>
              </a:lnSpc>
            </a:pPr>
            <a:r>
              <a:rPr lang="fr-BE" dirty="0" smtClean="0"/>
              <a:t>Personnes travaillant auprès des institutions européennes et internationales</a:t>
            </a:r>
            <a:endParaRPr lang="fr-BE" dirty="0"/>
          </a:p>
          <a:p>
            <a:pPr lvl="1">
              <a:lnSpc>
                <a:spcPct val="90000"/>
              </a:lnSpc>
            </a:pPr>
            <a:r>
              <a:rPr lang="fr-FR" dirty="0" smtClean="0"/>
              <a:t>Personnes avec une incapacité de travail permanente </a:t>
            </a:r>
            <a:r>
              <a:rPr lang="fr-FR" dirty="0" err="1" smtClean="0"/>
              <a:t>dûe</a:t>
            </a:r>
            <a:r>
              <a:rPr lang="fr-FR" dirty="0" smtClean="0"/>
              <a:t> à un accident de travail (FAT)</a:t>
            </a:r>
            <a:endParaRPr lang="nl-NL" dirty="0"/>
          </a:p>
          <a:p>
            <a:pPr lvl="1">
              <a:lnSpc>
                <a:spcPct val="90000"/>
              </a:lnSpc>
            </a:pPr>
            <a:endParaRPr lang="nl-NL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nl-NL" dirty="0" err="1" smtClean="0"/>
              <a:t>Eviter</a:t>
            </a:r>
            <a:r>
              <a:rPr lang="nl-NL" dirty="0" smtClean="0"/>
              <a:t> les </a:t>
            </a:r>
            <a:r>
              <a:rPr lang="nl-NL" dirty="0" err="1" smtClean="0"/>
              <a:t>ruptures</a:t>
            </a:r>
            <a:r>
              <a:rPr lang="nl-NL" dirty="0" smtClean="0"/>
              <a:t> de </a:t>
            </a:r>
            <a:r>
              <a:rPr lang="nl-NL" dirty="0" err="1" smtClean="0"/>
              <a:t>tendances</a:t>
            </a:r>
            <a:endParaRPr lang="nl-NL" dirty="0"/>
          </a:p>
          <a:p>
            <a:pPr lvl="1"/>
            <a:endParaRPr lang="nl-BE" dirty="0"/>
          </a:p>
          <a:p>
            <a:pPr lvl="1"/>
            <a:endParaRPr lang="nl-BE" dirty="0" smtClean="0"/>
          </a:p>
          <a:p>
            <a:endParaRPr lang="nl-BE" dirty="0"/>
          </a:p>
          <a:p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390751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II. </a:t>
            </a:r>
            <a:r>
              <a:rPr lang="nl-BE" dirty="0" smtClean="0"/>
              <a:t>Applications web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9208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Mise à jour des applications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fr-BE" sz="10000" dirty="0"/>
          </a:p>
          <a:p>
            <a:r>
              <a:rPr lang="fr-BE" sz="11200" dirty="0" smtClean="0"/>
              <a:t>Applications de base remplacées définitivement par les applications web</a:t>
            </a:r>
          </a:p>
          <a:p>
            <a:endParaRPr lang="fr-BE" sz="10000" dirty="0"/>
          </a:p>
          <a:p>
            <a:r>
              <a:rPr lang="fr-BE" sz="11200" dirty="0" smtClean="0"/>
              <a:t>Mise à jour partielle de 2014 effectuée en septembre </a:t>
            </a:r>
          </a:p>
          <a:p>
            <a:pPr lvl="1"/>
            <a:endParaRPr lang="fr-BE" sz="9600" dirty="0" smtClean="0"/>
          </a:p>
          <a:p>
            <a:pPr lvl="1"/>
            <a:r>
              <a:rPr lang="fr-BE" sz="9600" dirty="0" smtClean="0"/>
              <a:t>Plus tard que prévu</a:t>
            </a:r>
          </a:p>
          <a:p>
            <a:endParaRPr lang="fr-BE" sz="10000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endParaRPr lang="fr-BE" sz="6300" dirty="0" smtClean="0"/>
          </a:p>
          <a:p>
            <a:pPr lvl="1">
              <a:lnSpc>
                <a:spcPct val="90000"/>
              </a:lnSpc>
            </a:pPr>
            <a:endParaRPr lang="fr-BE" sz="10000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fr-BE" dirty="0"/>
              <a:t>	</a:t>
            </a:r>
            <a:endParaRPr lang="fr-BE" dirty="0" smtClean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06228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Mise à jour des applications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nl-NL" sz="11200" dirty="0" err="1" smtClean="0"/>
              <a:t>Chiffres</a:t>
            </a:r>
            <a:r>
              <a:rPr lang="nl-NL" sz="11200" dirty="0" smtClean="0"/>
              <a:t> </a:t>
            </a:r>
            <a:r>
              <a:rPr lang="nl-NL" sz="11200" dirty="0" err="1" smtClean="0"/>
              <a:t>globaux</a:t>
            </a:r>
            <a:endParaRPr lang="en-US" sz="10000" dirty="0"/>
          </a:p>
          <a:p>
            <a:pPr lvl="1"/>
            <a:r>
              <a:rPr lang="fr-FR" sz="9600" dirty="0" smtClean="0"/>
              <a:t>Variable origine à partir de 2008</a:t>
            </a:r>
            <a:endParaRPr lang="en-US" sz="9600" dirty="0"/>
          </a:p>
          <a:p>
            <a:pPr lvl="1"/>
            <a:r>
              <a:rPr lang="fr-FR" sz="9600" dirty="0" smtClean="0"/>
              <a:t>Variable niveau d’étude pour les demandeurs d’emploi à partir de 2007</a:t>
            </a:r>
            <a:endParaRPr lang="en-US" sz="9600" dirty="0"/>
          </a:p>
          <a:p>
            <a:pPr lvl="1"/>
            <a:r>
              <a:rPr lang="fr-FR" sz="9600" dirty="0" smtClean="0"/>
              <a:t>Variable lieu de travail à partir de 2014</a:t>
            </a:r>
            <a:endParaRPr lang="en-US" sz="9600" dirty="0"/>
          </a:p>
          <a:p>
            <a:pPr marL="0" indent="0">
              <a:buNone/>
            </a:pPr>
            <a:r>
              <a:rPr lang="nl-NL" sz="10000" dirty="0"/>
              <a:t>  </a:t>
            </a:r>
            <a:endParaRPr lang="en-US" sz="10000" dirty="0"/>
          </a:p>
          <a:p>
            <a:r>
              <a:rPr lang="fr-FR" sz="11200" dirty="0" smtClean="0"/>
              <a:t>Mobilité socio-économique: variable origine à partir de 2008</a:t>
            </a:r>
            <a:endParaRPr lang="en-US" sz="11200" dirty="0"/>
          </a:p>
          <a:p>
            <a:pPr marL="0" indent="0">
              <a:buNone/>
            </a:pPr>
            <a:r>
              <a:rPr lang="nl-NL" sz="10000" dirty="0"/>
              <a:t> </a:t>
            </a:r>
            <a:endParaRPr lang="en-US" sz="10000" dirty="0"/>
          </a:p>
          <a:p>
            <a:r>
              <a:rPr lang="nl-NL" sz="11200" dirty="0" err="1" smtClean="0"/>
              <a:t>Composition</a:t>
            </a:r>
            <a:r>
              <a:rPr lang="nl-NL" sz="11200" dirty="0" smtClean="0"/>
              <a:t> de </a:t>
            </a:r>
            <a:r>
              <a:rPr lang="nl-NL" sz="11200" dirty="0" err="1" smtClean="0"/>
              <a:t>ménage</a:t>
            </a:r>
            <a:endParaRPr lang="en-US" sz="10000" dirty="0"/>
          </a:p>
          <a:p>
            <a:pPr lvl="1"/>
            <a:r>
              <a:rPr lang="fr-FR" sz="9600" dirty="0" smtClean="0"/>
              <a:t>Variable origine de la personne de référence à partir de 2008</a:t>
            </a:r>
          </a:p>
          <a:p>
            <a:pPr lvl="1"/>
            <a:r>
              <a:rPr lang="fr-FR" sz="9600" dirty="0" smtClean="0"/>
              <a:t>Variable origine du partenaire à partir de 2008</a:t>
            </a:r>
            <a:endParaRPr lang="en-US" sz="9600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endParaRPr lang="fr-BE" sz="6300" dirty="0" smtClean="0"/>
          </a:p>
          <a:p>
            <a:pPr lvl="1">
              <a:lnSpc>
                <a:spcPct val="90000"/>
              </a:lnSpc>
            </a:pPr>
            <a:endParaRPr lang="fr-BE" sz="10000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fr-BE" dirty="0"/>
              <a:t>	</a:t>
            </a:r>
            <a:endParaRPr lang="fr-BE" dirty="0" smtClean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4749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Nouvelle application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BE" sz="2800" dirty="0" smtClean="0"/>
              <a:t>Nouvelle application web </a:t>
            </a:r>
            <a:r>
              <a:rPr lang="fr-BE" sz="2800" dirty="0" smtClean="0"/>
              <a:t>relative à la </a:t>
            </a:r>
            <a:r>
              <a:rPr lang="fr-BE" sz="2800" dirty="0" smtClean="0"/>
              <a:t>mobilité socio-économique à court terme</a:t>
            </a:r>
          </a:p>
          <a:p>
            <a:pPr lvl="1"/>
            <a:endParaRPr lang="fr-BE" sz="2100" dirty="0" smtClean="0"/>
          </a:p>
          <a:p>
            <a:pPr lvl="1"/>
            <a:r>
              <a:rPr lang="fr-BE" sz="2100" dirty="0" smtClean="0"/>
              <a:t>Le développement va commencer</a:t>
            </a:r>
          </a:p>
          <a:p>
            <a:pPr lvl="1"/>
            <a:r>
              <a:rPr lang="fr-BE" sz="2100" dirty="0" smtClean="0"/>
              <a:t>Mise en application début de l’an prochain</a:t>
            </a:r>
          </a:p>
          <a:p>
            <a:endParaRPr lang="fr-BE" sz="2500" dirty="0"/>
          </a:p>
          <a:p>
            <a:endParaRPr lang="fr-BE" sz="25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08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5586</TotalTime>
  <Words>557</Words>
  <Application>Microsoft Office PowerPoint</Application>
  <PresentationFormat>On-screen Show (4:3)</PresentationFormat>
  <Paragraphs>170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Aangepast ontwerp</vt:lpstr>
      <vt:lpstr>Datawarehouse marché du travail et protection sociale</vt:lpstr>
      <vt:lpstr>I. Aperçu des fichiers de données disponibles</vt:lpstr>
      <vt:lpstr>Sources: état d’avancement</vt:lpstr>
      <vt:lpstr>Nouvelles sources</vt:lpstr>
      <vt:lpstr>Extension de la nomenclature</vt:lpstr>
      <vt:lpstr>II. Applications web</vt:lpstr>
      <vt:lpstr>Mise à jour des applications web</vt:lpstr>
      <vt:lpstr>Mise à jour des applications web</vt:lpstr>
      <vt:lpstr>Nouvelle application web</vt:lpstr>
      <vt:lpstr>III. CMS en documentation</vt:lpstr>
      <vt:lpstr>CMS</vt:lpstr>
      <vt:lpstr>Documentation</vt:lpstr>
      <vt:lpstr>IV. Groupes de travail PONS</vt:lpstr>
      <vt:lpstr>Groupes de travail PONS</vt:lpstr>
      <vt:lpstr>Groupes de travail PONS</vt:lpstr>
      <vt:lpstr>Groupes de travail PONS</vt:lpstr>
      <vt:lpstr>Groupes de travail PONS</vt:lpstr>
      <vt:lpstr>Groupes de travail PONS</vt:lpstr>
    </vt:vector>
  </TitlesOfParts>
  <Company>KSZ-BCSS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Isabelle Leroy</dc:creator>
  <cp:lastModifiedBy>Chris Brijs</cp:lastModifiedBy>
  <cp:revision>223</cp:revision>
  <cp:lastPrinted>2013-06-24T12:31:35Z</cp:lastPrinted>
  <dcterms:created xsi:type="dcterms:W3CDTF">2012-12-20T14:22:40Z</dcterms:created>
  <dcterms:modified xsi:type="dcterms:W3CDTF">2016-10-25T13:12:08Z</dcterms:modified>
</cp:coreProperties>
</file>