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56" r:id="rId3"/>
    <p:sldId id="371" r:id="rId4"/>
    <p:sldId id="472" r:id="rId5"/>
    <p:sldId id="493" r:id="rId6"/>
    <p:sldId id="490" r:id="rId7"/>
    <p:sldId id="378" r:id="rId8"/>
    <p:sldId id="494" r:id="rId9"/>
    <p:sldId id="495" r:id="rId10"/>
    <p:sldId id="496" r:id="rId11"/>
    <p:sldId id="479" r:id="rId12"/>
    <p:sldId id="480" r:id="rId13"/>
    <p:sldId id="497" r:id="rId14"/>
    <p:sldId id="389" r:id="rId15"/>
    <p:sldId id="498" r:id="rId16"/>
    <p:sldId id="499" r:id="rId17"/>
    <p:sldId id="500" r:id="rId18"/>
    <p:sldId id="501" r:id="rId19"/>
    <p:sldId id="502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2" autoAdjust="0"/>
  </p:normalViewPr>
  <p:slideViewPr>
    <p:cSldViewPr>
      <p:cViewPr>
        <p:scale>
          <a:sx n="100" d="100"/>
          <a:sy n="100" d="100"/>
        </p:scale>
        <p:origin x="-298" y="6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25/10/2016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5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02F0-1D1A-4FF0-A939-D91727471464}" type="datetime1">
              <a:rPr lang="en-US" smtClean="0"/>
              <a:t>10/25/2016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8E61E-6C95-45D7-91C1-82862A10BEB5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D5C4-F06B-47B0-B3A7-0C76D748DB3D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9E7B-91AA-4523-BE46-0A41971EA2E1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6DB-A3A4-4612-A062-6EEE2188A4CD}" type="datetime1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0D750-F4D4-4587-9DC9-BAF49F6A8EB8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8A78-BB14-46B5-8F05-00F523E1CA5C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E38C-CD66-4A05-A63D-B17A61989C70}" type="datetime1">
              <a:rPr lang="en-US" smtClean="0"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A900-AC81-434A-9B73-BA611D93933A}" type="datetime1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52B2-F159-419E-8D2C-60A878A2AFE5}" type="datetime1">
              <a:rPr lang="en-US" smtClean="0"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29FA7-B183-4258-8D59-DAA846867D8A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6DB-A3A4-4612-A062-6EEE2188A4CD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fr-BE" dirty="0" err="1"/>
              <a:t>Datawarehouse</a:t>
            </a:r>
            <a:r>
              <a:rPr lang="fr-BE" dirty="0"/>
              <a:t> </a:t>
            </a:r>
            <a:r>
              <a:rPr lang="fr-BE" dirty="0" err="1"/>
              <a:t>arbeidsmarkt</a:t>
            </a:r>
            <a:r>
              <a:rPr lang="fr-BE" dirty="0"/>
              <a:t> en sociale </a:t>
            </a:r>
            <a:r>
              <a:rPr lang="fr-BE" dirty="0" err="1"/>
              <a:t>bescherming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427538" y="4797152"/>
            <a:ext cx="4216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fr-FR" sz="2400" dirty="0" err="1"/>
              <a:t>Gebruikersgroep</a:t>
            </a:r>
            <a:r>
              <a:rPr lang="fr-FR" sz="2400" dirty="0"/>
              <a:t> </a:t>
            </a:r>
            <a:r>
              <a:rPr lang="fr-FR" sz="2400" dirty="0" smtClean="0"/>
              <a:t>27-10-2016</a:t>
            </a:r>
            <a:endParaRPr lang="fr-FR" sz="2400" dirty="0"/>
          </a:p>
          <a:p>
            <a:pPr eaLnBrk="0" hangingPunct="0"/>
            <a:r>
              <a:rPr lang="fr-FR" sz="2400" dirty="0"/>
              <a:t>Stand van </a:t>
            </a:r>
            <a:r>
              <a:rPr lang="fr-FR" sz="2400" dirty="0" err="1"/>
              <a:t>zaken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III. </a:t>
            </a:r>
            <a:r>
              <a:rPr lang="nl-BE" dirty="0" smtClean="0"/>
              <a:t>CMS en documentatie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Overgang </a:t>
            </a:r>
            <a:r>
              <a:rPr lang="nl-BE" sz="2800" dirty="0"/>
              <a:t>naar een nieuw </a:t>
            </a:r>
            <a:r>
              <a:rPr lang="nl-BE" sz="2800" dirty="0" smtClean="0"/>
              <a:t>systeem : oplevering </a:t>
            </a:r>
            <a:r>
              <a:rPr lang="nl-BE" sz="2800" dirty="0"/>
              <a:t>voorzien begin volgend </a:t>
            </a:r>
            <a:r>
              <a:rPr lang="nl-BE" sz="2800" dirty="0" smtClean="0"/>
              <a:t>jaar</a:t>
            </a:r>
          </a:p>
          <a:p>
            <a:endParaRPr lang="nl-BE" dirty="0" smtClean="0"/>
          </a:p>
          <a:p>
            <a:r>
              <a:rPr lang="nl-BE" sz="2800" dirty="0" smtClean="0"/>
              <a:t>Geen fundamentele verandering voor de gebruikers, behalve dat er geen fiches meer zijn in de vorm van Word-documenten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9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Documentatie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sz="3000" dirty="0" smtClean="0"/>
              <a:t>Nieuwe fiches </a:t>
            </a:r>
            <a:endParaRPr lang="nl-BE" sz="3000" dirty="0"/>
          </a:p>
          <a:p>
            <a:endParaRPr lang="nl-BE" sz="2800" dirty="0" smtClean="0"/>
          </a:p>
          <a:p>
            <a:pPr lvl="1"/>
            <a:r>
              <a:rPr lang="nl-BE" sz="2900" dirty="0" smtClean="0"/>
              <a:t>FWB </a:t>
            </a:r>
            <a:r>
              <a:rPr lang="nl-BE" sz="2900" dirty="0"/>
              <a:t>: </a:t>
            </a:r>
            <a:r>
              <a:rPr lang="nl-BE" sz="2900" dirty="0" smtClean="0"/>
              <a:t>databank SATURN</a:t>
            </a:r>
          </a:p>
          <a:p>
            <a:pPr lvl="1">
              <a:lnSpc>
                <a:spcPct val="90000"/>
              </a:lnSpc>
            </a:pPr>
            <a:r>
              <a:rPr lang="nl-NL" sz="3200" dirty="0" smtClean="0"/>
              <a:t>Rijksregister : </a:t>
            </a:r>
            <a:r>
              <a:rPr lang="nl-NL" sz="3200" dirty="0"/>
              <a:t>tewerkstelling bij Europese en internationale instellingen</a:t>
            </a:r>
          </a:p>
          <a:p>
            <a:pPr lvl="1">
              <a:lnSpc>
                <a:spcPct val="90000"/>
              </a:lnSpc>
            </a:pPr>
            <a:r>
              <a:rPr lang="nl-NL" sz="3200" dirty="0" smtClean="0"/>
              <a:t>Rijksregister : wettelijk </a:t>
            </a:r>
            <a:r>
              <a:rPr lang="nl-NL" sz="3200" dirty="0"/>
              <a:t>samenwonen</a:t>
            </a:r>
          </a:p>
          <a:p>
            <a:pPr lvl="1"/>
            <a:endParaRPr lang="nl-BE" sz="2900" dirty="0"/>
          </a:p>
          <a:p>
            <a:r>
              <a:rPr lang="nl-BE" sz="3000" dirty="0"/>
              <a:t>Onderhouden van de bestaande fiches</a:t>
            </a:r>
          </a:p>
          <a:p>
            <a:endParaRPr lang="nl-BE" dirty="0"/>
          </a:p>
          <a:p>
            <a:pPr lvl="1"/>
            <a:r>
              <a:rPr lang="nl-BE" sz="2900" dirty="0"/>
              <a:t>Aanvullen en actualiseren : permanente </a:t>
            </a:r>
            <a:r>
              <a:rPr lang="nl-BE" sz="2900" dirty="0" smtClean="0"/>
              <a:t>taak, ook in het nieuwe systeem</a:t>
            </a:r>
            <a:endParaRPr lang="nl-BE" sz="2900" dirty="0"/>
          </a:p>
          <a:p>
            <a:endParaRPr lang="nl-BE" sz="2800" dirty="0"/>
          </a:p>
          <a:p>
            <a:pPr lvl="1"/>
            <a:endParaRPr lang="nl-BE" sz="2900" dirty="0"/>
          </a:p>
          <a:p>
            <a:endParaRPr lang="nl-BE" dirty="0" smtClean="0"/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IV. </a:t>
            </a:r>
            <a:r>
              <a:rPr lang="fr-BE" dirty="0" err="1" smtClean="0"/>
              <a:t>Werkgroepen</a:t>
            </a:r>
            <a:r>
              <a:rPr lang="fr-BE" dirty="0" smtClean="0"/>
              <a:t> PONS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Werkgroepen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000" dirty="0" smtClean="0"/>
              <a:t>Inkomensnotie </a:t>
            </a:r>
            <a:r>
              <a:rPr lang="nl-NL" sz="3000" dirty="0"/>
              <a:t>en </a:t>
            </a:r>
            <a:r>
              <a:rPr lang="nl-NL" sz="3000" dirty="0" smtClean="0"/>
              <a:t>LWI-indicator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Koppeling data EU-SILC en DWH AM&amp;SB</a:t>
            </a:r>
          </a:p>
          <a:p>
            <a:pPr lvl="1"/>
            <a:r>
              <a:rPr lang="nl-NL" sz="2400" dirty="0" smtClean="0"/>
              <a:t>Onderzoek gevoerd door ADS-SB, CESO en Steunpunt Werk</a:t>
            </a:r>
          </a:p>
          <a:p>
            <a:pPr lvl="1"/>
            <a:endParaRPr lang="nl-NL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3000" dirty="0" smtClean="0"/>
              <a:t>Doelstelling (zijde </a:t>
            </a:r>
            <a:r>
              <a:rPr lang="nl-NL" sz="3000" dirty="0"/>
              <a:t>CESO en Steunpunt </a:t>
            </a:r>
            <a:r>
              <a:rPr lang="nl-NL" sz="3000" dirty="0" smtClean="0"/>
              <a:t>Werk)</a:t>
            </a:r>
            <a:endParaRPr lang="nl-NL" sz="3000" dirty="0"/>
          </a:p>
          <a:p>
            <a:pPr lvl="1"/>
            <a:endParaRPr lang="nl-NL" sz="2400" dirty="0"/>
          </a:p>
          <a:p>
            <a:pPr lvl="1"/>
            <a:r>
              <a:rPr lang="nl-NL" sz="2400" dirty="0"/>
              <a:t>Vergelijkende oefening maken tussen enquête-data EU-SILC en administratieve data DWH AM&amp;SB</a:t>
            </a:r>
          </a:p>
          <a:p>
            <a:pPr lvl="1"/>
            <a:r>
              <a:rPr lang="nl-NL" sz="2400" dirty="0"/>
              <a:t>Verbeteren van de inkomensnotie en LWI-indicator indien nodig</a:t>
            </a:r>
          </a:p>
          <a:p>
            <a:pPr lvl="1"/>
            <a:r>
              <a:rPr lang="nl-NL" sz="2400" dirty="0"/>
              <a:t>Bepaling definitie beschikbaar gezinsinkomen (netto inkomen)</a:t>
            </a:r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Werkgroepen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nl-NL" dirty="0" smtClean="0"/>
              <a:t>Project </a:t>
            </a:r>
            <a:r>
              <a:rPr lang="nl-NL" dirty="0"/>
              <a:t>is in </a:t>
            </a:r>
            <a:r>
              <a:rPr lang="nl-NL" dirty="0" smtClean="0"/>
              <a:t>uitvoering </a:t>
            </a:r>
            <a:endParaRPr lang="nl-NL" dirty="0"/>
          </a:p>
          <a:p>
            <a:pPr lvl="2"/>
            <a:endParaRPr lang="nl-NL" sz="2000" dirty="0"/>
          </a:p>
          <a:p>
            <a:pPr lvl="1"/>
            <a:r>
              <a:rPr lang="nl-NL" sz="2400" dirty="0"/>
              <a:t>Tegen eind april : oplevering eerste versie werkwijze beschikbaar </a:t>
            </a:r>
            <a:r>
              <a:rPr lang="nl-NL" sz="2400" dirty="0" smtClean="0"/>
              <a:t>gezinsinkomen</a:t>
            </a:r>
          </a:p>
          <a:p>
            <a:pPr marL="457200" lvl="1" indent="0">
              <a:buNone/>
            </a:pPr>
            <a:r>
              <a:rPr lang="fr-BE" sz="2400" dirty="0" smtClean="0"/>
              <a:t>	=&gt; </a:t>
            </a:r>
            <a:r>
              <a:rPr lang="fr-BE" sz="2400" dirty="0" err="1"/>
              <a:t>toelichting</a:t>
            </a:r>
            <a:r>
              <a:rPr lang="fr-BE" sz="2400" dirty="0"/>
              <a:t> </a:t>
            </a:r>
            <a:r>
              <a:rPr lang="fr-BE" sz="2400" dirty="0" err="1" smtClean="0"/>
              <a:t>Silke</a:t>
            </a:r>
            <a:r>
              <a:rPr lang="fr-BE" sz="2400" dirty="0" smtClean="0"/>
              <a:t> </a:t>
            </a:r>
            <a:r>
              <a:rPr lang="fr-BE" sz="2400" dirty="0" err="1" smtClean="0"/>
              <a:t>Laenen</a:t>
            </a:r>
            <a:endParaRPr lang="nl-NL" sz="2400" dirty="0"/>
          </a:p>
          <a:p>
            <a:pPr lvl="1"/>
            <a:r>
              <a:rPr lang="nl-NL" sz="2400" dirty="0"/>
              <a:t>Ontwikkeling door KSZ : zo vlug mogelijk erna</a:t>
            </a:r>
          </a:p>
          <a:p>
            <a:pPr lvl="1"/>
            <a:r>
              <a:rPr lang="nl-NL" sz="2400" dirty="0"/>
              <a:t>LWI : </a:t>
            </a:r>
            <a:r>
              <a:rPr lang="nl-NL" sz="2400" dirty="0" smtClean="0"/>
              <a:t>oplevering nota </a:t>
            </a:r>
            <a:r>
              <a:rPr lang="nl-NL" sz="2400" dirty="0"/>
              <a:t>waarbij </a:t>
            </a:r>
            <a:endParaRPr lang="nl-NL" sz="2400" dirty="0" smtClean="0"/>
          </a:p>
          <a:p>
            <a:pPr lvl="2"/>
            <a:r>
              <a:rPr lang="nl-NL" sz="2000" dirty="0" smtClean="0"/>
              <a:t>verschillen </a:t>
            </a:r>
            <a:r>
              <a:rPr lang="nl-NL" sz="2000" dirty="0"/>
              <a:t>tussen </a:t>
            </a:r>
            <a:r>
              <a:rPr lang="nl-NL" sz="2000" dirty="0" smtClean="0"/>
              <a:t>LWI op basis van EU-ISLC en LWI op basis van DWH AM&amp;SB in </a:t>
            </a:r>
            <a:r>
              <a:rPr lang="nl-NL" sz="2000" dirty="0"/>
              <a:t>kaart worden gebracht </a:t>
            </a:r>
            <a:endParaRPr lang="nl-NL" sz="2000" dirty="0" smtClean="0"/>
          </a:p>
          <a:p>
            <a:pPr lvl="2"/>
            <a:r>
              <a:rPr lang="nl-NL" sz="2000" dirty="0" smtClean="0"/>
              <a:t>de berekeningswijzen </a:t>
            </a:r>
            <a:r>
              <a:rPr lang="nl-NL" sz="2000" dirty="0" smtClean="0"/>
              <a:t>beter </a:t>
            </a:r>
            <a:r>
              <a:rPr lang="nl-NL" sz="2000" dirty="0"/>
              <a:t>op elkaar </a:t>
            </a:r>
            <a:r>
              <a:rPr lang="nl-NL" sz="2000" dirty="0" smtClean="0"/>
              <a:t>probeert af te stemmen</a:t>
            </a:r>
            <a:endParaRPr lang="nl-NL" sz="2000" dirty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8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Werkgroepen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sz="3000" dirty="0"/>
              <a:t>Onderwijsgegevens</a:t>
            </a:r>
          </a:p>
          <a:p>
            <a:pPr lvl="1"/>
            <a:endParaRPr lang="nl-BE" sz="2400" dirty="0"/>
          </a:p>
          <a:p>
            <a:pPr lvl="1"/>
            <a:r>
              <a:rPr lang="nl-BE" dirty="0" smtClean="0"/>
              <a:t>Vlaamse </a:t>
            </a:r>
            <a:r>
              <a:rPr lang="nl-BE" dirty="0"/>
              <a:t>Gemeenschap : integratie LED-databank</a:t>
            </a:r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FWB </a:t>
            </a:r>
          </a:p>
          <a:p>
            <a:pPr lvl="1"/>
            <a:endParaRPr lang="nl-BE" dirty="0" smtClean="0"/>
          </a:p>
          <a:p>
            <a:pPr lvl="2"/>
            <a:r>
              <a:rPr lang="nl-BE" dirty="0" smtClean="0"/>
              <a:t>Integratie databank SATURN (hogescholen)</a:t>
            </a:r>
          </a:p>
          <a:p>
            <a:pPr lvl="2"/>
            <a:r>
              <a:rPr lang="nl-BE" dirty="0" smtClean="0"/>
              <a:t>Overleg met CREF (universiteiten)</a:t>
            </a:r>
            <a:endParaRPr lang="nl-BE" dirty="0"/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Duitstalige </a:t>
            </a:r>
            <a:r>
              <a:rPr lang="nl-BE" dirty="0"/>
              <a:t>Gemeenschap : akkoord tot samenwerking</a:t>
            </a:r>
          </a:p>
          <a:p>
            <a:endParaRPr lang="nl-NL" dirty="0"/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Werkgroepen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300" dirty="0" smtClean="0"/>
              <a:t>VDAB/FOREM/ACTIRIS/ADG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Beroepencode </a:t>
            </a:r>
          </a:p>
          <a:p>
            <a:pPr lvl="1"/>
            <a:endParaRPr lang="nl-NL" dirty="0" smtClean="0"/>
          </a:p>
          <a:p>
            <a:pPr lvl="2"/>
            <a:r>
              <a:rPr lang="nl-NL" dirty="0" smtClean="0"/>
              <a:t>Regio’s hebben akkoord om COMPETENT in te voeren</a:t>
            </a:r>
          </a:p>
          <a:p>
            <a:pPr lvl="2"/>
            <a:r>
              <a:rPr lang="nl-NL" dirty="0" smtClean="0"/>
              <a:t>Voorstel om voorlopig de huidige classificaties in te laden zoals ze zijn</a:t>
            </a:r>
          </a:p>
          <a:p>
            <a:pPr lvl="2"/>
            <a:endParaRPr lang="nl-NL" dirty="0" smtClean="0"/>
          </a:p>
          <a:p>
            <a:pPr lvl="3"/>
            <a:r>
              <a:rPr lang="nl-NL" dirty="0" smtClean="0"/>
              <a:t>niet geharmoniseerd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Tewerkstellingsmaatregelen </a:t>
            </a:r>
          </a:p>
          <a:p>
            <a:pPr lvl="1"/>
            <a:endParaRPr lang="nl-NL" dirty="0" smtClean="0"/>
          </a:p>
          <a:p>
            <a:pPr lvl="2"/>
            <a:r>
              <a:rPr lang="nl-NL" dirty="0" smtClean="0"/>
              <a:t>naar regio’s overgeheveld door staathervorming</a:t>
            </a:r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01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Werkgroepen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Project </a:t>
            </a:r>
            <a:r>
              <a:rPr lang="nl-BE" sz="2800" dirty="0" err="1" smtClean="0"/>
              <a:t>Dynam</a:t>
            </a:r>
            <a:endParaRPr lang="nl-BE" sz="2800" dirty="0" smtClean="0"/>
          </a:p>
          <a:p>
            <a:pPr lvl="1"/>
            <a:endParaRPr lang="nl-BE" dirty="0" smtClean="0"/>
          </a:p>
          <a:p>
            <a:r>
              <a:rPr lang="nl-NL" sz="2800" dirty="0" smtClean="0"/>
              <a:t>Opstart </a:t>
            </a:r>
            <a:r>
              <a:rPr lang="nl-NL" sz="2800" dirty="0"/>
              <a:t>project indicatoren over de arbeidsmarkt en </a:t>
            </a:r>
            <a:r>
              <a:rPr lang="nl-NL" sz="2800" dirty="0" smtClean="0"/>
              <a:t>herkomst</a:t>
            </a:r>
          </a:p>
          <a:p>
            <a:endParaRPr lang="nl-NL" dirty="0"/>
          </a:p>
          <a:p>
            <a:r>
              <a:rPr lang="nl-NL" sz="2800" dirty="0" smtClean="0"/>
              <a:t>Projecten rond MIMOSIS en personen met een handicap</a:t>
            </a:r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Opdrachtgever FOD SZ</a:t>
            </a:r>
            <a:endParaRPr lang="nl-BE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4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I. </a:t>
            </a:r>
            <a:r>
              <a:rPr lang="nl-BE" dirty="0"/>
              <a:t>Overzicht beschikbare databestanden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Bronnen</a:t>
            </a:r>
            <a:r>
              <a:rPr lang="fr-BE" dirty="0" smtClean="0"/>
              <a:t> : stand van </a:t>
            </a:r>
            <a:r>
              <a:rPr lang="fr-BE" dirty="0" err="1" smtClean="0"/>
              <a:t>zaken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fr-BE" sz="3000" dirty="0" smtClean="0"/>
              <a:t>Data </a:t>
            </a:r>
            <a:r>
              <a:rPr lang="fr-BE" sz="3000" dirty="0"/>
              <a:t>2013 </a:t>
            </a:r>
            <a:r>
              <a:rPr lang="fr-BE" sz="3000" dirty="0" err="1"/>
              <a:t>zijn</a:t>
            </a:r>
            <a:r>
              <a:rPr lang="fr-BE" sz="3000" dirty="0"/>
              <a:t> </a:t>
            </a:r>
            <a:r>
              <a:rPr lang="fr-BE" sz="3000" dirty="0" err="1" smtClean="0"/>
              <a:t>ingeladen</a:t>
            </a:r>
            <a:endParaRPr lang="fr-BE" sz="3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r>
              <a:rPr lang="fr-BE" sz="3000" dirty="0"/>
              <a:t>Data 2014 </a:t>
            </a:r>
            <a:r>
              <a:rPr lang="fr-BE" sz="3000" dirty="0" err="1"/>
              <a:t>zijn</a:t>
            </a:r>
            <a:r>
              <a:rPr lang="fr-BE" sz="3000" dirty="0"/>
              <a:t> </a:t>
            </a:r>
            <a:r>
              <a:rPr lang="fr-BE" sz="3000" dirty="0" err="1"/>
              <a:t>ingeladen</a:t>
            </a:r>
            <a:r>
              <a:rPr lang="fr-BE" sz="3000" dirty="0"/>
              <a:t>, </a:t>
            </a:r>
            <a:r>
              <a:rPr lang="fr-BE" sz="3000" dirty="0" err="1"/>
              <a:t>behalve</a:t>
            </a:r>
            <a:r>
              <a:rPr lang="fr-BE" sz="3000" dirty="0"/>
              <a:t> : </a:t>
            </a:r>
            <a:r>
              <a:rPr lang="fr-BE" sz="3000" dirty="0" err="1"/>
              <a:t>statistische</a:t>
            </a:r>
            <a:r>
              <a:rPr lang="fr-BE" sz="3000" dirty="0"/>
              <a:t> </a:t>
            </a:r>
            <a:r>
              <a:rPr lang="fr-BE" sz="3000" dirty="0" err="1"/>
              <a:t>sector</a:t>
            </a:r>
            <a:endParaRPr lang="nl-NL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r>
              <a:rPr lang="nl-NL" sz="3000" dirty="0"/>
              <a:t>Data 2015 : proces van </a:t>
            </a:r>
            <a:r>
              <a:rPr lang="nl-NL" sz="3000" dirty="0" err="1"/>
              <a:t>inlading</a:t>
            </a:r>
            <a:r>
              <a:rPr lang="nl-NL" sz="3000" dirty="0"/>
              <a:t> aan de gang</a:t>
            </a:r>
            <a:endParaRPr lang="fr-BE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nl-BE" dirty="0" smtClean="0"/>
              <a:t>Zie schema website</a:t>
            </a:r>
            <a:endParaRPr lang="nl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sz="3000" dirty="0" err="1"/>
              <a:t>Aanvulling</a:t>
            </a:r>
            <a:r>
              <a:rPr lang="fr-BE" sz="3000" dirty="0"/>
              <a:t> : </a:t>
            </a:r>
            <a:r>
              <a:rPr lang="nl-NL" sz="3000" dirty="0"/>
              <a:t>RVA – </a:t>
            </a:r>
            <a:r>
              <a:rPr lang="nl-NL" sz="3000" dirty="0" smtClean="0"/>
              <a:t>Einde recht </a:t>
            </a:r>
            <a:r>
              <a:rPr lang="nl-NL" sz="3000" dirty="0"/>
              <a:t>artikel </a:t>
            </a:r>
            <a:r>
              <a:rPr lang="nl-NL" sz="3000" dirty="0" smtClean="0"/>
              <a:t>36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/>
              <a:t>Wachtregister : probleem met de data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/>
              <a:t>Nieuwe</a:t>
            </a:r>
            <a:r>
              <a:rPr lang="fr-BE" dirty="0"/>
              <a:t> </a:t>
            </a:r>
            <a:r>
              <a:rPr lang="fr-BE" dirty="0" err="1"/>
              <a:t>bronnen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nl-NL" sz="3300" dirty="0"/>
              <a:t>Nieuwe bron FWB : opleidingsgegevens SATURN</a:t>
            </a:r>
          </a:p>
          <a:p>
            <a:pPr marL="0" lvl="1" indent="0">
              <a:lnSpc>
                <a:spcPct val="90000"/>
              </a:lnSpc>
              <a:buNone/>
            </a:pPr>
            <a:r>
              <a:rPr lang="fr-BE" sz="2900" dirty="0" smtClean="0"/>
              <a:t>	=&gt; </a:t>
            </a:r>
            <a:r>
              <a:rPr lang="fr-BE" sz="2900" dirty="0" err="1"/>
              <a:t>toelichting</a:t>
            </a:r>
            <a:r>
              <a:rPr lang="fr-BE" sz="2900" dirty="0"/>
              <a:t> </a:t>
            </a:r>
            <a:r>
              <a:rPr lang="fr-BE" sz="2900" dirty="0" smtClean="0"/>
              <a:t>Anne-Laure </a:t>
            </a:r>
            <a:r>
              <a:rPr lang="fr-BE" sz="2900" dirty="0" err="1" smtClean="0"/>
              <a:t>Mathy</a:t>
            </a:r>
            <a:endParaRPr lang="fr-BE" sz="2900" dirty="0"/>
          </a:p>
          <a:p>
            <a:pPr>
              <a:lnSpc>
                <a:spcPct val="90000"/>
              </a:lnSpc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sz="3300" dirty="0"/>
              <a:t>Nieuwe bronnen afkomstig van het Rijksregister zijn ingeladen :</a:t>
            </a:r>
          </a:p>
          <a:p>
            <a:pPr lvl="1">
              <a:lnSpc>
                <a:spcPct val="90000"/>
              </a:lnSpc>
            </a:pP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/>
              <a:t>Gegevens over tewerkstelling bij Europese en internationale instellingen</a:t>
            </a:r>
          </a:p>
          <a:p>
            <a:pPr lvl="2">
              <a:lnSpc>
                <a:spcPct val="90000"/>
              </a:lnSpc>
            </a:pPr>
            <a:endParaRPr lang="nl-NL" dirty="0"/>
          </a:p>
          <a:p>
            <a:pPr lvl="2">
              <a:lnSpc>
                <a:spcPct val="90000"/>
              </a:lnSpc>
            </a:pPr>
            <a:r>
              <a:rPr lang="nl-NL" dirty="0"/>
              <a:t>Geen onderscheid tussen </a:t>
            </a:r>
            <a:r>
              <a:rPr lang="nl-NL" sz="2500" dirty="0"/>
              <a:t>werknemers, echtgenoten </a:t>
            </a:r>
            <a:r>
              <a:rPr lang="nl-NL" sz="2500" dirty="0"/>
              <a:t>en </a:t>
            </a:r>
            <a:r>
              <a:rPr lang="nl-NL" dirty="0"/>
              <a:t>personen ten laste</a:t>
            </a:r>
          </a:p>
          <a:p>
            <a:pPr lvl="2">
              <a:lnSpc>
                <a:spcPct val="90000"/>
              </a:lnSpc>
            </a:pPr>
            <a:r>
              <a:rPr lang="nl-NL" dirty="0"/>
              <a:t>Vraag voorgelegd aan de EU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 smtClean="0"/>
              <a:t>	</a:t>
            </a:r>
            <a:r>
              <a:rPr lang="fr-BE" sz="2400" dirty="0" smtClean="0"/>
              <a:t>=&gt; </a:t>
            </a:r>
            <a:r>
              <a:rPr lang="fr-BE" sz="2400" dirty="0" err="1"/>
              <a:t>toelichting</a:t>
            </a:r>
            <a:r>
              <a:rPr lang="fr-BE" sz="2400" dirty="0"/>
              <a:t> </a:t>
            </a:r>
            <a:r>
              <a:rPr lang="fr-BE" sz="2400" dirty="0" smtClean="0"/>
              <a:t>Bart </a:t>
            </a:r>
            <a:r>
              <a:rPr lang="fr-BE" sz="2400" dirty="0" err="1" smtClean="0"/>
              <a:t>Scholiers</a:t>
            </a:r>
            <a:endParaRPr lang="fr-BE" sz="2400" dirty="0" smtClean="0"/>
          </a:p>
          <a:p>
            <a:pPr marL="457200" lvl="1" indent="0">
              <a:lnSpc>
                <a:spcPct val="90000"/>
              </a:lnSpc>
              <a:buNone/>
            </a:pP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/>
              <a:t>Gegevens over wettelijk samenwonen</a:t>
            </a:r>
          </a:p>
          <a:p>
            <a:pPr lvl="1">
              <a:lnSpc>
                <a:spcPct val="90000"/>
              </a:lnSpc>
            </a:pP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115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Uitbreiding nomenclatuur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dirty="0" err="1"/>
              <a:t>Uitbreiding</a:t>
            </a:r>
            <a:r>
              <a:rPr lang="fr-BE" dirty="0"/>
              <a:t> met </a:t>
            </a:r>
            <a:r>
              <a:rPr lang="fr-BE" dirty="0" err="1"/>
              <a:t>volgende</a:t>
            </a:r>
            <a:r>
              <a:rPr lang="fr-BE" dirty="0"/>
              <a:t> </a:t>
            </a:r>
            <a:r>
              <a:rPr lang="fr-BE" dirty="0" err="1" smtClean="0"/>
              <a:t>populaties</a:t>
            </a:r>
            <a:r>
              <a:rPr lang="fr-BE" dirty="0" smtClean="0"/>
              <a:t> </a:t>
            </a: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>
              <a:lnSpc>
                <a:spcPct val="90000"/>
              </a:lnSpc>
            </a:pPr>
            <a:r>
              <a:rPr lang="fr-BE" dirty="0" err="1"/>
              <a:t>uitgaande</a:t>
            </a:r>
            <a:r>
              <a:rPr lang="fr-BE" dirty="0"/>
              <a:t> </a:t>
            </a:r>
            <a:r>
              <a:rPr lang="fr-BE" dirty="0" err="1"/>
              <a:t>grensarbeiders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BE" dirty="0" err="1"/>
              <a:t>personen</a:t>
            </a:r>
            <a:r>
              <a:rPr lang="fr-BE" dirty="0"/>
              <a:t> </a:t>
            </a:r>
            <a:r>
              <a:rPr lang="fr-BE" dirty="0" err="1"/>
              <a:t>werkend</a:t>
            </a:r>
            <a:r>
              <a:rPr lang="fr-BE" dirty="0"/>
              <a:t> </a:t>
            </a:r>
            <a:r>
              <a:rPr lang="fr-BE" dirty="0" err="1"/>
              <a:t>bij</a:t>
            </a:r>
            <a:r>
              <a:rPr lang="fr-BE" dirty="0"/>
              <a:t> de </a:t>
            </a:r>
            <a:r>
              <a:rPr lang="fr-BE" dirty="0" err="1"/>
              <a:t>Europese</a:t>
            </a:r>
            <a:r>
              <a:rPr lang="fr-BE" dirty="0"/>
              <a:t> en internationale </a:t>
            </a:r>
            <a:r>
              <a:rPr lang="fr-BE" dirty="0" err="1"/>
              <a:t>instellingen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BE" dirty="0" err="1"/>
              <a:t>personen</a:t>
            </a:r>
            <a:r>
              <a:rPr lang="fr-BE" dirty="0"/>
              <a:t> met </a:t>
            </a:r>
            <a:r>
              <a:rPr lang="nl-NL" dirty="0"/>
              <a:t>permanente arbeidsongeschiktheid omwille van een arbeidsongeval (FAO)</a:t>
            </a:r>
          </a:p>
          <a:p>
            <a:pPr lvl="1"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dirty="0"/>
              <a:t>Trendbreuken proberen te beperken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907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II. </a:t>
            </a:r>
            <a:r>
              <a:rPr lang="nl-BE" dirty="0" err="1"/>
              <a:t>Webtoepassingen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Aanpassingen</a:t>
            </a:r>
            <a:r>
              <a:rPr lang="fr-BE" dirty="0" smtClean="0"/>
              <a:t> </a:t>
            </a:r>
            <a:r>
              <a:rPr lang="fr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1200" dirty="0" err="1" smtClean="0"/>
              <a:t>Basistoepassingen</a:t>
            </a:r>
            <a:r>
              <a:rPr lang="fr-BE" sz="11200" dirty="0" smtClean="0"/>
              <a:t> </a:t>
            </a:r>
            <a:r>
              <a:rPr lang="fr-BE" sz="11200" dirty="0" err="1" smtClean="0"/>
              <a:t>definitief</a:t>
            </a:r>
            <a:r>
              <a:rPr lang="fr-BE" sz="11200" dirty="0" smtClean="0"/>
              <a:t> </a:t>
            </a:r>
            <a:r>
              <a:rPr lang="fr-BE" sz="11200" dirty="0" err="1" smtClean="0"/>
              <a:t>vervangen</a:t>
            </a:r>
            <a:r>
              <a:rPr lang="fr-BE" sz="11200" dirty="0" smtClean="0"/>
              <a:t> </a:t>
            </a:r>
            <a:r>
              <a:rPr lang="fr-BE" sz="11200" dirty="0" err="1" smtClean="0"/>
              <a:t>door</a:t>
            </a:r>
            <a:r>
              <a:rPr lang="fr-BE" sz="11200" dirty="0" smtClean="0"/>
              <a:t> de </a:t>
            </a:r>
            <a:r>
              <a:rPr lang="fr-BE" sz="11200" dirty="0" err="1" smtClean="0"/>
              <a:t>webtoepassingen</a:t>
            </a:r>
            <a:endParaRPr lang="fr-BE" sz="11200" dirty="0" smtClean="0"/>
          </a:p>
          <a:p>
            <a:endParaRPr lang="fr-BE" sz="10000" dirty="0"/>
          </a:p>
          <a:p>
            <a:r>
              <a:rPr lang="fr-BE" sz="11200" dirty="0" err="1" smtClean="0"/>
              <a:t>Gedeeltelijke</a:t>
            </a:r>
            <a:r>
              <a:rPr lang="fr-BE" sz="11200" dirty="0" smtClean="0"/>
              <a:t> </a:t>
            </a:r>
            <a:r>
              <a:rPr lang="fr-BE" sz="11200" dirty="0" err="1" smtClean="0"/>
              <a:t>actualisering</a:t>
            </a:r>
            <a:r>
              <a:rPr lang="fr-BE" sz="11200" dirty="0" smtClean="0"/>
              <a:t> </a:t>
            </a:r>
            <a:r>
              <a:rPr lang="fr-BE" sz="11200" dirty="0" err="1" smtClean="0"/>
              <a:t>naar</a:t>
            </a:r>
            <a:r>
              <a:rPr lang="fr-BE" sz="11200" dirty="0" smtClean="0"/>
              <a:t> 2014 </a:t>
            </a:r>
            <a:r>
              <a:rPr lang="fr-BE" sz="11200" dirty="0" err="1" smtClean="0"/>
              <a:t>uitgevoerd</a:t>
            </a:r>
            <a:r>
              <a:rPr lang="fr-BE" sz="11200" dirty="0" smtClean="0"/>
              <a:t> in </a:t>
            </a:r>
            <a:r>
              <a:rPr lang="fr-BE" sz="11200" dirty="0" err="1" smtClean="0"/>
              <a:t>september</a:t>
            </a:r>
            <a:endParaRPr lang="fr-BE" sz="11200" dirty="0" smtClean="0"/>
          </a:p>
          <a:p>
            <a:pPr lvl="1"/>
            <a:endParaRPr lang="fr-BE" sz="9600" dirty="0" smtClean="0"/>
          </a:p>
          <a:p>
            <a:pPr lvl="1"/>
            <a:r>
              <a:rPr lang="fr-BE" sz="9600" dirty="0" err="1" smtClean="0"/>
              <a:t>Later</a:t>
            </a:r>
            <a:r>
              <a:rPr lang="fr-BE" sz="9600" dirty="0" smtClean="0"/>
              <a:t> dan </a:t>
            </a:r>
            <a:r>
              <a:rPr lang="fr-BE" sz="9600" dirty="0" err="1" smtClean="0"/>
              <a:t>voorzien</a:t>
            </a:r>
            <a:endParaRPr lang="fr-BE" sz="9600" dirty="0" smtClean="0"/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622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Aanpassingen</a:t>
            </a:r>
            <a:r>
              <a:rPr lang="fr-BE" dirty="0" smtClean="0"/>
              <a:t> </a:t>
            </a:r>
            <a:r>
              <a:rPr lang="fr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11200" dirty="0" smtClean="0"/>
              <a:t>Globale cijfers </a:t>
            </a:r>
          </a:p>
          <a:p>
            <a:endParaRPr lang="en-US" sz="10000" dirty="0"/>
          </a:p>
          <a:p>
            <a:pPr lvl="1"/>
            <a:r>
              <a:rPr lang="nl-NL" sz="9600" dirty="0" smtClean="0"/>
              <a:t>variabele </a:t>
            </a:r>
            <a:r>
              <a:rPr lang="nl-NL" sz="9600" dirty="0"/>
              <a:t>herkomst vanaf 2008</a:t>
            </a:r>
            <a:endParaRPr lang="en-US" sz="9600" dirty="0"/>
          </a:p>
          <a:p>
            <a:pPr lvl="1"/>
            <a:r>
              <a:rPr lang="nl-NL" sz="9600" dirty="0" smtClean="0"/>
              <a:t>variabele </a:t>
            </a:r>
            <a:r>
              <a:rPr lang="nl-NL" sz="9600" dirty="0"/>
              <a:t>studieniveau voor de werkzoekenden vanaf 2007</a:t>
            </a:r>
            <a:endParaRPr lang="en-US" sz="9600" dirty="0"/>
          </a:p>
          <a:p>
            <a:pPr lvl="1"/>
            <a:r>
              <a:rPr lang="nl-NL" sz="9600" dirty="0" smtClean="0"/>
              <a:t>variabele </a:t>
            </a:r>
            <a:r>
              <a:rPr lang="nl-NL" sz="9600" dirty="0"/>
              <a:t>werkplaats vanaf 2014</a:t>
            </a:r>
            <a:endParaRPr lang="en-US" sz="9600" dirty="0"/>
          </a:p>
          <a:p>
            <a:pPr marL="0" indent="0">
              <a:buNone/>
            </a:pPr>
            <a:r>
              <a:rPr lang="nl-NL" sz="10000" dirty="0"/>
              <a:t>  </a:t>
            </a:r>
            <a:endParaRPr lang="en-US" sz="10000" dirty="0"/>
          </a:p>
          <a:p>
            <a:r>
              <a:rPr lang="nl-NL" sz="11200" dirty="0" smtClean="0"/>
              <a:t>Socio-economische </a:t>
            </a:r>
            <a:r>
              <a:rPr lang="nl-NL" sz="11200" dirty="0"/>
              <a:t>mobiliteit : variabele herkomst vanaf 2008</a:t>
            </a:r>
            <a:endParaRPr lang="en-US" sz="11200" dirty="0"/>
          </a:p>
          <a:p>
            <a:pPr marL="0" indent="0">
              <a:buNone/>
            </a:pPr>
            <a:r>
              <a:rPr lang="nl-NL" sz="10000" dirty="0"/>
              <a:t> </a:t>
            </a:r>
            <a:endParaRPr lang="en-US" sz="10000" dirty="0"/>
          </a:p>
          <a:p>
            <a:r>
              <a:rPr lang="nl-NL" sz="11200" dirty="0" smtClean="0"/>
              <a:t>Gezinssamenstelling </a:t>
            </a:r>
          </a:p>
          <a:p>
            <a:endParaRPr lang="en-US" sz="10000" dirty="0"/>
          </a:p>
          <a:p>
            <a:pPr lvl="1"/>
            <a:r>
              <a:rPr lang="nl-NL" sz="9600" dirty="0"/>
              <a:t>variabele herkomst van de referentiepersoon vanaf 2008</a:t>
            </a:r>
            <a:endParaRPr lang="en-US" sz="9600" dirty="0"/>
          </a:p>
          <a:p>
            <a:pPr lvl="1"/>
            <a:r>
              <a:rPr lang="nl-NL" sz="9600" dirty="0" smtClean="0"/>
              <a:t>variabele </a:t>
            </a:r>
            <a:r>
              <a:rPr lang="nl-NL" sz="9600" dirty="0"/>
              <a:t>herkomst van de partner vanaf 2008</a:t>
            </a:r>
            <a:endParaRPr lang="en-US" sz="96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474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</a:t>
            </a:r>
            <a:r>
              <a:rPr lang="nl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2800" dirty="0" err="1" smtClean="0"/>
              <a:t>Nieuwe</a:t>
            </a:r>
            <a:r>
              <a:rPr lang="fr-BE" sz="2800" dirty="0" smtClean="0"/>
              <a:t> </a:t>
            </a:r>
            <a:r>
              <a:rPr lang="fr-BE" sz="2800" dirty="0" err="1"/>
              <a:t>webtoepassing</a:t>
            </a:r>
            <a:r>
              <a:rPr lang="fr-BE" sz="2800" dirty="0"/>
              <a:t> rond socio-</a:t>
            </a:r>
            <a:r>
              <a:rPr lang="fr-BE" sz="2800" dirty="0" err="1"/>
              <a:t>economische</a:t>
            </a:r>
            <a:r>
              <a:rPr lang="fr-BE" sz="2800" dirty="0"/>
              <a:t> </a:t>
            </a:r>
            <a:r>
              <a:rPr lang="fr-BE" sz="2800" dirty="0" err="1"/>
              <a:t>mobiliteit</a:t>
            </a:r>
            <a:r>
              <a:rPr lang="fr-BE" sz="2800" dirty="0"/>
              <a:t> op </a:t>
            </a:r>
            <a:r>
              <a:rPr lang="fr-BE" sz="2800" dirty="0" err="1"/>
              <a:t>korte</a:t>
            </a:r>
            <a:r>
              <a:rPr lang="fr-BE" sz="2800" dirty="0"/>
              <a:t> </a:t>
            </a:r>
            <a:r>
              <a:rPr lang="fr-BE" sz="2800" dirty="0" err="1" smtClean="0"/>
              <a:t>termijn</a:t>
            </a:r>
            <a:endParaRPr lang="fr-BE" sz="2800" dirty="0" smtClean="0"/>
          </a:p>
          <a:p>
            <a:pPr lvl="1"/>
            <a:endParaRPr lang="fr-BE" sz="2100" dirty="0" smtClean="0"/>
          </a:p>
          <a:p>
            <a:pPr lvl="1"/>
            <a:r>
              <a:rPr lang="fr-BE" sz="2100" dirty="0" err="1" smtClean="0"/>
              <a:t>Ontwikkeling</a:t>
            </a:r>
            <a:r>
              <a:rPr lang="fr-BE" sz="2100" dirty="0" smtClean="0"/>
              <a:t> </a:t>
            </a:r>
            <a:r>
              <a:rPr lang="fr-BE" sz="2100" dirty="0" err="1"/>
              <a:t>is</a:t>
            </a:r>
            <a:r>
              <a:rPr lang="fr-BE" sz="2100" dirty="0"/>
              <a:t> </a:t>
            </a:r>
            <a:r>
              <a:rPr lang="fr-BE" sz="2100" dirty="0" err="1"/>
              <a:t>zal</a:t>
            </a:r>
            <a:r>
              <a:rPr lang="fr-BE" sz="2100" dirty="0"/>
              <a:t> van </a:t>
            </a:r>
            <a:r>
              <a:rPr lang="fr-BE" sz="2100" dirty="0" err="1"/>
              <a:t>start</a:t>
            </a:r>
            <a:r>
              <a:rPr lang="fr-BE" sz="2100" dirty="0"/>
              <a:t> </a:t>
            </a:r>
            <a:r>
              <a:rPr lang="fr-BE" sz="2100" dirty="0" err="1"/>
              <a:t>gaan</a:t>
            </a:r>
            <a:endParaRPr lang="fr-BE" sz="2100" dirty="0"/>
          </a:p>
          <a:p>
            <a:pPr lvl="1"/>
            <a:r>
              <a:rPr lang="fr-BE" sz="2100" dirty="0" err="1" smtClean="0"/>
              <a:t>Oplevering</a:t>
            </a:r>
            <a:r>
              <a:rPr lang="fr-BE" sz="2100" dirty="0" smtClean="0"/>
              <a:t> </a:t>
            </a:r>
            <a:r>
              <a:rPr lang="fr-BE" sz="2100" dirty="0" err="1"/>
              <a:t>begin</a:t>
            </a:r>
            <a:r>
              <a:rPr lang="fr-BE" sz="2100" dirty="0"/>
              <a:t> </a:t>
            </a:r>
            <a:r>
              <a:rPr lang="fr-BE" sz="2100" dirty="0" err="1"/>
              <a:t>volgend</a:t>
            </a:r>
            <a:r>
              <a:rPr lang="fr-BE" sz="2100" dirty="0"/>
              <a:t> </a:t>
            </a:r>
            <a:r>
              <a:rPr lang="fr-BE" sz="2100" dirty="0" err="1"/>
              <a:t>jaar</a:t>
            </a:r>
            <a:endParaRPr lang="fr-BE" sz="2100" dirty="0"/>
          </a:p>
          <a:p>
            <a:endParaRPr lang="fr-BE" sz="2500" dirty="0"/>
          </a:p>
          <a:p>
            <a:endParaRPr lang="fr-BE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4310</TotalTime>
  <Words>388</Words>
  <Application>Microsoft Office PowerPoint</Application>
  <PresentationFormat>On-screen Show (4:3)</PresentationFormat>
  <Paragraphs>174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Aangepast ontwerp</vt:lpstr>
      <vt:lpstr>Datawarehouse arbeidsmarkt en sociale bescherming</vt:lpstr>
      <vt:lpstr>I. Overzicht beschikbare databestanden</vt:lpstr>
      <vt:lpstr>Bronnen : stand van zaken</vt:lpstr>
      <vt:lpstr>Nieuwe bronnen</vt:lpstr>
      <vt:lpstr>Uitbreiding nomenclatuur</vt:lpstr>
      <vt:lpstr>II. Webtoepassingen</vt:lpstr>
      <vt:lpstr>Aanpassingen webtoepassingen</vt:lpstr>
      <vt:lpstr>Aanpassingen webtoepassingen</vt:lpstr>
      <vt:lpstr>Nieuwe webtoepassingen</vt:lpstr>
      <vt:lpstr>III. CMS en documentatie</vt:lpstr>
      <vt:lpstr>CMS</vt:lpstr>
      <vt:lpstr>Documentatie</vt:lpstr>
      <vt:lpstr>IV. Werkgroepen PONS</vt:lpstr>
      <vt:lpstr>Werkgroepen PONS</vt:lpstr>
      <vt:lpstr>Werkgroepen PONS</vt:lpstr>
      <vt:lpstr>Werkgroepen PONS</vt:lpstr>
      <vt:lpstr>Werkgroepen PONS</vt:lpstr>
      <vt:lpstr>Werkgroepen PONS</vt:lpstr>
    </vt:vector>
  </TitlesOfParts>
  <Company>KSZ-BCSS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Chris Brijs</cp:lastModifiedBy>
  <cp:revision>217</cp:revision>
  <cp:lastPrinted>2016-10-25T13:31:31Z</cp:lastPrinted>
  <dcterms:created xsi:type="dcterms:W3CDTF">2012-12-20T14:22:40Z</dcterms:created>
  <dcterms:modified xsi:type="dcterms:W3CDTF">2016-10-25T13:36:42Z</dcterms:modified>
</cp:coreProperties>
</file>